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3" r:id="rId6"/>
    <p:sldId id="261" r:id="rId7"/>
    <p:sldId id="262" r:id="rId8"/>
    <p:sldId id="259" r:id="rId9"/>
    <p:sldId id="277" r:id="rId10"/>
    <p:sldId id="278" r:id="rId11"/>
    <p:sldId id="279" r:id="rId12"/>
    <p:sldId id="280" r:id="rId13"/>
    <p:sldId id="281" r:id="rId14"/>
    <p:sldId id="260" r:id="rId15"/>
    <p:sldId id="270" r:id="rId16"/>
    <p:sldId id="269" r:id="rId17"/>
    <p:sldId id="268" r:id="rId18"/>
    <p:sldId id="272" r:id="rId19"/>
    <p:sldId id="274" r:id="rId20"/>
    <p:sldId id="273" r:id="rId21"/>
    <p:sldId id="271" r:id="rId22"/>
    <p:sldId id="287" r:id="rId23"/>
    <p:sldId id="265" r:id="rId24"/>
    <p:sldId id="283" r:id="rId25"/>
    <p:sldId id="284" r:id="rId26"/>
    <p:sldId id="285" r:id="rId27"/>
    <p:sldId id="286" r:id="rId28"/>
    <p:sldId id="276" r:id="rId29"/>
    <p:sldId id="275"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AC410E-193A-41D4-B4D3-5B70386E5EEF}"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46CED-D3FF-4587-848A-A56F2452A88D}" type="slidenum">
              <a:rPr lang="en-IN" smtClean="0"/>
              <a:t>‹#›</a:t>
            </a:fld>
            <a:endParaRPr lang="en-IN"/>
          </a:p>
        </p:txBody>
      </p:sp>
    </p:spTree>
    <p:extLst>
      <p:ext uri="{BB962C8B-B14F-4D97-AF65-F5344CB8AC3E}">
        <p14:creationId xmlns:p14="http://schemas.microsoft.com/office/powerpoint/2010/main" val="112950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AC410E-193A-41D4-B4D3-5B70386E5EEF}"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46CED-D3FF-4587-848A-A56F2452A88D}" type="slidenum">
              <a:rPr lang="en-IN" smtClean="0"/>
              <a:t>‹#›</a:t>
            </a:fld>
            <a:endParaRPr lang="en-IN"/>
          </a:p>
        </p:txBody>
      </p:sp>
    </p:spTree>
    <p:extLst>
      <p:ext uri="{BB962C8B-B14F-4D97-AF65-F5344CB8AC3E}">
        <p14:creationId xmlns:p14="http://schemas.microsoft.com/office/powerpoint/2010/main" val="321209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AC410E-193A-41D4-B4D3-5B70386E5EEF}"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46CED-D3FF-4587-848A-A56F2452A88D}" type="slidenum">
              <a:rPr lang="en-IN" smtClean="0"/>
              <a:t>‹#›</a:t>
            </a:fld>
            <a:endParaRPr lang="en-IN"/>
          </a:p>
        </p:txBody>
      </p:sp>
    </p:spTree>
    <p:extLst>
      <p:ext uri="{BB962C8B-B14F-4D97-AF65-F5344CB8AC3E}">
        <p14:creationId xmlns:p14="http://schemas.microsoft.com/office/powerpoint/2010/main" val="74610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AC410E-193A-41D4-B4D3-5B70386E5EEF}"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46CED-D3FF-4587-848A-A56F2452A88D}" type="slidenum">
              <a:rPr lang="en-IN" smtClean="0"/>
              <a:t>‹#›</a:t>
            </a:fld>
            <a:endParaRPr lang="en-IN"/>
          </a:p>
        </p:txBody>
      </p:sp>
    </p:spTree>
    <p:extLst>
      <p:ext uri="{BB962C8B-B14F-4D97-AF65-F5344CB8AC3E}">
        <p14:creationId xmlns:p14="http://schemas.microsoft.com/office/powerpoint/2010/main" val="234870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C410E-193A-41D4-B4D3-5B70386E5EEF}" type="datetimeFigureOut">
              <a:rPr lang="en-IN" smtClean="0"/>
              <a:t>16-04-2019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846CED-D3FF-4587-848A-A56F2452A88D}" type="slidenum">
              <a:rPr lang="en-IN" smtClean="0"/>
              <a:t>‹#›</a:t>
            </a:fld>
            <a:endParaRPr lang="en-IN"/>
          </a:p>
        </p:txBody>
      </p:sp>
    </p:spTree>
    <p:extLst>
      <p:ext uri="{BB962C8B-B14F-4D97-AF65-F5344CB8AC3E}">
        <p14:creationId xmlns:p14="http://schemas.microsoft.com/office/powerpoint/2010/main" val="3478238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AC410E-193A-41D4-B4D3-5B70386E5EEF}" type="datetimeFigureOut">
              <a:rPr lang="en-IN" smtClean="0"/>
              <a:t>16-04-2019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46CED-D3FF-4587-848A-A56F2452A88D}" type="slidenum">
              <a:rPr lang="en-IN" smtClean="0"/>
              <a:t>‹#›</a:t>
            </a:fld>
            <a:endParaRPr lang="en-IN"/>
          </a:p>
        </p:txBody>
      </p:sp>
    </p:spTree>
    <p:extLst>
      <p:ext uri="{BB962C8B-B14F-4D97-AF65-F5344CB8AC3E}">
        <p14:creationId xmlns:p14="http://schemas.microsoft.com/office/powerpoint/2010/main" val="38944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AC410E-193A-41D4-B4D3-5B70386E5EEF}" type="datetimeFigureOut">
              <a:rPr lang="en-IN" smtClean="0"/>
              <a:t>16-04-2019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846CED-D3FF-4587-848A-A56F2452A88D}" type="slidenum">
              <a:rPr lang="en-IN" smtClean="0"/>
              <a:t>‹#›</a:t>
            </a:fld>
            <a:endParaRPr lang="en-IN"/>
          </a:p>
        </p:txBody>
      </p:sp>
    </p:spTree>
    <p:extLst>
      <p:ext uri="{BB962C8B-B14F-4D97-AF65-F5344CB8AC3E}">
        <p14:creationId xmlns:p14="http://schemas.microsoft.com/office/powerpoint/2010/main" val="162375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AC410E-193A-41D4-B4D3-5B70386E5EEF}" type="datetimeFigureOut">
              <a:rPr lang="en-IN" smtClean="0"/>
              <a:t>16-04-2019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846CED-D3FF-4587-848A-A56F2452A88D}" type="slidenum">
              <a:rPr lang="en-IN" smtClean="0"/>
              <a:t>‹#›</a:t>
            </a:fld>
            <a:endParaRPr lang="en-IN"/>
          </a:p>
        </p:txBody>
      </p:sp>
    </p:spTree>
    <p:extLst>
      <p:ext uri="{BB962C8B-B14F-4D97-AF65-F5344CB8AC3E}">
        <p14:creationId xmlns:p14="http://schemas.microsoft.com/office/powerpoint/2010/main" val="73582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C410E-193A-41D4-B4D3-5B70386E5EEF}" type="datetimeFigureOut">
              <a:rPr lang="en-IN" smtClean="0"/>
              <a:t>16-04-2019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846CED-D3FF-4587-848A-A56F2452A88D}" type="slidenum">
              <a:rPr lang="en-IN" smtClean="0"/>
              <a:t>‹#›</a:t>
            </a:fld>
            <a:endParaRPr lang="en-IN"/>
          </a:p>
        </p:txBody>
      </p:sp>
    </p:spTree>
    <p:extLst>
      <p:ext uri="{BB962C8B-B14F-4D97-AF65-F5344CB8AC3E}">
        <p14:creationId xmlns:p14="http://schemas.microsoft.com/office/powerpoint/2010/main" val="13451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AC410E-193A-41D4-B4D3-5B70386E5EEF}" type="datetimeFigureOut">
              <a:rPr lang="en-IN" smtClean="0"/>
              <a:t>16-04-2019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46CED-D3FF-4587-848A-A56F2452A88D}" type="slidenum">
              <a:rPr lang="en-IN" smtClean="0"/>
              <a:t>‹#›</a:t>
            </a:fld>
            <a:endParaRPr lang="en-IN"/>
          </a:p>
        </p:txBody>
      </p:sp>
    </p:spTree>
    <p:extLst>
      <p:ext uri="{BB962C8B-B14F-4D97-AF65-F5344CB8AC3E}">
        <p14:creationId xmlns:p14="http://schemas.microsoft.com/office/powerpoint/2010/main" val="99098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AC410E-193A-41D4-B4D3-5B70386E5EEF}" type="datetimeFigureOut">
              <a:rPr lang="en-IN" smtClean="0"/>
              <a:t>16-04-2019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846CED-D3FF-4587-848A-A56F2452A88D}" type="slidenum">
              <a:rPr lang="en-IN" smtClean="0"/>
              <a:t>‹#›</a:t>
            </a:fld>
            <a:endParaRPr lang="en-IN"/>
          </a:p>
        </p:txBody>
      </p:sp>
    </p:spTree>
    <p:extLst>
      <p:ext uri="{BB962C8B-B14F-4D97-AF65-F5344CB8AC3E}">
        <p14:creationId xmlns:p14="http://schemas.microsoft.com/office/powerpoint/2010/main" val="5903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C410E-193A-41D4-B4D3-5B70386E5EEF}" type="datetimeFigureOut">
              <a:rPr lang="en-IN" smtClean="0"/>
              <a:t>16-04-2019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46CED-D3FF-4587-848A-A56F2452A88D}" type="slidenum">
              <a:rPr lang="en-IN" smtClean="0"/>
              <a:t>‹#›</a:t>
            </a:fld>
            <a:endParaRPr lang="en-IN"/>
          </a:p>
        </p:txBody>
      </p:sp>
    </p:spTree>
    <p:extLst>
      <p:ext uri="{BB962C8B-B14F-4D97-AF65-F5344CB8AC3E}">
        <p14:creationId xmlns:p14="http://schemas.microsoft.com/office/powerpoint/2010/main" val="2568028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363272" cy="2794322"/>
          </a:xfrm>
        </p:spPr>
        <p:txBody>
          <a:bodyPr>
            <a:normAutofit fontScale="90000"/>
          </a:bodyPr>
          <a:lstStyle/>
          <a:p>
            <a:r>
              <a:rPr lang="en-IN" b="1" dirty="0">
                <a:latin typeface="Arial" pitchFamily="34" charset="0"/>
                <a:cs typeface="Arial" pitchFamily="34" charset="0"/>
              </a:rPr>
              <a:t>SCRUTINIZING ACCOMMODATION IN TORONTO WITH VIRTOUS NEIGHBORHOOD</a:t>
            </a:r>
            <a:r>
              <a:rPr lang="en-IN" dirty="0">
                <a:latin typeface="Arial" pitchFamily="34" charset="0"/>
                <a:cs typeface="Arial" pitchFamily="34" charset="0"/>
              </a:rPr>
              <a:t/>
            </a:r>
            <a:br>
              <a:rPr lang="en-IN" dirty="0">
                <a:latin typeface="Arial" pitchFamily="34" charset="0"/>
                <a:cs typeface="Arial" pitchFamily="34" charset="0"/>
              </a:rPr>
            </a:br>
            <a:endParaRPr lang="en-IN" dirty="0">
              <a:latin typeface="Arial" pitchFamily="34" charset="0"/>
              <a:cs typeface="Arial" pitchFamily="34" charset="0"/>
            </a:endParaRPr>
          </a:p>
        </p:txBody>
      </p:sp>
      <p:sp>
        <p:nvSpPr>
          <p:cNvPr id="5" name="Content Placeholder 4"/>
          <p:cNvSpPr>
            <a:spLocks noGrp="1"/>
          </p:cNvSpPr>
          <p:nvPr>
            <p:ph idx="1"/>
          </p:nvPr>
        </p:nvSpPr>
        <p:spPr>
          <a:xfrm>
            <a:off x="457200" y="3501008"/>
            <a:ext cx="8435280" cy="2625155"/>
          </a:xfrm>
        </p:spPr>
        <p:txBody>
          <a:bodyPr/>
          <a:lstStyle/>
          <a:p>
            <a:pPr marL="0" indent="0">
              <a:buNone/>
            </a:pPr>
            <a:r>
              <a:rPr lang="en-IN" dirty="0" smtClean="0">
                <a:latin typeface="Arial" pitchFamily="34" charset="0"/>
                <a:cs typeface="Arial" pitchFamily="34" charset="0"/>
              </a:rPr>
              <a:t>Submitted by:</a:t>
            </a:r>
          </a:p>
          <a:p>
            <a:pPr marL="0" indent="0">
              <a:buNone/>
            </a:pPr>
            <a:r>
              <a:rPr lang="en-IN" dirty="0" smtClean="0">
                <a:latin typeface="Arial" pitchFamily="34" charset="0"/>
                <a:cs typeface="Arial" pitchFamily="34" charset="0"/>
              </a:rPr>
              <a:t>PRACHI SINGLA</a:t>
            </a:r>
            <a:endParaRPr lang="en-IN" dirty="0">
              <a:latin typeface="Arial" pitchFamily="34" charset="0"/>
              <a:cs typeface="Arial" pitchFamily="34" charset="0"/>
            </a:endParaRPr>
          </a:p>
        </p:txBody>
      </p:sp>
    </p:spTree>
    <p:extLst>
      <p:ext uri="{BB962C8B-B14F-4D97-AF65-F5344CB8AC3E}">
        <p14:creationId xmlns:p14="http://schemas.microsoft.com/office/powerpoint/2010/main" val="303186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dirty="0" smtClean="0">
                <a:latin typeface="Arial" pitchFamily="34" charset="0"/>
                <a:cs typeface="Arial" pitchFamily="34" charset="0"/>
              </a:rPr>
              <a:t>Parks Histogram</a:t>
            </a:r>
            <a:endParaRPr lang="en-IN" sz="3600" dirty="0">
              <a:latin typeface="Arial" pitchFamily="34" charset="0"/>
              <a:cs typeface="Arial" pitchFamily="34" charset="0"/>
            </a:endParaRPr>
          </a:p>
        </p:txBody>
      </p:sp>
      <p:pic>
        <p:nvPicPr>
          <p:cNvPr id="2" name="Content Placeholder 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1560" y="1196752"/>
            <a:ext cx="2104404" cy="5472608"/>
          </a:xfrm>
        </p:spPr>
      </p:pic>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843808" y="1340768"/>
            <a:ext cx="5842992" cy="5256584"/>
          </a:xfrm>
        </p:spPr>
      </p:pic>
    </p:spTree>
    <p:extLst>
      <p:ext uri="{BB962C8B-B14F-4D97-AF65-F5344CB8AC3E}">
        <p14:creationId xmlns:p14="http://schemas.microsoft.com/office/powerpoint/2010/main" val="270370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dirty="0" smtClean="0">
                <a:latin typeface="Arial" pitchFamily="34" charset="0"/>
                <a:cs typeface="Arial" pitchFamily="34" charset="0"/>
              </a:rPr>
              <a:t>Clubs Histogram</a:t>
            </a:r>
            <a:endParaRPr lang="en-IN" sz="3600" dirty="0">
              <a:latin typeface="Arial" pitchFamily="34" charset="0"/>
              <a:cs typeface="Arial" pitchFamily="34" charset="0"/>
            </a:endParaRPr>
          </a:p>
        </p:txBody>
      </p:sp>
      <p:pic>
        <p:nvPicPr>
          <p:cNvPr id="2" name="Content Placeholder 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536" y="1196752"/>
            <a:ext cx="1944216" cy="5400600"/>
          </a:xfrm>
        </p:spPr>
      </p:pic>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555776" y="1196752"/>
            <a:ext cx="6131024" cy="5544616"/>
          </a:xfrm>
        </p:spPr>
      </p:pic>
    </p:spTree>
    <p:extLst>
      <p:ext uri="{BB962C8B-B14F-4D97-AF65-F5344CB8AC3E}">
        <p14:creationId xmlns:p14="http://schemas.microsoft.com/office/powerpoint/2010/main" val="270370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dirty="0" smtClean="0">
                <a:latin typeface="Arial" pitchFamily="34" charset="0"/>
                <a:cs typeface="Arial" pitchFamily="34" charset="0"/>
              </a:rPr>
              <a:t>Malls Histogram</a:t>
            </a:r>
            <a:endParaRPr lang="en-IN" sz="3600" dirty="0">
              <a:latin typeface="Arial" pitchFamily="34" charset="0"/>
              <a:cs typeface="Arial" pitchFamily="34" charset="0"/>
            </a:endParaRPr>
          </a:p>
        </p:txBody>
      </p:sp>
      <p:pic>
        <p:nvPicPr>
          <p:cNvPr id="2" name="Content Placeholder 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340768"/>
            <a:ext cx="1944216" cy="5256584"/>
          </a:xfrm>
        </p:spPr>
      </p:pic>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555776" y="1268760"/>
            <a:ext cx="6264696" cy="5400600"/>
          </a:xfrm>
        </p:spPr>
      </p:pic>
    </p:spTree>
    <p:extLst>
      <p:ext uri="{BB962C8B-B14F-4D97-AF65-F5344CB8AC3E}">
        <p14:creationId xmlns:p14="http://schemas.microsoft.com/office/powerpoint/2010/main" val="270370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dirty="0" smtClean="0">
                <a:latin typeface="Arial" pitchFamily="34" charset="0"/>
                <a:cs typeface="Arial" pitchFamily="34" charset="0"/>
              </a:rPr>
              <a:t>Gyms Histogram</a:t>
            </a:r>
            <a:endParaRPr lang="en-IN" sz="3600" dirty="0">
              <a:latin typeface="Arial" pitchFamily="34" charset="0"/>
              <a:cs typeface="Arial" pitchFamily="34" charset="0"/>
            </a:endParaRPr>
          </a:p>
        </p:txBody>
      </p:sp>
      <p:pic>
        <p:nvPicPr>
          <p:cNvPr id="2" name="Content Placeholder 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536" y="1124744"/>
            <a:ext cx="1924422" cy="5328592"/>
          </a:xfrm>
        </p:spPr>
      </p:pic>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627784" y="1196752"/>
            <a:ext cx="6264696" cy="5472608"/>
          </a:xfrm>
        </p:spPr>
      </p:pic>
    </p:spTree>
    <p:extLst>
      <p:ext uri="{BB962C8B-B14F-4D97-AF65-F5344CB8AC3E}">
        <p14:creationId xmlns:p14="http://schemas.microsoft.com/office/powerpoint/2010/main" val="270370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dirty="0" smtClean="0">
                <a:latin typeface="Arial" pitchFamily="34" charset="0"/>
                <a:cs typeface="Arial" pitchFamily="34" charset="0"/>
              </a:rPr>
              <a:t>Data Modelling</a:t>
            </a:r>
            <a:endParaRPr lang="en-IN" sz="3600" dirty="0">
              <a:latin typeface="Arial" pitchFamily="34" charset="0"/>
              <a:cs typeface="Arial" pitchFamily="34" charset="0"/>
            </a:endParaRPr>
          </a:p>
        </p:txBody>
      </p:sp>
      <p:sp>
        <p:nvSpPr>
          <p:cNvPr id="5" name="Content Placeholder 4"/>
          <p:cNvSpPr>
            <a:spLocks noGrp="1"/>
          </p:cNvSpPr>
          <p:nvPr>
            <p:ph idx="1"/>
          </p:nvPr>
        </p:nvSpPr>
        <p:spPr/>
        <p:txBody>
          <a:bodyPr>
            <a:normAutofit/>
          </a:bodyPr>
          <a:lstStyle/>
          <a:p>
            <a:r>
              <a:rPr lang="en-IN" sz="1800" dirty="0" smtClean="0">
                <a:latin typeface="Arial" pitchFamily="34" charset="0"/>
                <a:cs typeface="Arial" pitchFamily="34" charset="0"/>
              </a:rPr>
              <a:t>In modelling part of data science methodology, we will use k-means algorithm for all five venues separately for our case problem.</a:t>
            </a:r>
          </a:p>
          <a:p>
            <a:r>
              <a:rPr lang="en-IN" sz="1800" dirty="0" smtClean="0">
                <a:latin typeface="Arial" pitchFamily="34" charset="0"/>
                <a:cs typeface="Arial" pitchFamily="34" charset="0"/>
              </a:rPr>
              <a:t>As we know, k-means algorithm constitutes three main steps to complete so we followed all these steps:</a:t>
            </a:r>
          </a:p>
          <a:p>
            <a:pPr lvl="1">
              <a:buFont typeface="Courier New" pitchFamily="49" charset="0"/>
              <a:buChar char="o"/>
            </a:pPr>
            <a:r>
              <a:rPr lang="en-IN" sz="1800" dirty="0" smtClean="0">
                <a:latin typeface="Arial" pitchFamily="34" charset="0"/>
                <a:cs typeface="Arial" pitchFamily="34" charset="0"/>
              </a:rPr>
              <a:t>Initialization-</a:t>
            </a:r>
            <a:r>
              <a:rPr lang="en-IN" sz="1800" dirty="0">
                <a:latin typeface="Arial" pitchFamily="34" charset="0"/>
                <a:cs typeface="Arial" pitchFamily="34" charset="0"/>
              </a:rPr>
              <a:t>K initial “</a:t>
            </a:r>
            <a:r>
              <a:rPr lang="en-IN" sz="1800" dirty="0" smtClean="0">
                <a:effectLst/>
                <a:latin typeface="Arial" pitchFamily="34" charset="0"/>
                <a:cs typeface="Arial" pitchFamily="34" charset="0"/>
              </a:rPr>
              <a:t>means” (centroids) are generated at random.</a:t>
            </a:r>
            <a:endParaRPr lang="en-IN" sz="1800" dirty="0" smtClean="0">
              <a:latin typeface="Arial" pitchFamily="34" charset="0"/>
              <a:cs typeface="Arial" pitchFamily="34" charset="0"/>
            </a:endParaRPr>
          </a:p>
          <a:p>
            <a:pPr lvl="1">
              <a:buFont typeface="Courier New" pitchFamily="49" charset="0"/>
              <a:buChar char="o"/>
            </a:pPr>
            <a:r>
              <a:rPr lang="en-IN" sz="1800" dirty="0" smtClean="0">
                <a:latin typeface="Arial" pitchFamily="34" charset="0"/>
                <a:cs typeface="Arial" pitchFamily="34" charset="0"/>
              </a:rPr>
              <a:t>Assignment-</a:t>
            </a:r>
            <a:r>
              <a:rPr lang="en-IN" sz="1800" dirty="0">
                <a:latin typeface="Arial" pitchFamily="34" charset="0"/>
                <a:cs typeface="Arial" pitchFamily="34" charset="0"/>
              </a:rPr>
              <a:t>– </a:t>
            </a:r>
            <a:r>
              <a:rPr lang="en-IN" sz="1800" dirty="0" smtClean="0">
                <a:effectLst/>
                <a:latin typeface="Arial" pitchFamily="34" charset="0"/>
                <a:cs typeface="Arial" pitchFamily="34" charset="0"/>
              </a:rPr>
              <a:t>K clusters are created by associating each venue data with the nearest centroid.</a:t>
            </a:r>
            <a:endParaRPr lang="en-IN" sz="1800" dirty="0" smtClean="0">
              <a:latin typeface="Arial" pitchFamily="34" charset="0"/>
              <a:cs typeface="Arial" pitchFamily="34" charset="0"/>
            </a:endParaRPr>
          </a:p>
          <a:p>
            <a:pPr lvl="1">
              <a:buFont typeface="Courier New" pitchFamily="49" charset="0"/>
              <a:buChar char="o"/>
            </a:pPr>
            <a:r>
              <a:rPr lang="en-IN" sz="1800" dirty="0" smtClean="0">
                <a:latin typeface="Arial" pitchFamily="34" charset="0"/>
                <a:cs typeface="Arial" pitchFamily="34" charset="0"/>
              </a:rPr>
              <a:t>Update-</a:t>
            </a:r>
            <a:r>
              <a:rPr lang="en-IN" sz="1800" dirty="0">
                <a:latin typeface="Arial" pitchFamily="34" charset="0"/>
                <a:cs typeface="Arial" pitchFamily="34" charset="0"/>
              </a:rPr>
              <a:t>The centroids of the clusters of different venues  becomes the new mean</a:t>
            </a:r>
          </a:p>
        </p:txBody>
      </p:sp>
    </p:spTree>
    <p:extLst>
      <p:ext uri="{BB962C8B-B14F-4D97-AF65-F5344CB8AC3E}">
        <p14:creationId xmlns:p14="http://schemas.microsoft.com/office/powerpoint/2010/main" val="1963816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dirty="0" err="1" smtClean="0">
                <a:latin typeface="Arial" pitchFamily="34" charset="0"/>
                <a:cs typeface="Arial" pitchFamily="34" charset="0"/>
              </a:rPr>
              <a:t>Cont</a:t>
            </a:r>
            <a:r>
              <a:rPr lang="en-IN" sz="3600" dirty="0" smtClean="0">
                <a:latin typeface="Arial" pitchFamily="34" charset="0"/>
                <a:cs typeface="Arial" pitchFamily="34" charset="0"/>
              </a:rPr>
              <a:t>…..</a:t>
            </a:r>
            <a:endParaRPr lang="en-IN" sz="3600" dirty="0">
              <a:latin typeface="Arial" pitchFamily="34" charset="0"/>
              <a:cs typeface="Arial" pitchFamily="34" charset="0"/>
            </a:endParaRPr>
          </a:p>
        </p:txBody>
      </p:sp>
      <p:sp>
        <p:nvSpPr>
          <p:cNvPr id="5" name="Content Placeholder 4"/>
          <p:cNvSpPr>
            <a:spLocks noGrp="1"/>
          </p:cNvSpPr>
          <p:nvPr>
            <p:ph idx="1"/>
          </p:nvPr>
        </p:nvSpPr>
        <p:spPr/>
        <p:txBody>
          <a:bodyPr>
            <a:noAutofit/>
          </a:bodyPr>
          <a:lstStyle/>
          <a:p>
            <a:r>
              <a:rPr lang="en-IN" sz="1800" dirty="0">
                <a:latin typeface="Arial" pitchFamily="34" charset="0"/>
                <a:cs typeface="Arial" pitchFamily="34" charset="0"/>
              </a:rPr>
              <a:t> Assignment and Update are repeated iteratively until convergence. The end result is that the sum of squared errors is minimised between points and their respective </a:t>
            </a:r>
            <a:r>
              <a:rPr lang="en-IN" sz="1800" dirty="0" smtClean="0">
                <a:latin typeface="Arial" pitchFamily="34" charset="0"/>
                <a:cs typeface="Arial" pitchFamily="34" charset="0"/>
              </a:rPr>
              <a:t>centroids &amp; better accuracy will be received.</a:t>
            </a:r>
            <a:endParaRPr lang="en-IN" sz="1800" dirty="0">
              <a:latin typeface="Arial" pitchFamily="34" charset="0"/>
              <a:cs typeface="Arial" pitchFamily="34" charset="0"/>
            </a:endParaRPr>
          </a:p>
          <a:p>
            <a:r>
              <a:rPr lang="en-IN" sz="1800" dirty="0">
                <a:latin typeface="Arial" pitchFamily="34" charset="0"/>
                <a:cs typeface="Arial" pitchFamily="34" charset="0"/>
              </a:rPr>
              <a:t> </a:t>
            </a:r>
            <a:r>
              <a:rPr lang="en-IN" sz="1800" dirty="0" smtClean="0">
                <a:latin typeface="Arial" pitchFamily="34" charset="0"/>
                <a:cs typeface="Arial" pitchFamily="34" charset="0"/>
              </a:rPr>
              <a:t>After this process of k-means clustering, we got clusters &amp; centroids for each type of venue separately with different k-values using elbow method.</a:t>
            </a:r>
          </a:p>
          <a:p>
            <a:r>
              <a:rPr lang="en-IN" sz="1800" dirty="0" smtClean="0">
                <a:latin typeface="Arial" pitchFamily="34" charset="0"/>
                <a:cs typeface="Arial" pitchFamily="34" charset="0"/>
              </a:rPr>
              <a:t>Performance of k-means model will be good enough to measure accuracy of model.</a:t>
            </a:r>
            <a:endParaRPr lang="en-IN" sz="1800" dirty="0">
              <a:latin typeface="Arial" pitchFamily="34" charset="0"/>
              <a:cs typeface="Arial" pitchFamily="34" charset="0"/>
            </a:endParaRPr>
          </a:p>
        </p:txBody>
      </p:sp>
    </p:spTree>
    <p:extLst>
      <p:ext uri="{BB962C8B-B14F-4D97-AF65-F5344CB8AC3E}">
        <p14:creationId xmlns:p14="http://schemas.microsoft.com/office/powerpoint/2010/main" val="915999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dirty="0" smtClean="0">
                <a:latin typeface="Arial" pitchFamily="34" charset="0"/>
                <a:cs typeface="Arial" pitchFamily="34" charset="0"/>
              </a:rPr>
              <a:t>Visualizations</a:t>
            </a:r>
            <a:endParaRPr lang="en-IN" sz="3600" dirty="0">
              <a:latin typeface="Arial" pitchFamily="34" charset="0"/>
              <a:cs typeface="Arial" pitchFamily="34" charset="0"/>
            </a:endParaRPr>
          </a:p>
        </p:txBody>
      </p:sp>
      <p:sp>
        <p:nvSpPr>
          <p:cNvPr id="5" name="Content Placeholder 4"/>
          <p:cNvSpPr>
            <a:spLocks noGrp="1"/>
          </p:cNvSpPr>
          <p:nvPr>
            <p:ph idx="1"/>
          </p:nvPr>
        </p:nvSpPr>
        <p:spPr/>
        <p:txBody>
          <a:bodyPr>
            <a:normAutofit/>
          </a:bodyPr>
          <a:lstStyle/>
          <a:p>
            <a:r>
              <a:rPr lang="en-IN" sz="1800" dirty="0" smtClean="0">
                <a:latin typeface="Arial" pitchFamily="34" charset="0"/>
                <a:cs typeface="Arial" pitchFamily="34" charset="0"/>
              </a:rPr>
              <a:t>We will visualize </a:t>
            </a:r>
            <a:r>
              <a:rPr lang="en-IN" sz="1800" dirty="0">
                <a:latin typeface="Arial" pitchFamily="34" charset="0"/>
                <a:cs typeface="Arial" pitchFamily="34" charset="0"/>
              </a:rPr>
              <a:t>clusters in bar graphs of  restaurants, parks, clubs, malls, gyms, that would display no. of </a:t>
            </a:r>
            <a:r>
              <a:rPr lang="en-IN" sz="1800" dirty="0" smtClean="0">
                <a:latin typeface="Arial" pitchFamily="34" charset="0"/>
                <a:cs typeface="Arial" pitchFamily="34" charset="0"/>
              </a:rPr>
              <a:t>neighbourhoods </a:t>
            </a:r>
            <a:r>
              <a:rPr lang="en-IN" sz="1800" dirty="0">
                <a:latin typeface="Arial" pitchFamily="34" charset="0"/>
                <a:cs typeface="Arial" pitchFamily="34" charset="0"/>
              </a:rPr>
              <a:t>constitutes per cluster and each cluster shows particular no. of centroids.</a:t>
            </a:r>
          </a:p>
          <a:p>
            <a:r>
              <a:rPr lang="en-IN" sz="1800" dirty="0">
                <a:latin typeface="Arial" pitchFamily="34" charset="0"/>
                <a:cs typeface="Arial" pitchFamily="34" charset="0"/>
              </a:rPr>
              <a:t> </a:t>
            </a:r>
            <a:r>
              <a:rPr lang="en-IN" sz="1800" dirty="0" smtClean="0">
                <a:latin typeface="Arial" pitchFamily="34" charset="0"/>
                <a:cs typeface="Arial" pitchFamily="34" charset="0"/>
              </a:rPr>
              <a:t>After getting no. of clusters, cluster categories are formed with category name for all type of venues based on their cluster and centroid formation. Number of cluster categories are different for all which are as follows:</a:t>
            </a:r>
          </a:p>
          <a:p>
            <a:pPr lvl="1">
              <a:buFont typeface="Courier New" pitchFamily="49" charset="0"/>
              <a:buChar char="o"/>
            </a:pPr>
            <a:r>
              <a:rPr lang="en-IN" sz="1800" dirty="0" smtClean="0">
                <a:latin typeface="Arial" pitchFamily="34" charset="0"/>
                <a:cs typeface="Arial" pitchFamily="34" charset="0"/>
              </a:rPr>
              <a:t>Restaurants-10</a:t>
            </a:r>
          </a:p>
          <a:p>
            <a:pPr lvl="1">
              <a:buFont typeface="Courier New" pitchFamily="49" charset="0"/>
              <a:buChar char="o"/>
            </a:pPr>
            <a:r>
              <a:rPr lang="en-IN" sz="1800" dirty="0" smtClean="0">
                <a:latin typeface="Arial" pitchFamily="34" charset="0"/>
                <a:cs typeface="Arial" pitchFamily="34" charset="0"/>
              </a:rPr>
              <a:t>Parks-5</a:t>
            </a:r>
          </a:p>
          <a:p>
            <a:pPr lvl="1">
              <a:buFont typeface="Courier New" pitchFamily="49" charset="0"/>
              <a:buChar char="o"/>
            </a:pPr>
            <a:r>
              <a:rPr lang="en-IN" sz="1800" dirty="0" smtClean="0">
                <a:latin typeface="Arial" pitchFamily="34" charset="0"/>
                <a:cs typeface="Arial" pitchFamily="34" charset="0"/>
              </a:rPr>
              <a:t>Clubs-3</a:t>
            </a:r>
          </a:p>
          <a:p>
            <a:pPr lvl="1">
              <a:buFont typeface="Courier New" pitchFamily="49" charset="0"/>
              <a:buChar char="o"/>
            </a:pPr>
            <a:r>
              <a:rPr lang="en-IN" sz="1800" dirty="0" smtClean="0">
                <a:latin typeface="Arial" pitchFamily="34" charset="0"/>
                <a:cs typeface="Arial" pitchFamily="34" charset="0"/>
              </a:rPr>
              <a:t>Malls-2</a:t>
            </a:r>
          </a:p>
          <a:p>
            <a:pPr lvl="1">
              <a:buFont typeface="Courier New" pitchFamily="49" charset="0"/>
              <a:buChar char="o"/>
            </a:pPr>
            <a:r>
              <a:rPr lang="en-IN" sz="1800" dirty="0" smtClean="0">
                <a:latin typeface="Arial" pitchFamily="34" charset="0"/>
                <a:cs typeface="Arial" pitchFamily="34" charset="0"/>
              </a:rPr>
              <a:t>Gyms--3</a:t>
            </a:r>
            <a:endParaRPr lang="en-IN" sz="1800" dirty="0">
              <a:latin typeface="Arial" pitchFamily="34" charset="0"/>
              <a:cs typeface="Arial" pitchFamily="34" charset="0"/>
            </a:endParaRPr>
          </a:p>
          <a:p>
            <a:endParaRPr lang="en-IN" sz="1800" dirty="0">
              <a:latin typeface="Arial" pitchFamily="34" charset="0"/>
              <a:cs typeface="Arial" pitchFamily="34" charset="0"/>
            </a:endParaRPr>
          </a:p>
        </p:txBody>
      </p:sp>
    </p:spTree>
    <p:extLst>
      <p:ext uri="{BB962C8B-B14F-4D97-AF65-F5344CB8AC3E}">
        <p14:creationId xmlns:p14="http://schemas.microsoft.com/office/powerpoint/2010/main" val="915999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3528392" cy="1080120"/>
          </a:xfrm>
        </p:spPr>
        <p:txBody>
          <a:bodyPr>
            <a:noAutofit/>
          </a:bodyPr>
          <a:lstStyle/>
          <a:p>
            <a:r>
              <a:rPr lang="en-IN" sz="3600" b="0" dirty="0" smtClean="0">
                <a:latin typeface="Arial" pitchFamily="34" charset="0"/>
                <a:cs typeface="Arial" pitchFamily="34" charset="0"/>
              </a:rPr>
              <a:t>Restaurants visualization </a:t>
            </a:r>
            <a:endParaRPr lang="en-IN" sz="3600" b="0" dirty="0">
              <a:latin typeface="Arial" pitchFamily="34" charset="0"/>
              <a:cs typeface="Arial"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620689"/>
            <a:ext cx="5461446" cy="5832648"/>
          </a:xfrm>
        </p:spPr>
      </p:pic>
      <p:sp>
        <p:nvSpPr>
          <p:cNvPr id="6" name="Text Placeholder 5"/>
          <p:cNvSpPr>
            <a:spLocks noGrp="1"/>
          </p:cNvSpPr>
          <p:nvPr>
            <p:ph type="body" sz="half" idx="2"/>
          </p:nvPr>
        </p:nvSpPr>
        <p:spPr>
          <a:xfrm>
            <a:off x="179512" y="1124744"/>
            <a:ext cx="4032448" cy="5616624"/>
          </a:xfrm>
        </p:spPr>
        <p:txBody>
          <a:bodyPr>
            <a:noAutofit/>
          </a:bodyPr>
          <a:lstStyle/>
          <a:p>
            <a:r>
              <a:rPr lang="en-IN" sz="1100" dirty="0">
                <a:latin typeface="Arial" pitchFamily="34" charset="0"/>
                <a:cs typeface="Arial" pitchFamily="34" charset="0"/>
              </a:rPr>
              <a:t>1. "Low Density restaurants: Centroid equals to 7, Cluster=0 </a:t>
            </a:r>
          </a:p>
          <a:p>
            <a:r>
              <a:rPr lang="en-IN" sz="1100" dirty="0">
                <a:latin typeface="Arial" pitchFamily="34" charset="0"/>
                <a:cs typeface="Arial" pitchFamily="34" charset="0"/>
              </a:rPr>
              <a:t> </a:t>
            </a:r>
          </a:p>
          <a:p>
            <a:r>
              <a:rPr lang="en-IN" sz="1100" dirty="0">
                <a:latin typeface="Arial" pitchFamily="34" charset="0"/>
                <a:cs typeface="Arial" pitchFamily="34" charset="0"/>
              </a:rPr>
              <a:t>2. 'Medium-Low Density restaurants: Centroid equals to 37, Cluster=NAN</a:t>
            </a:r>
          </a:p>
          <a:p>
            <a:r>
              <a:rPr lang="en-IN" sz="1100" dirty="0">
                <a:latin typeface="Arial" pitchFamily="34" charset="0"/>
                <a:cs typeface="Arial" pitchFamily="34" charset="0"/>
              </a:rPr>
              <a:t>    </a:t>
            </a:r>
          </a:p>
          <a:p>
            <a:r>
              <a:rPr lang="en-IN" sz="1100" dirty="0">
                <a:latin typeface="Arial" pitchFamily="34" charset="0"/>
                <a:cs typeface="Arial" pitchFamily="34" charset="0"/>
              </a:rPr>
              <a:t>3. 'Very-Low Density restaurants: Centroid equals to 52, Cluster=2</a:t>
            </a:r>
          </a:p>
          <a:p>
            <a:r>
              <a:rPr lang="en-IN" sz="1100" dirty="0">
                <a:latin typeface="Arial" pitchFamily="34" charset="0"/>
                <a:cs typeface="Arial" pitchFamily="34" charset="0"/>
              </a:rPr>
              <a:t>    </a:t>
            </a:r>
          </a:p>
          <a:p>
            <a:r>
              <a:rPr lang="en-IN" sz="1100" dirty="0">
                <a:latin typeface="Arial" pitchFamily="34" charset="0"/>
                <a:cs typeface="Arial" pitchFamily="34" charset="0"/>
              </a:rPr>
              <a:t>4. 'Medium Density restaurants: Centroid equals to 74, Cluster=NAN</a:t>
            </a:r>
          </a:p>
          <a:p>
            <a:r>
              <a:rPr lang="en-IN" sz="1100" dirty="0">
                <a:latin typeface="Arial" pitchFamily="34" charset="0"/>
                <a:cs typeface="Arial" pitchFamily="34" charset="0"/>
              </a:rPr>
              <a:t> </a:t>
            </a:r>
          </a:p>
          <a:p>
            <a:r>
              <a:rPr lang="en-IN" sz="1100" dirty="0">
                <a:latin typeface="Arial" pitchFamily="34" charset="0"/>
                <a:cs typeface="Arial" pitchFamily="34" charset="0"/>
              </a:rPr>
              <a:t>5. 'Low-Medium Density restaurants: Centroid equals to 91, Cluster=4</a:t>
            </a:r>
          </a:p>
          <a:p>
            <a:r>
              <a:rPr lang="en-IN" sz="1100" dirty="0">
                <a:latin typeface="Arial" pitchFamily="34" charset="0"/>
                <a:cs typeface="Arial" pitchFamily="34" charset="0"/>
              </a:rPr>
              <a:t>    </a:t>
            </a:r>
          </a:p>
          <a:p>
            <a:r>
              <a:rPr lang="en-IN" sz="1100" dirty="0">
                <a:latin typeface="Arial" pitchFamily="34" charset="0"/>
                <a:cs typeface="Arial" pitchFamily="34" charset="0"/>
              </a:rPr>
              <a:t>6. 'Very-Medium Density restaurants': Centroid equals to 113, Cluster=1</a:t>
            </a:r>
          </a:p>
          <a:p>
            <a:r>
              <a:rPr lang="en-IN" sz="1100" dirty="0">
                <a:latin typeface="Arial" pitchFamily="34" charset="0"/>
                <a:cs typeface="Arial" pitchFamily="34" charset="0"/>
              </a:rPr>
              <a:t> </a:t>
            </a:r>
          </a:p>
          <a:p>
            <a:r>
              <a:rPr lang="en-IN" sz="1100" dirty="0">
                <a:latin typeface="Arial" pitchFamily="34" charset="0"/>
                <a:cs typeface="Arial" pitchFamily="34" charset="0"/>
              </a:rPr>
              <a:t>7. 'High Density restaurants: Centroid equals to 142  , Cluster=NAN  </a:t>
            </a:r>
          </a:p>
          <a:p>
            <a:r>
              <a:rPr lang="en-IN" sz="1100" dirty="0">
                <a:latin typeface="Arial" pitchFamily="34" charset="0"/>
                <a:cs typeface="Arial" pitchFamily="34" charset="0"/>
              </a:rPr>
              <a:t> </a:t>
            </a:r>
          </a:p>
          <a:p>
            <a:r>
              <a:rPr lang="en-IN" sz="1100" dirty="0">
                <a:latin typeface="Arial" pitchFamily="34" charset="0"/>
                <a:cs typeface="Arial" pitchFamily="34" charset="0"/>
              </a:rPr>
              <a:t>8. 'Medium-High Density restaurants: Centroid equals to 176, Cluster=NAN</a:t>
            </a:r>
          </a:p>
          <a:p>
            <a:r>
              <a:rPr lang="en-IN" sz="1100" dirty="0">
                <a:latin typeface="Arial" pitchFamily="34" charset="0"/>
                <a:cs typeface="Arial" pitchFamily="34" charset="0"/>
              </a:rPr>
              <a:t> </a:t>
            </a:r>
          </a:p>
          <a:p>
            <a:r>
              <a:rPr lang="en-IN" sz="1100" dirty="0">
                <a:latin typeface="Arial" pitchFamily="34" charset="0"/>
                <a:cs typeface="Arial" pitchFamily="34" charset="0"/>
              </a:rPr>
              <a:t>9. 'Very High Density restaurants:  Centroid equals to 225</a:t>
            </a:r>
            <a:r>
              <a:rPr lang="en-IN" sz="1100">
                <a:latin typeface="Arial" pitchFamily="34" charset="0"/>
                <a:cs typeface="Arial" pitchFamily="34" charset="0"/>
              </a:rPr>
              <a:t>, </a:t>
            </a:r>
            <a:r>
              <a:rPr lang="en-IN" sz="1100" smtClean="0">
                <a:latin typeface="Arial" pitchFamily="34" charset="0"/>
                <a:cs typeface="Arial" pitchFamily="34" charset="0"/>
              </a:rPr>
              <a:t>Cluster=3</a:t>
            </a:r>
          </a:p>
          <a:p>
            <a:endParaRPr lang="en-IN" sz="1100" dirty="0">
              <a:latin typeface="Arial" pitchFamily="34" charset="0"/>
              <a:cs typeface="Arial" pitchFamily="34" charset="0"/>
            </a:endParaRPr>
          </a:p>
          <a:p>
            <a:r>
              <a:rPr lang="en-IN" sz="1100" dirty="0">
                <a:latin typeface="Arial" pitchFamily="34" charset="0"/>
                <a:cs typeface="Arial" pitchFamily="34" charset="0"/>
              </a:rPr>
              <a:t>10. 'Extreme High Density restaurants:  Centroid equals to 257, Cluster=NAN</a:t>
            </a:r>
          </a:p>
          <a:p>
            <a:endParaRPr lang="en-IN" sz="1100" dirty="0">
              <a:latin typeface="Arial" pitchFamily="34" charset="0"/>
              <a:cs typeface="Arial" pitchFamily="34" charset="0"/>
            </a:endParaRPr>
          </a:p>
        </p:txBody>
      </p:sp>
    </p:spTree>
    <p:extLst>
      <p:ext uri="{BB962C8B-B14F-4D97-AF65-F5344CB8AC3E}">
        <p14:creationId xmlns:p14="http://schemas.microsoft.com/office/powerpoint/2010/main" val="91599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3312368" cy="1080120"/>
          </a:xfrm>
        </p:spPr>
        <p:txBody>
          <a:bodyPr>
            <a:noAutofit/>
          </a:bodyPr>
          <a:lstStyle/>
          <a:p>
            <a:r>
              <a:rPr lang="en-IN" sz="3600" b="0" dirty="0" smtClean="0">
                <a:latin typeface="Arial" pitchFamily="34" charset="0"/>
                <a:cs typeface="Arial" pitchFamily="34" charset="0"/>
              </a:rPr>
              <a:t>Parks visualization </a:t>
            </a:r>
            <a:endParaRPr lang="en-IN" sz="3600" b="0"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2062" y="332656"/>
            <a:ext cx="5341938" cy="6048672"/>
          </a:xfrm>
        </p:spPr>
      </p:pic>
      <p:sp>
        <p:nvSpPr>
          <p:cNvPr id="6" name="Text Placeholder 5"/>
          <p:cNvSpPr>
            <a:spLocks noGrp="1"/>
          </p:cNvSpPr>
          <p:nvPr>
            <p:ph type="body" sz="half" idx="2"/>
          </p:nvPr>
        </p:nvSpPr>
        <p:spPr>
          <a:xfrm>
            <a:off x="179512" y="1268760"/>
            <a:ext cx="3384376" cy="5400600"/>
          </a:xfrm>
        </p:spPr>
        <p:txBody>
          <a:bodyPr>
            <a:noAutofit/>
          </a:bodyPr>
          <a:lstStyle/>
          <a:p>
            <a:r>
              <a:rPr lang="en-IN" sz="1600" dirty="0">
                <a:latin typeface="Arial" pitchFamily="34" charset="0"/>
                <a:cs typeface="Arial" pitchFamily="34" charset="0"/>
              </a:rPr>
              <a:t>Based on the centroids of each cluster of parks formed in k- means, the cluster names are as follows:</a:t>
            </a:r>
          </a:p>
          <a:p>
            <a:r>
              <a:rPr lang="en-IN" sz="1600" dirty="0">
                <a:latin typeface="Arial" pitchFamily="34" charset="0"/>
                <a:cs typeface="Arial" pitchFamily="34" charset="0"/>
              </a:rPr>
              <a:t>    </a:t>
            </a:r>
          </a:p>
          <a:p>
            <a:r>
              <a:rPr lang="en-IN" sz="1600" dirty="0">
                <a:latin typeface="Arial" pitchFamily="34" charset="0"/>
                <a:cs typeface="Arial" pitchFamily="34" charset="0"/>
              </a:rPr>
              <a:t>1. 'Low Density parks': Centroid equals to </a:t>
            </a:r>
            <a:r>
              <a:rPr lang="en-IN" sz="1600" dirty="0" smtClean="0">
                <a:latin typeface="Arial" pitchFamily="34" charset="0"/>
                <a:cs typeface="Arial" pitchFamily="34" charset="0"/>
              </a:rPr>
              <a:t>1, Cluster=0</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2. 'Medium-Low Density parks': Centroid  equals to </a:t>
            </a:r>
            <a:r>
              <a:rPr lang="en-IN" sz="1600" dirty="0" smtClean="0">
                <a:latin typeface="Arial" pitchFamily="34" charset="0"/>
                <a:cs typeface="Arial" pitchFamily="34" charset="0"/>
              </a:rPr>
              <a:t>2, Cluster=3</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3. 'Medium-High Density parks': Centroid  equals to </a:t>
            </a:r>
            <a:r>
              <a:rPr lang="en-IN" sz="1600" dirty="0" smtClean="0">
                <a:latin typeface="Arial" pitchFamily="34" charset="0"/>
                <a:cs typeface="Arial" pitchFamily="34" charset="0"/>
              </a:rPr>
              <a:t>4, Cluster=1</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4. 'High Density parks': Centroid equals to </a:t>
            </a:r>
            <a:r>
              <a:rPr lang="en-IN" sz="1600" dirty="0" smtClean="0">
                <a:latin typeface="Arial" pitchFamily="34" charset="0"/>
                <a:cs typeface="Arial" pitchFamily="34" charset="0"/>
              </a:rPr>
              <a:t>6, Cluster=4</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5. 'Very High Density parks':   Centroid equals to </a:t>
            </a:r>
            <a:r>
              <a:rPr lang="en-IN" sz="1600" dirty="0" smtClean="0">
                <a:latin typeface="Arial" pitchFamily="34" charset="0"/>
                <a:cs typeface="Arial" pitchFamily="34" charset="0"/>
              </a:rPr>
              <a:t>8, Cluster=2</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endParaRPr lang="en-IN" sz="1600" dirty="0">
              <a:latin typeface="Arial" pitchFamily="34" charset="0"/>
              <a:cs typeface="Arial" pitchFamily="34" charset="0"/>
            </a:endParaRPr>
          </a:p>
        </p:txBody>
      </p:sp>
    </p:spTree>
    <p:extLst>
      <p:ext uri="{BB962C8B-B14F-4D97-AF65-F5344CB8AC3E}">
        <p14:creationId xmlns:p14="http://schemas.microsoft.com/office/powerpoint/2010/main" val="3705706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4242"/>
            <a:ext cx="3286001" cy="1318468"/>
          </a:xfrm>
        </p:spPr>
        <p:txBody>
          <a:bodyPr>
            <a:noAutofit/>
          </a:bodyPr>
          <a:lstStyle/>
          <a:p>
            <a:r>
              <a:rPr lang="en-IN" sz="3600" b="0" dirty="0" smtClean="0">
                <a:latin typeface="Arial" pitchFamily="34" charset="0"/>
                <a:cs typeface="Arial" pitchFamily="34" charset="0"/>
              </a:rPr>
              <a:t>Clubs visualization </a:t>
            </a:r>
            <a:endParaRPr lang="en-IN" sz="3600" b="0"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6324" y="260648"/>
            <a:ext cx="5527675" cy="6264696"/>
          </a:xfrm>
        </p:spPr>
      </p:pic>
      <p:sp>
        <p:nvSpPr>
          <p:cNvPr id="6" name="Text Placeholder 5"/>
          <p:cNvSpPr>
            <a:spLocks noGrp="1"/>
          </p:cNvSpPr>
          <p:nvPr>
            <p:ph type="body" sz="half" idx="2"/>
          </p:nvPr>
        </p:nvSpPr>
        <p:spPr>
          <a:xfrm>
            <a:off x="179512" y="1340768"/>
            <a:ext cx="3286001" cy="5328592"/>
          </a:xfrm>
        </p:spPr>
        <p:txBody>
          <a:bodyPr>
            <a:noAutofit/>
          </a:bodyPr>
          <a:lstStyle/>
          <a:p>
            <a:r>
              <a:rPr lang="en-IN" sz="1600" dirty="0">
                <a:latin typeface="Arial" pitchFamily="34" charset="0"/>
                <a:cs typeface="Arial" pitchFamily="34" charset="0"/>
              </a:rPr>
              <a:t>Based on the centroids of each cluster of clubs, the cluster names can be defined as</a:t>
            </a:r>
          </a:p>
          <a:p>
            <a:r>
              <a:rPr lang="en-IN" sz="1600" dirty="0">
                <a:latin typeface="Arial" pitchFamily="34" charset="0"/>
                <a:cs typeface="Arial" pitchFamily="34" charset="0"/>
              </a:rPr>
              <a:t>    </a:t>
            </a:r>
          </a:p>
          <a:p>
            <a:r>
              <a:rPr lang="en-IN" sz="1600" dirty="0">
                <a:latin typeface="Arial" pitchFamily="34" charset="0"/>
                <a:cs typeface="Arial" pitchFamily="34" charset="0"/>
              </a:rPr>
              <a:t>1. 'Low Density clubs': Centroid equals to </a:t>
            </a:r>
            <a:r>
              <a:rPr lang="en-IN" sz="1600" dirty="0" smtClean="0">
                <a:latin typeface="Arial" pitchFamily="34" charset="0"/>
                <a:cs typeface="Arial" pitchFamily="34" charset="0"/>
              </a:rPr>
              <a:t>2, Cluster=0</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2. 'Medium-low Density clubs':  Centroid equals to 4 </a:t>
            </a:r>
            <a:r>
              <a:rPr lang="en-IN" sz="1600" dirty="0" smtClean="0">
                <a:latin typeface="Arial" pitchFamily="34" charset="0"/>
                <a:cs typeface="Arial" pitchFamily="34" charset="0"/>
              </a:rPr>
              <a:t>, Cluster=2</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3. 'Medium-high Density clubs':  Centroid equals to </a:t>
            </a:r>
            <a:r>
              <a:rPr lang="en-IN" sz="1600" dirty="0" smtClean="0">
                <a:latin typeface="Arial" pitchFamily="34" charset="0"/>
                <a:cs typeface="Arial" pitchFamily="34" charset="0"/>
              </a:rPr>
              <a:t>8, Cluster=1</a:t>
            </a:r>
            <a:endParaRPr lang="en-IN" sz="1600" dirty="0">
              <a:latin typeface="Arial" pitchFamily="34" charset="0"/>
              <a:cs typeface="Arial" pitchFamily="34" charset="0"/>
            </a:endParaRPr>
          </a:p>
          <a:p>
            <a:r>
              <a:rPr lang="en-IN" sz="1600" dirty="0">
                <a:latin typeface="Arial" pitchFamily="34" charset="0"/>
                <a:cs typeface="Arial" pitchFamily="34" charset="0"/>
              </a:rPr>
              <a:t>4. 'High Density clubs': Centroid  equals to </a:t>
            </a:r>
            <a:r>
              <a:rPr lang="en-IN" sz="1600" dirty="0" smtClean="0">
                <a:latin typeface="Arial" pitchFamily="34" charset="0"/>
                <a:cs typeface="Arial" pitchFamily="34" charset="0"/>
              </a:rPr>
              <a:t>NAN, Cluster=3</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5. 'Very-High Density clubs': Centroid  equals to </a:t>
            </a:r>
            <a:r>
              <a:rPr lang="en-IN" sz="1600" dirty="0" smtClean="0">
                <a:latin typeface="Arial" pitchFamily="34" charset="0"/>
                <a:cs typeface="Arial" pitchFamily="34" charset="0"/>
              </a:rPr>
              <a:t>NAN, Cluster=4</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endParaRPr lang="en-IN" sz="1600" dirty="0">
              <a:latin typeface="Arial" pitchFamily="34" charset="0"/>
              <a:cs typeface="Arial" pitchFamily="34" charset="0"/>
            </a:endParaRPr>
          </a:p>
        </p:txBody>
      </p:sp>
    </p:spTree>
    <p:extLst>
      <p:ext uri="{BB962C8B-B14F-4D97-AF65-F5344CB8AC3E}">
        <p14:creationId xmlns:p14="http://schemas.microsoft.com/office/powerpoint/2010/main" val="370570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dirty="0" smtClean="0">
                <a:latin typeface="Arial" pitchFamily="34" charset="0"/>
                <a:cs typeface="Arial" pitchFamily="34" charset="0"/>
              </a:rPr>
              <a:t>How research is valuable?</a:t>
            </a:r>
            <a:endParaRPr lang="en-IN" sz="3600" dirty="0">
              <a:latin typeface="Arial" pitchFamily="34" charset="0"/>
              <a:cs typeface="Arial" pitchFamily="34" charset="0"/>
            </a:endParaRPr>
          </a:p>
        </p:txBody>
      </p:sp>
      <p:sp>
        <p:nvSpPr>
          <p:cNvPr id="5" name="Content Placeholder 4"/>
          <p:cNvSpPr>
            <a:spLocks noGrp="1"/>
          </p:cNvSpPr>
          <p:nvPr>
            <p:ph idx="1"/>
          </p:nvPr>
        </p:nvSpPr>
        <p:spPr/>
        <p:txBody>
          <a:bodyPr>
            <a:noAutofit/>
          </a:bodyPr>
          <a:lstStyle/>
          <a:p>
            <a:pPr algn="just"/>
            <a:r>
              <a:rPr lang="en-IN" sz="2000" dirty="0" smtClean="0">
                <a:latin typeface="Arial" pitchFamily="34" charset="0"/>
                <a:cs typeface="Arial" pitchFamily="34" charset="0"/>
              </a:rPr>
              <a:t>First thing that comes in our mind is that, why this research has been done and what is the significance of this analysis?</a:t>
            </a:r>
          </a:p>
          <a:p>
            <a:pPr algn="just"/>
            <a:r>
              <a:rPr lang="en-IN" sz="2000" dirty="0" smtClean="0">
                <a:latin typeface="Arial" pitchFamily="34" charset="0"/>
                <a:cs typeface="Arial" pitchFamily="34" charset="0"/>
              </a:rPr>
              <a:t>Here is answer to this question by telling the interests of this research:</a:t>
            </a:r>
          </a:p>
          <a:p>
            <a:pPr lvl="1" algn="just">
              <a:buFont typeface="Courier New" pitchFamily="49" charset="0"/>
              <a:buChar char="o"/>
            </a:pPr>
            <a:r>
              <a:rPr lang="en-IN" sz="1800" dirty="0" smtClean="0">
                <a:latin typeface="Arial" pitchFamily="34" charset="0"/>
                <a:cs typeface="Arial" pitchFamily="34" charset="0"/>
              </a:rPr>
              <a:t>Immigrants could find </a:t>
            </a:r>
            <a:r>
              <a:rPr lang="en-IN" sz="1800" dirty="0">
                <a:latin typeface="Arial" pitchFamily="34" charset="0"/>
                <a:cs typeface="Arial" pitchFamily="34" charset="0"/>
              </a:rPr>
              <a:t>a virtuous place to </a:t>
            </a:r>
            <a:r>
              <a:rPr lang="en-IN" sz="1800" dirty="0" smtClean="0">
                <a:latin typeface="Arial" pitchFamily="34" charset="0"/>
                <a:cs typeface="Arial" pitchFamily="34" charset="0"/>
              </a:rPr>
              <a:t>live.</a:t>
            </a:r>
          </a:p>
          <a:p>
            <a:pPr lvl="1" algn="just">
              <a:buFont typeface="Courier New" pitchFamily="49" charset="0"/>
              <a:buChar char="o"/>
            </a:pPr>
            <a:r>
              <a:rPr lang="en-IN" sz="1800" dirty="0" smtClean="0">
                <a:latin typeface="Arial" pitchFamily="34" charset="0"/>
                <a:cs typeface="Arial" pitchFamily="34" charset="0"/>
              </a:rPr>
              <a:t>Citizens could </a:t>
            </a:r>
            <a:r>
              <a:rPr lang="en-IN" sz="1800" dirty="0">
                <a:latin typeface="Arial" pitchFamily="34" charset="0"/>
                <a:cs typeface="Arial" pitchFamily="34" charset="0"/>
              </a:rPr>
              <a:t>also check out </a:t>
            </a:r>
            <a:r>
              <a:rPr lang="en-IN" sz="1800" dirty="0" smtClean="0">
                <a:latin typeface="Arial" pitchFamily="34" charset="0"/>
                <a:cs typeface="Arial" pitchFamily="34" charset="0"/>
              </a:rPr>
              <a:t>recent data </a:t>
            </a:r>
            <a:r>
              <a:rPr lang="en-IN" sz="1800" dirty="0">
                <a:latin typeface="Arial" pitchFamily="34" charset="0"/>
                <a:cs typeface="Arial" pitchFamily="34" charset="0"/>
              </a:rPr>
              <a:t>analysis for </a:t>
            </a:r>
            <a:r>
              <a:rPr lang="en-IN" sz="1800" dirty="0" smtClean="0">
                <a:latin typeface="Arial" pitchFamily="34" charset="0"/>
                <a:cs typeface="Arial" pitchFamily="34" charset="0"/>
              </a:rPr>
              <a:t>shifting/relocating purpose within Toronto</a:t>
            </a:r>
            <a:endParaRPr lang="en-IN" sz="1800" dirty="0">
              <a:latin typeface="Arial" pitchFamily="34" charset="0"/>
              <a:cs typeface="Arial" pitchFamily="34" charset="0"/>
            </a:endParaRPr>
          </a:p>
          <a:p>
            <a:pPr lvl="1" algn="just">
              <a:buFont typeface="Courier New" pitchFamily="49" charset="0"/>
              <a:buChar char="o"/>
            </a:pPr>
            <a:r>
              <a:rPr lang="en-IN" sz="1800" dirty="0" smtClean="0">
                <a:latin typeface="Arial" pitchFamily="34" charset="0"/>
                <a:cs typeface="Arial" pitchFamily="34" charset="0"/>
              </a:rPr>
              <a:t>Real </a:t>
            </a:r>
            <a:r>
              <a:rPr lang="en-IN" sz="1800" dirty="0">
                <a:latin typeface="Arial" pitchFamily="34" charset="0"/>
                <a:cs typeface="Arial" pitchFamily="34" charset="0"/>
              </a:rPr>
              <a:t>estate </a:t>
            </a:r>
            <a:r>
              <a:rPr lang="en-IN" sz="1800" dirty="0" smtClean="0">
                <a:latin typeface="Arial" pitchFamily="34" charset="0"/>
                <a:cs typeface="Arial" pitchFamily="34" charset="0"/>
              </a:rPr>
              <a:t>businessmen &amp; Investors could analyse property prices based on venues around.</a:t>
            </a:r>
            <a:endParaRPr lang="en-IN" sz="1800" dirty="0">
              <a:latin typeface="Arial" pitchFamily="34" charset="0"/>
              <a:cs typeface="Arial" pitchFamily="34" charset="0"/>
            </a:endParaRPr>
          </a:p>
          <a:p>
            <a:pPr lvl="1" algn="just">
              <a:buFont typeface="Courier New" pitchFamily="49" charset="0"/>
              <a:buChar char="o"/>
            </a:pPr>
            <a:r>
              <a:rPr lang="en-IN" sz="1800" dirty="0" smtClean="0">
                <a:latin typeface="Arial" pitchFamily="34" charset="0"/>
                <a:cs typeface="Arial" pitchFamily="34" charset="0"/>
              </a:rPr>
              <a:t>City </a:t>
            </a:r>
            <a:r>
              <a:rPr lang="en-IN" sz="1800" dirty="0">
                <a:latin typeface="Arial" pitchFamily="34" charset="0"/>
                <a:cs typeface="Arial" pitchFamily="34" charset="0"/>
              </a:rPr>
              <a:t>Management </a:t>
            </a:r>
            <a:r>
              <a:rPr lang="en-IN" sz="1800" dirty="0" smtClean="0">
                <a:latin typeface="Arial" pitchFamily="34" charset="0"/>
                <a:cs typeface="Arial" pitchFamily="34" charset="0"/>
              </a:rPr>
              <a:t>would be benefited for survey purposes for further improvement of city with same data analysis.</a:t>
            </a:r>
            <a:endParaRPr lang="en-IN" sz="1800" dirty="0">
              <a:latin typeface="Arial" pitchFamily="34" charset="0"/>
              <a:cs typeface="Arial" pitchFamily="34" charset="0"/>
            </a:endParaRPr>
          </a:p>
          <a:p>
            <a:pPr lvl="1" algn="just">
              <a:buFont typeface="Courier New" pitchFamily="49" charset="0"/>
              <a:buChar char="o"/>
            </a:pPr>
            <a:r>
              <a:rPr lang="en-IN" sz="1800" dirty="0" smtClean="0">
                <a:latin typeface="Arial" pitchFamily="34" charset="0"/>
                <a:cs typeface="Arial" pitchFamily="34" charset="0"/>
              </a:rPr>
              <a:t>Venues </a:t>
            </a:r>
            <a:r>
              <a:rPr lang="en-IN" sz="1800" dirty="0">
                <a:latin typeface="Arial" pitchFamily="34" charset="0"/>
                <a:cs typeface="Arial" pitchFamily="34" charset="0"/>
              </a:rPr>
              <a:t>density </a:t>
            </a:r>
            <a:r>
              <a:rPr lang="en-IN" sz="1800" dirty="0" smtClean="0">
                <a:latin typeface="Arial" pitchFamily="34" charset="0"/>
                <a:cs typeface="Arial" pitchFamily="34" charset="0"/>
              </a:rPr>
              <a:t>would be helpful in measuring  </a:t>
            </a:r>
            <a:r>
              <a:rPr lang="en-IN" sz="1800" dirty="0">
                <a:latin typeface="Arial" pitchFamily="34" charset="0"/>
                <a:cs typeface="Arial" pitchFamily="34" charset="0"/>
              </a:rPr>
              <a:t>pollution, noise or crime </a:t>
            </a:r>
            <a:r>
              <a:rPr lang="en-IN" sz="1800" dirty="0" smtClean="0">
                <a:latin typeface="Arial" pitchFamily="34" charset="0"/>
                <a:cs typeface="Arial" pitchFamily="34" charset="0"/>
              </a:rPr>
              <a:t>around different areas.</a:t>
            </a:r>
            <a:endParaRPr lang="en-IN" sz="1800" dirty="0">
              <a:latin typeface="Arial" pitchFamily="34" charset="0"/>
              <a:cs typeface="Arial" pitchFamily="34" charset="0"/>
            </a:endParaRPr>
          </a:p>
        </p:txBody>
      </p:sp>
    </p:spTree>
    <p:extLst>
      <p:ext uri="{BB962C8B-B14F-4D97-AF65-F5344CB8AC3E}">
        <p14:creationId xmlns:p14="http://schemas.microsoft.com/office/powerpoint/2010/main" val="1604512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3286001" cy="1124744"/>
          </a:xfrm>
        </p:spPr>
        <p:txBody>
          <a:bodyPr>
            <a:noAutofit/>
          </a:bodyPr>
          <a:lstStyle/>
          <a:p>
            <a:r>
              <a:rPr lang="en-IN" sz="3600" b="0" dirty="0" smtClean="0">
                <a:latin typeface="Arial" pitchFamily="34" charset="0"/>
                <a:cs typeface="Arial" pitchFamily="34" charset="0"/>
              </a:rPr>
              <a:t>Malls visualization </a:t>
            </a:r>
            <a:endParaRPr lang="en-IN" sz="3600" b="0"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3474" y="260648"/>
            <a:ext cx="5291013" cy="6048671"/>
          </a:xfrm>
        </p:spPr>
      </p:pic>
      <p:sp>
        <p:nvSpPr>
          <p:cNvPr id="6" name="Text Placeholder 5"/>
          <p:cNvSpPr>
            <a:spLocks noGrp="1"/>
          </p:cNvSpPr>
          <p:nvPr>
            <p:ph type="body" sz="half" idx="2"/>
          </p:nvPr>
        </p:nvSpPr>
        <p:spPr>
          <a:xfrm>
            <a:off x="395536" y="1124744"/>
            <a:ext cx="3069977" cy="5472608"/>
          </a:xfrm>
        </p:spPr>
        <p:txBody>
          <a:bodyPr>
            <a:noAutofit/>
          </a:bodyPr>
          <a:lstStyle/>
          <a:p>
            <a:r>
              <a:rPr lang="en-IN" sz="1600" dirty="0">
                <a:latin typeface="Arial" pitchFamily="34" charset="0"/>
                <a:cs typeface="Arial" pitchFamily="34" charset="0"/>
              </a:rPr>
              <a:t>Based on the centroids of each cluster of malls formed in k-means, the cluster names are as follows:</a:t>
            </a:r>
          </a:p>
          <a:p>
            <a:r>
              <a:rPr lang="en-IN" sz="1600" dirty="0">
                <a:latin typeface="Arial" pitchFamily="34" charset="0"/>
                <a:cs typeface="Arial" pitchFamily="34" charset="0"/>
              </a:rPr>
              <a:t>    </a:t>
            </a:r>
          </a:p>
          <a:p>
            <a:r>
              <a:rPr lang="en-IN" sz="1600" dirty="0">
                <a:latin typeface="Arial" pitchFamily="34" charset="0"/>
                <a:cs typeface="Arial" pitchFamily="34" charset="0"/>
              </a:rPr>
              <a:t>1. 'Low Density malls': Centroid equals to </a:t>
            </a:r>
            <a:r>
              <a:rPr lang="en-IN" sz="1600" dirty="0" smtClean="0">
                <a:latin typeface="Arial" pitchFamily="34" charset="0"/>
                <a:cs typeface="Arial" pitchFamily="34" charset="0"/>
              </a:rPr>
              <a:t>0, Cluster=01</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2. 'Medium-low Density malls':  Centroid equals to </a:t>
            </a:r>
            <a:r>
              <a:rPr lang="en-IN" sz="1600" dirty="0" smtClean="0">
                <a:latin typeface="Arial" pitchFamily="34" charset="0"/>
                <a:cs typeface="Arial" pitchFamily="34" charset="0"/>
              </a:rPr>
              <a:t>2, Cluster=0</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3. 'Medium-high Density malls':  Centroid equals to </a:t>
            </a:r>
            <a:r>
              <a:rPr lang="en-IN" sz="1600" dirty="0" smtClean="0">
                <a:latin typeface="Arial" pitchFamily="34" charset="0"/>
                <a:cs typeface="Arial" pitchFamily="34" charset="0"/>
              </a:rPr>
              <a:t>NAN, Cluster=2</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4. 'High Density malls': Centroid  equals to </a:t>
            </a:r>
            <a:r>
              <a:rPr lang="en-IN" sz="1600" dirty="0" smtClean="0">
                <a:latin typeface="Arial" pitchFamily="34" charset="0"/>
                <a:cs typeface="Arial" pitchFamily="34" charset="0"/>
              </a:rPr>
              <a:t>NAN, Cluster=3</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5. 'Very-High Density malls': Centroid  equals to </a:t>
            </a:r>
            <a:r>
              <a:rPr lang="en-IN" sz="1600" dirty="0" smtClean="0">
                <a:latin typeface="Arial" pitchFamily="34" charset="0"/>
                <a:cs typeface="Arial" pitchFamily="34" charset="0"/>
              </a:rPr>
              <a:t>NAN, Cluster=4</a:t>
            </a:r>
            <a:r>
              <a:rPr lang="en-IN" sz="1600" dirty="0">
                <a:latin typeface="Arial" pitchFamily="34" charset="0"/>
                <a:cs typeface="Arial" pitchFamily="34" charset="0"/>
              </a:rPr>
              <a:t> </a:t>
            </a:r>
          </a:p>
          <a:p>
            <a:endParaRPr lang="en-IN" sz="1600" dirty="0">
              <a:latin typeface="Arial" pitchFamily="34" charset="0"/>
              <a:cs typeface="Arial" pitchFamily="34" charset="0"/>
            </a:endParaRPr>
          </a:p>
        </p:txBody>
      </p:sp>
    </p:spTree>
    <p:extLst>
      <p:ext uri="{BB962C8B-B14F-4D97-AF65-F5344CB8AC3E}">
        <p14:creationId xmlns:p14="http://schemas.microsoft.com/office/powerpoint/2010/main" val="3705706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3213993" cy="1124744"/>
          </a:xfrm>
        </p:spPr>
        <p:txBody>
          <a:bodyPr>
            <a:noAutofit/>
          </a:bodyPr>
          <a:lstStyle/>
          <a:p>
            <a:r>
              <a:rPr lang="en-IN" sz="3600" b="0" dirty="0" smtClean="0">
                <a:latin typeface="Arial" pitchFamily="34" charset="0"/>
                <a:cs typeface="Arial" pitchFamily="34" charset="0"/>
              </a:rPr>
              <a:t>Gyms visualization </a:t>
            </a:r>
            <a:endParaRPr lang="en-IN" sz="3600" b="0"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7300" y="332656"/>
            <a:ext cx="5095180" cy="6264696"/>
          </a:xfrm>
        </p:spPr>
      </p:pic>
      <p:sp>
        <p:nvSpPr>
          <p:cNvPr id="6" name="Text Placeholder 5"/>
          <p:cNvSpPr>
            <a:spLocks noGrp="1"/>
          </p:cNvSpPr>
          <p:nvPr>
            <p:ph type="body" sz="half" idx="2"/>
          </p:nvPr>
        </p:nvSpPr>
        <p:spPr>
          <a:xfrm>
            <a:off x="251520" y="1124744"/>
            <a:ext cx="3213993" cy="5001419"/>
          </a:xfrm>
        </p:spPr>
        <p:txBody>
          <a:bodyPr>
            <a:noAutofit/>
          </a:bodyPr>
          <a:lstStyle/>
          <a:p>
            <a:r>
              <a:rPr lang="en-IN" sz="1600" dirty="0">
                <a:latin typeface="Arial" pitchFamily="34" charset="0"/>
                <a:cs typeface="Arial" pitchFamily="34" charset="0"/>
              </a:rPr>
              <a:t>Based on the centroids of each cluster of gyms formed in k-means, the cluster names are as follows:</a:t>
            </a:r>
          </a:p>
          <a:p>
            <a:r>
              <a:rPr lang="en-IN" sz="1600" dirty="0">
                <a:latin typeface="Arial" pitchFamily="34" charset="0"/>
                <a:cs typeface="Arial" pitchFamily="34" charset="0"/>
              </a:rPr>
              <a:t>    </a:t>
            </a:r>
          </a:p>
          <a:p>
            <a:r>
              <a:rPr lang="en-IN" sz="1600" dirty="0">
                <a:latin typeface="Arial" pitchFamily="34" charset="0"/>
                <a:cs typeface="Arial" pitchFamily="34" charset="0"/>
              </a:rPr>
              <a:t>1. 'Low Density gyms': Centroid equals to </a:t>
            </a:r>
            <a:r>
              <a:rPr lang="en-IN" sz="1600" dirty="0" smtClean="0">
                <a:latin typeface="Arial" pitchFamily="34" charset="0"/>
                <a:cs typeface="Arial" pitchFamily="34" charset="0"/>
              </a:rPr>
              <a:t>1, Cluster=0</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2. 'Medium-low Density gyms':  Centroid equals to </a:t>
            </a:r>
            <a:r>
              <a:rPr lang="en-IN" sz="1600" dirty="0" smtClean="0">
                <a:latin typeface="Arial" pitchFamily="34" charset="0"/>
                <a:cs typeface="Arial" pitchFamily="34" charset="0"/>
              </a:rPr>
              <a:t>5, Cluster=2</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3. 'Medium-high Density gyms':  Centroid equals to </a:t>
            </a:r>
            <a:r>
              <a:rPr lang="en-IN" sz="1600" dirty="0" smtClean="0">
                <a:latin typeface="Arial" pitchFamily="34" charset="0"/>
                <a:cs typeface="Arial" pitchFamily="34" charset="0"/>
              </a:rPr>
              <a:t>12, Cluster=1</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4. 'High Density gyms': Centroid  equals to </a:t>
            </a:r>
            <a:r>
              <a:rPr lang="en-IN" sz="1600" dirty="0" smtClean="0">
                <a:latin typeface="Arial" pitchFamily="34" charset="0"/>
                <a:cs typeface="Arial" pitchFamily="34" charset="0"/>
              </a:rPr>
              <a:t>NAN, Cluster=3</a:t>
            </a:r>
            <a:endParaRPr lang="en-IN" sz="1600" dirty="0">
              <a:latin typeface="Arial" pitchFamily="34" charset="0"/>
              <a:cs typeface="Arial" pitchFamily="34" charset="0"/>
            </a:endParaRPr>
          </a:p>
          <a:p>
            <a:r>
              <a:rPr lang="en-IN" sz="1600" dirty="0">
                <a:latin typeface="Arial" pitchFamily="34" charset="0"/>
                <a:cs typeface="Arial" pitchFamily="34" charset="0"/>
              </a:rPr>
              <a:t>    </a:t>
            </a:r>
          </a:p>
          <a:p>
            <a:r>
              <a:rPr lang="en-IN" sz="1600" dirty="0">
                <a:latin typeface="Arial" pitchFamily="34" charset="0"/>
                <a:cs typeface="Arial" pitchFamily="34" charset="0"/>
              </a:rPr>
              <a:t>5. 'Very-High Density gyms': Centroid  equals to </a:t>
            </a:r>
            <a:r>
              <a:rPr lang="en-IN" sz="1600" dirty="0" smtClean="0">
                <a:latin typeface="Arial" pitchFamily="34" charset="0"/>
                <a:cs typeface="Arial" pitchFamily="34" charset="0"/>
              </a:rPr>
              <a:t>NAN, Cluster=4</a:t>
            </a:r>
            <a:endParaRPr lang="en-IN" sz="1600" dirty="0">
              <a:latin typeface="Arial" pitchFamily="34" charset="0"/>
              <a:cs typeface="Arial" pitchFamily="34" charset="0"/>
            </a:endParaRPr>
          </a:p>
          <a:p>
            <a:endParaRPr lang="en-IN" sz="1600" dirty="0">
              <a:latin typeface="Arial" pitchFamily="34" charset="0"/>
              <a:cs typeface="Arial" pitchFamily="34" charset="0"/>
            </a:endParaRPr>
          </a:p>
        </p:txBody>
      </p:sp>
    </p:spTree>
    <p:extLst>
      <p:ext uri="{BB962C8B-B14F-4D97-AF65-F5344CB8AC3E}">
        <p14:creationId xmlns:p14="http://schemas.microsoft.com/office/powerpoint/2010/main" val="3705706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IN" sz="3600" dirty="0" smtClean="0">
                <a:latin typeface="Arial" pitchFamily="34" charset="0"/>
                <a:cs typeface="Arial" pitchFamily="34" charset="0"/>
              </a:rPr>
              <a:t>Conclusion</a:t>
            </a:r>
            <a:endParaRPr lang="en-IN" sz="3600" dirty="0">
              <a:latin typeface="Arial" pitchFamily="34" charset="0"/>
              <a:cs typeface="Arial" pitchFamily="34" charset="0"/>
            </a:endParaRPr>
          </a:p>
        </p:txBody>
      </p:sp>
      <p:sp>
        <p:nvSpPr>
          <p:cNvPr id="10" name="Content Placeholder 9"/>
          <p:cNvSpPr>
            <a:spLocks noGrp="1"/>
          </p:cNvSpPr>
          <p:nvPr>
            <p:ph idx="1"/>
          </p:nvPr>
        </p:nvSpPr>
        <p:spPr/>
        <p:txBody>
          <a:bodyPr>
            <a:normAutofit/>
          </a:bodyPr>
          <a:lstStyle/>
          <a:p>
            <a:r>
              <a:rPr lang="en-IN" sz="1800" dirty="0" smtClean="0">
                <a:latin typeface="Arial" pitchFamily="34" charset="0"/>
                <a:cs typeface="Arial" pitchFamily="34" charset="0"/>
              </a:rPr>
              <a:t>Conclusion part will include five </a:t>
            </a:r>
            <a:r>
              <a:rPr lang="en-IN" sz="1800" dirty="0" err="1" smtClean="0">
                <a:latin typeface="Arial" pitchFamily="34" charset="0"/>
                <a:cs typeface="Arial" pitchFamily="34" charset="0"/>
              </a:rPr>
              <a:t>choropleth</a:t>
            </a:r>
            <a:r>
              <a:rPr lang="en-IN" sz="1800" dirty="0" smtClean="0">
                <a:latin typeface="Arial" pitchFamily="34" charset="0"/>
                <a:cs typeface="Arial" pitchFamily="34" charset="0"/>
              </a:rPr>
              <a:t> maps of Toronto for all five types of venues which we have analysed.</a:t>
            </a:r>
          </a:p>
          <a:p>
            <a:r>
              <a:rPr lang="en-IN" sz="1800" dirty="0" smtClean="0">
                <a:latin typeface="Arial" pitchFamily="34" charset="0"/>
                <a:cs typeface="Arial" pitchFamily="34" charset="0"/>
              </a:rPr>
              <a:t>These maps will show respective venue location, density, cluster category(in which they fall which we defined earlier), venue neighbourhood name with different colours for easy identification.</a:t>
            </a:r>
          </a:p>
          <a:p>
            <a:r>
              <a:rPr lang="en-IN" sz="1800" dirty="0" smtClean="0">
                <a:latin typeface="Arial" pitchFamily="34" charset="0"/>
                <a:cs typeface="Arial" pitchFamily="34" charset="0"/>
              </a:rPr>
              <a:t>Five maps will be:</a:t>
            </a:r>
          </a:p>
          <a:p>
            <a:pPr lvl="1">
              <a:buFont typeface="Courier New" pitchFamily="49" charset="0"/>
              <a:buChar char="o"/>
            </a:pPr>
            <a:r>
              <a:rPr lang="en-IN" sz="1800" dirty="0" smtClean="0">
                <a:latin typeface="Arial" pitchFamily="34" charset="0"/>
                <a:cs typeface="Arial" pitchFamily="34" charset="0"/>
              </a:rPr>
              <a:t>Restaurant </a:t>
            </a:r>
            <a:r>
              <a:rPr lang="en-IN" sz="1800" dirty="0" err="1" smtClean="0">
                <a:latin typeface="Arial" pitchFamily="34" charset="0"/>
                <a:cs typeface="Arial" pitchFamily="34" charset="0"/>
              </a:rPr>
              <a:t>choropleth</a:t>
            </a:r>
            <a:r>
              <a:rPr lang="en-IN" sz="1800" dirty="0" smtClean="0">
                <a:latin typeface="Arial" pitchFamily="34" charset="0"/>
                <a:cs typeface="Arial" pitchFamily="34" charset="0"/>
              </a:rPr>
              <a:t> map</a:t>
            </a:r>
          </a:p>
          <a:p>
            <a:pPr lvl="1">
              <a:buFont typeface="Courier New" pitchFamily="49" charset="0"/>
              <a:buChar char="o"/>
            </a:pPr>
            <a:r>
              <a:rPr lang="en-IN" sz="1800" dirty="0" smtClean="0">
                <a:latin typeface="Arial" pitchFamily="34" charset="0"/>
                <a:cs typeface="Arial" pitchFamily="34" charset="0"/>
              </a:rPr>
              <a:t>Park </a:t>
            </a:r>
            <a:r>
              <a:rPr lang="en-IN" sz="1800" dirty="0" err="1" smtClean="0">
                <a:latin typeface="Arial" pitchFamily="34" charset="0"/>
                <a:cs typeface="Arial" pitchFamily="34" charset="0"/>
              </a:rPr>
              <a:t>choropleth</a:t>
            </a:r>
            <a:r>
              <a:rPr lang="en-IN" sz="1800" dirty="0" smtClean="0">
                <a:latin typeface="Arial" pitchFamily="34" charset="0"/>
                <a:cs typeface="Arial" pitchFamily="34" charset="0"/>
              </a:rPr>
              <a:t> map</a:t>
            </a:r>
          </a:p>
          <a:p>
            <a:pPr lvl="1">
              <a:buFont typeface="Courier New" pitchFamily="49" charset="0"/>
              <a:buChar char="o"/>
            </a:pPr>
            <a:r>
              <a:rPr lang="en-IN" sz="1800" dirty="0" smtClean="0">
                <a:latin typeface="Arial" pitchFamily="34" charset="0"/>
                <a:cs typeface="Arial" pitchFamily="34" charset="0"/>
              </a:rPr>
              <a:t>Club </a:t>
            </a:r>
            <a:r>
              <a:rPr lang="en-IN" sz="1800" dirty="0" err="1" smtClean="0">
                <a:latin typeface="Arial" pitchFamily="34" charset="0"/>
                <a:cs typeface="Arial" pitchFamily="34" charset="0"/>
              </a:rPr>
              <a:t>choropleth</a:t>
            </a:r>
            <a:r>
              <a:rPr lang="en-IN" sz="1800" dirty="0" smtClean="0">
                <a:latin typeface="Arial" pitchFamily="34" charset="0"/>
                <a:cs typeface="Arial" pitchFamily="34" charset="0"/>
              </a:rPr>
              <a:t> map</a:t>
            </a:r>
          </a:p>
          <a:p>
            <a:pPr lvl="1">
              <a:buFont typeface="Courier New" pitchFamily="49" charset="0"/>
              <a:buChar char="o"/>
            </a:pPr>
            <a:r>
              <a:rPr lang="en-IN" sz="1800" dirty="0" smtClean="0">
                <a:latin typeface="Arial" pitchFamily="34" charset="0"/>
                <a:cs typeface="Arial" pitchFamily="34" charset="0"/>
              </a:rPr>
              <a:t>Mall </a:t>
            </a:r>
            <a:r>
              <a:rPr lang="en-IN" sz="1800" dirty="0" err="1" smtClean="0">
                <a:latin typeface="Arial" pitchFamily="34" charset="0"/>
                <a:cs typeface="Arial" pitchFamily="34" charset="0"/>
              </a:rPr>
              <a:t>choropleth</a:t>
            </a:r>
            <a:r>
              <a:rPr lang="en-IN" sz="1800" dirty="0" smtClean="0">
                <a:latin typeface="Arial" pitchFamily="34" charset="0"/>
                <a:cs typeface="Arial" pitchFamily="34" charset="0"/>
              </a:rPr>
              <a:t> map</a:t>
            </a:r>
          </a:p>
          <a:p>
            <a:pPr lvl="1">
              <a:buFont typeface="Courier New" pitchFamily="49" charset="0"/>
              <a:buChar char="o"/>
            </a:pPr>
            <a:r>
              <a:rPr lang="en-IN" sz="1800" dirty="0" smtClean="0">
                <a:latin typeface="Arial" pitchFamily="34" charset="0"/>
                <a:cs typeface="Arial" pitchFamily="34" charset="0"/>
              </a:rPr>
              <a:t>Gym </a:t>
            </a:r>
            <a:r>
              <a:rPr lang="en-IN" sz="1800" dirty="0" err="1" smtClean="0">
                <a:latin typeface="Arial" pitchFamily="34" charset="0"/>
                <a:cs typeface="Arial" pitchFamily="34" charset="0"/>
              </a:rPr>
              <a:t>choropleth</a:t>
            </a:r>
            <a:r>
              <a:rPr lang="en-IN" sz="1800" dirty="0" smtClean="0">
                <a:latin typeface="Arial" pitchFamily="34" charset="0"/>
                <a:cs typeface="Arial" pitchFamily="34" charset="0"/>
              </a:rPr>
              <a:t> map</a:t>
            </a:r>
          </a:p>
          <a:p>
            <a:endParaRPr lang="en-IN" sz="1800" dirty="0">
              <a:latin typeface="Arial" pitchFamily="34" charset="0"/>
              <a:cs typeface="Arial" pitchFamily="34" charset="0"/>
            </a:endParaRPr>
          </a:p>
        </p:txBody>
      </p:sp>
    </p:spTree>
    <p:extLst>
      <p:ext uri="{BB962C8B-B14F-4D97-AF65-F5344CB8AC3E}">
        <p14:creationId xmlns:p14="http://schemas.microsoft.com/office/powerpoint/2010/main" val="3570027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3465513" cy="764704"/>
          </a:xfrm>
        </p:spPr>
        <p:txBody>
          <a:bodyPr>
            <a:normAutofit fontScale="90000"/>
          </a:bodyPr>
          <a:lstStyle/>
          <a:p>
            <a:r>
              <a:rPr lang="en-IN" sz="4000" b="0" dirty="0" smtClean="0">
                <a:latin typeface="Arial" pitchFamily="34" charset="0"/>
                <a:cs typeface="Arial" pitchFamily="34" charset="0"/>
              </a:rPr>
              <a:t>Restaurant Map</a:t>
            </a:r>
            <a:endParaRPr lang="en-IN" sz="4000" b="0" dirty="0">
              <a:latin typeface="Arial" pitchFamily="34" charset="0"/>
              <a:cs typeface="Arial" pitchFamily="34" charset="0"/>
            </a:endParaRPr>
          </a:p>
        </p:txBody>
      </p:sp>
      <p:sp>
        <p:nvSpPr>
          <p:cNvPr id="3" name="Text Placeholder 2"/>
          <p:cNvSpPr>
            <a:spLocks noGrp="1"/>
          </p:cNvSpPr>
          <p:nvPr>
            <p:ph type="body" sz="half" idx="2"/>
          </p:nvPr>
        </p:nvSpPr>
        <p:spPr>
          <a:xfrm>
            <a:off x="107504" y="692696"/>
            <a:ext cx="3358009" cy="5433467"/>
          </a:xfrm>
        </p:spPr>
        <p:txBody>
          <a:bodyPr>
            <a:noAutofit/>
          </a:bodyPr>
          <a:lstStyle/>
          <a:p>
            <a:pPr fontAlgn="base"/>
            <a:r>
              <a:rPr lang="en-IN" sz="1600" dirty="0" smtClean="0">
                <a:latin typeface="Arial" pitchFamily="34" charset="0"/>
                <a:cs typeface="Arial" pitchFamily="34" charset="0"/>
              </a:rPr>
              <a:t>Firstly, I have created </a:t>
            </a:r>
            <a:r>
              <a:rPr lang="en-IN" sz="1600" dirty="0" err="1" smtClean="0">
                <a:latin typeface="Arial" pitchFamily="34" charset="0"/>
                <a:cs typeface="Arial" pitchFamily="34" charset="0"/>
              </a:rPr>
              <a:t>Choropleth</a:t>
            </a:r>
            <a:r>
              <a:rPr lang="en-IN" sz="1600" dirty="0" smtClean="0">
                <a:latin typeface="Arial" pitchFamily="34" charset="0"/>
                <a:cs typeface="Arial" pitchFamily="34" charset="0"/>
              </a:rPr>
              <a:t> map of Restaurants  which contains below information for each highlighted point:</a:t>
            </a:r>
          </a:p>
          <a:p>
            <a:pPr lvl="0" fontAlgn="base"/>
            <a:r>
              <a:rPr lang="en-IN" sz="1600" dirty="0" smtClean="0">
                <a:latin typeface="Arial" pitchFamily="34" charset="0"/>
                <a:cs typeface="Arial" pitchFamily="34" charset="0"/>
              </a:rPr>
              <a:t>1. Venue name</a:t>
            </a:r>
          </a:p>
          <a:p>
            <a:pPr lvl="0" fontAlgn="base"/>
            <a:r>
              <a:rPr lang="en-IN" sz="1600" dirty="0" smtClean="0">
                <a:latin typeface="Arial" pitchFamily="34" charset="0"/>
                <a:cs typeface="Arial" pitchFamily="34" charset="0"/>
              </a:rPr>
              <a:t>2. Neighbourhood name</a:t>
            </a:r>
          </a:p>
          <a:p>
            <a:pPr lvl="0" fontAlgn="base"/>
            <a:r>
              <a:rPr lang="en-IN" sz="1600" dirty="0" smtClean="0">
                <a:latin typeface="Arial" pitchFamily="34" charset="0"/>
                <a:cs typeface="Arial" pitchFamily="34" charset="0"/>
              </a:rPr>
              <a:t>3. Cluster No.</a:t>
            </a:r>
          </a:p>
          <a:p>
            <a:pPr lvl="0" fontAlgn="base"/>
            <a:endParaRPr lang="en-IN" sz="1600" dirty="0" smtClean="0">
              <a:latin typeface="Arial" pitchFamily="34" charset="0"/>
              <a:cs typeface="Arial" pitchFamily="34" charset="0"/>
            </a:endParaRPr>
          </a:p>
          <a:p>
            <a:pPr lvl="0" fontAlgn="base"/>
            <a:r>
              <a:rPr lang="en-IN" sz="1600" dirty="0" smtClean="0">
                <a:latin typeface="Arial" pitchFamily="34" charset="0"/>
                <a:cs typeface="Arial" pitchFamily="34" charset="0"/>
              </a:rPr>
              <a:t>Here map is showing different locations of restaurants along with their densities in Toronto. Here cluster no. has been shown on each point which actually fall into particular cluster category according to every unique venue. For knowing category of cluster(i.e. density of venue in particular location), we have to refer bar plots which we have made earlier(i.e. Neighbourhoods per cluster bar plots for each venue type</a:t>
            </a:r>
            <a:endParaRPr lang="en-IN" sz="1600" dirty="0">
              <a:latin typeface="Arial" pitchFamily="34" charset="0"/>
              <a:cs typeface="Arial" pitchFamily="34"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620688"/>
            <a:ext cx="5111750" cy="5976664"/>
          </a:xfrm>
        </p:spPr>
      </p:pic>
    </p:spTree>
    <p:extLst>
      <p:ext uri="{BB962C8B-B14F-4D97-AF65-F5344CB8AC3E}">
        <p14:creationId xmlns:p14="http://schemas.microsoft.com/office/powerpoint/2010/main" val="915999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0"/>
            <a:ext cx="3286001" cy="908720"/>
          </a:xfrm>
        </p:spPr>
        <p:txBody>
          <a:bodyPr>
            <a:normAutofit/>
          </a:bodyPr>
          <a:lstStyle/>
          <a:p>
            <a:r>
              <a:rPr lang="en-IN" sz="4000" b="0" dirty="0" smtClean="0">
                <a:latin typeface="Arial" pitchFamily="34" charset="0"/>
                <a:cs typeface="Arial" pitchFamily="34" charset="0"/>
              </a:rPr>
              <a:t>Park Map</a:t>
            </a:r>
            <a:endParaRPr lang="en-IN" sz="4000" b="0" dirty="0">
              <a:latin typeface="Arial" pitchFamily="34" charset="0"/>
              <a:cs typeface="Arial" pitchFamily="34" charset="0"/>
            </a:endParaRPr>
          </a:p>
        </p:txBody>
      </p:sp>
      <p:sp>
        <p:nvSpPr>
          <p:cNvPr id="3" name="Text Placeholder 2"/>
          <p:cNvSpPr>
            <a:spLocks noGrp="1"/>
          </p:cNvSpPr>
          <p:nvPr>
            <p:ph type="body" sz="half" idx="2"/>
          </p:nvPr>
        </p:nvSpPr>
        <p:spPr>
          <a:xfrm>
            <a:off x="457200" y="908720"/>
            <a:ext cx="3008313" cy="5217443"/>
          </a:xfrm>
        </p:spPr>
        <p:txBody>
          <a:bodyPr>
            <a:noAutofit/>
          </a:bodyPr>
          <a:lstStyle/>
          <a:p>
            <a:pPr fontAlgn="base"/>
            <a:r>
              <a:rPr lang="en-IN" sz="1600" dirty="0" smtClean="0">
                <a:latin typeface="Arial" pitchFamily="34" charset="0"/>
                <a:cs typeface="Arial" pitchFamily="34" charset="0"/>
              </a:rPr>
              <a:t>Secondly I have created </a:t>
            </a:r>
            <a:r>
              <a:rPr lang="en-IN" sz="1600" dirty="0" err="1" smtClean="0">
                <a:latin typeface="Arial" pitchFamily="34" charset="0"/>
                <a:cs typeface="Arial" pitchFamily="34" charset="0"/>
              </a:rPr>
              <a:t>Choropleth</a:t>
            </a:r>
            <a:r>
              <a:rPr lang="en-IN" sz="1600" dirty="0" smtClean="0">
                <a:latin typeface="Arial" pitchFamily="34" charset="0"/>
                <a:cs typeface="Arial" pitchFamily="34" charset="0"/>
              </a:rPr>
              <a:t> map of Parks  which contains below information for each highlighted point:</a:t>
            </a:r>
          </a:p>
          <a:p>
            <a:pPr lvl="0" fontAlgn="base"/>
            <a:r>
              <a:rPr lang="en-IN" sz="1600" dirty="0" smtClean="0">
                <a:latin typeface="Arial" pitchFamily="34" charset="0"/>
                <a:cs typeface="Arial" pitchFamily="34" charset="0"/>
              </a:rPr>
              <a:t>1. Venue name</a:t>
            </a:r>
          </a:p>
          <a:p>
            <a:pPr lvl="0" fontAlgn="base"/>
            <a:r>
              <a:rPr lang="en-IN" sz="1600" dirty="0" smtClean="0">
                <a:latin typeface="Arial" pitchFamily="34" charset="0"/>
                <a:cs typeface="Arial" pitchFamily="34" charset="0"/>
              </a:rPr>
              <a:t>2. Neighbourhood name</a:t>
            </a:r>
          </a:p>
          <a:p>
            <a:pPr lvl="0" fontAlgn="base"/>
            <a:r>
              <a:rPr lang="en-IN" sz="1600" dirty="0" smtClean="0">
                <a:latin typeface="Arial" pitchFamily="34" charset="0"/>
                <a:cs typeface="Arial" pitchFamily="34" charset="0"/>
              </a:rPr>
              <a:t>3. Cluster No.</a:t>
            </a:r>
          </a:p>
          <a:p>
            <a:pPr lvl="0" fontAlgn="base"/>
            <a:endParaRPr lang="en-IN" sz="1600" dirty="0" smtClean="0">
              <a:latin typeface="Arial" pitchFamily="34" charset="0"/>
              <a:cs typeface="Arial" pitchFamily="34" charset="0"/>
            </a:endParaRPr>
          </a:p>
          <a:p>
            <a:pPr lvl="0" fontAlgn="base"/>
            <a:r>
              <a:rPr lang="en-IN" sz="1600" dirty="0" smtClean="0">
                <a:latin typeface="Arial" pitchFamily="34" charset="0"/>
                <a:cs typeface="Arial" pitchFamily="34" charset="0"/>
              </a:rPr>
              <a:t>Here map is showing different locations of parks along with their densities in Toronto. Here cluster no. has been shown on each point which actually fall into particular cluster category according to every unique venue. For knowing category of cluster(i.e. density of venue in particular location), we have to refer bar plots which we have made earlier(i.e. Neighbourhoods per cluster bar plots for each venue type</a:t>
            </a:r>
            <a:endParaRPr lang="en-IN" sz="1600" dirty="0">
              <a:latin typeface="Arial" pitchFamily="34" charset="0"/>
              <a:cs typeface="Arial" pitchFamily="34" charset="0"/>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692696"/>
            <a:ext cx="5111750" cy="5976664"/>
          </a:xfrm>
        </p:spPr>
      </p:pic>
    </p:spTree>
    <p:extLst>
      <p:ext uri="{BB962C8B-B14F-4D97-AF65-F5344CB8AC3E}">
        <p14:creationId xmlns:p14="http://schemas.microsoft.com/office/powerpoint/2010/main" val="3614634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116632"/>
            <a:ext cx="3358009" cy="720080"/>
          </a:xfrm>
        </p:spPr>
        <p:txBody>
          <a:bodyPr>
            <a:normAutofit/>
          </a:bodyPr>
          <a:lstStyle/>
          <a:p>
            <a:r>
              <a:rPr lang="en-IN" sz="3600" b="0" dirty="0" smtClean="0">
                <a:latin typeface="Arial" pitchFamily="34" charset="0"/>
                <a:cs typeface="Arial" pitchFamily="34" charset="0"/>
              </a:rPr>
              <a:t>Club Map</a:t>
            </a:r>
            <a:endParaRPr lang="en-IN" sz="3600" b="0" dirty="0">
              <a:latin typeface="Arial" pitchFamily="34" charset="0"/>
              <a:cs typeface="Arial" pitchFamily="34" charset="0"/>
            </a:endParaRPr>
          </a:p>
        </p:txBody>
      </p:sp>
      <p:sp>
        <p:nvSpPr>
          <p:cNvPr id="3" name="Text Placeholder 2"/>
          <p:cNvSpPr>
            <a:spLocks noGrp="1"/>
          </p:cNvSpPr>
          <p:nvPr>
            <p:ph type="body" sz="half" idx="2"/>
          </p:nvPr>
        </p:nvSpPr>
        <p:spPr>
          <a:xfrm>
            <a:off x="457200" y="908720"/>
            <a:ext cx="3008313" cy="5217443"/>
          </a:xfrm>
        </p:spPr>
        <p:txBody>
          <a:bodyPr>
            <a:noAutofit/>
          </a:bodyPr>
          <a:lstStyle/>
          <a:p>
            <a:pPr fontAlgn="base"/>
            <a:r>
              <a:rPr lang="en-IN" sz="1600" dirty="0" smtClean="0">
                <a:latin typeface="Arial" pitchFamily="34" charset="0"/>
                <a:cs typeface="Arial" pitchFamily="34" charset="0"/>
              </a:rPr>
              <a:t>Thirdly, I have created </a:t>
            </a:r>
            <a:r>
              <a:rPr lang="en-IN" sz="1600" dirty="0" err="1" smtClean="0">
                <a:latin typeface="Arial" pitchFamily="34" charset="0"/>
                <a:cs typeface="Arial" pitchFamily="34" charset="0"/>
              </a:rPr>
              <a:t>Choropleth</a:t>
            </a:r>
            <a:r>
              <a:rPr lang="en-IN" sz="1600" dirty="0" smtClean="0">
                <a:latin typeface="Arial" pitchFamily="34" charset="0"/>
                <a:cs typeface="Arial" pitchFamily="34" charset="0"/>
              </a:rPr>
              <a:t> map of Clubs  which contains below information for each highlighted point:</a:t>
            </a:r>
          </a:p>
          <a:p>
            <a:pPr lvl="0" fontAlgn="base"/>
            <a:r>
              <a:rPr lang="en-IN" sz="1600" dirty="0" smtClean="0">
                <a:latin typeface="Arial" pitchFamily="34" charset="0"/>
                <a:cs typeface="Arial" pitchFamily="34" charset="0"/>
              </a:rPr>
              <a:t>1. Venue name</a:t>
            </a:r>
          </a:p>
          <a:p>
            <a:pPr lvl="0" fontAlgn="base"/>
            <a:r>
              <a:rPr lang="en-IN" sz="1600" dirty="0" smtClean="0">
                <a:latin typeface="Arial" pitchFamily="34" charset="0"/>
                <a:cs typeface="Arial" pitchFamily="34" charset="0"/>
              </a:rPr>
              <a:t>2. Neighbourhood name</a:t>
            </a:r>
          </a:p>
          <a:p>
            <a:pPr lvl="0" fontAlgn="base"/>
            <a:r>
              <a:rPr lang="en-IN" sz="1600" dirty="0" smtClean="0">
                <a:latin typeface="Arial" pitchFamily="34" charset="0"/>
                <a:cs typeface="Arial" pitchFamily="34" charset="0"/>
              </a:rPr>
              <a:t>3. Cluster No.</a:t>
            </a:r>
          </a:p>
          <a:p>
            <a:pPr lvl="0" fontAlgn="base"/>
            <a:endParaRPr lang="en-IN" sz="1600" dirty="0" smtClean="0">
              <a:latin typeface="Arial" pitchFamily="34" charset="0"/>
              <a:cs typeface="Arial" pitchFamily="34" charset="0"/>
            </a:endParaRPr>
          </a:p>
          <a:p>
            <a:pPr lvl="0" fontAlgn="base"/>
            <a:r>
              <a:rPr lang="en-IN" sz="1600" dirty="0" smtClean="0">
                <a:latin typeface="Arial" pitchFamily="34" charset="0"/>
                <a:cs typeface="Arial" pitchFamily="34" charset="0"/>
              </a:rPr>
              <a:t>Here map is showing different locations of clubs along with their densities in Toronto. Here cluster no. has been shown on each point which actually fall into particular cluster category according to every unique venue. For knowing category of cluster(i.e. density of venue in particular location), we have to refer bar plots which we have made earlier(i.e. Neighbourhoods per cluster bar plots for each venue type</a:t>
            </a:r>
            <a:endParaRPr lang="en-IN" sz="1600" dirty="0">
              <a:latin typeface="Arial" pitchFamily="34" charset="0"/>
              <a:cs typeface="Arial" pitchFamily="34" charset="0"/>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620688"/>
            <a:ext cx="5111750" cy="6048672"/>
          </a:xfrm>
        </p:spPr>
      </p:pic>
    </p:spTree>
    <p:extLst>
      <p:ext uri="{BB962C8B-B14F-4D97-AF65-F5344CB8AC3E}">
        <p14:creationId xmlns:p14="http://schemas.microsoft.com/office/powerpoint/2010/main" val="3614634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188640"/>
            <a:ext cx="3286001" cy="648072"/>
          </a:xfrm>
        </p:spPr>
        <p:txBody>
          <a:bodyPr>
            <a:normAutofit/>
          </a:bodyPr>
          <a:lstStyle/>
          <a:p>
            <a:r>
              <a:rPr lang="en-IN" sz="3600" b="0" dirty="0" smtClean="0">
                <a:latin typeface="Arial" pitchFamily="34" charset="0"/>
                <a:cs typeface="Arial" pitchFamily="34" charset="0"/>
              </a:rPr>
              <a:t>Mall Map</a:t>
            </a:r>
            <a:endParaRPr lang="en-IN" sz="3600" b="0" dirty="0">
              <a:latin typeface="Arial" pitchFamily="34" charset="0"/>
              <a:cs typeface="Arial" pitchFamily="34" charset="0"/>
            </a:endParaRPr>
          </a:p>
        </p:txBody>
      </p:sp>
      <p:sp>
        <p:nvSpPr>
          <p:cNvPr id="3" name="Text Placeholder 2"/>
          <p:cNvSpPr>
            <a:spLocks noGrp="1"/>
          </p:cNvSpPr>
          <p:nvPr>
            <p:ph type="body" sz="half" idx="2"/>
          </p:nvPr>
        </p:nvSpPr>
        <p:spPr>
          <a:xfrm>
            <a:off x="457200" y="836712"/>
            <a:ext cx="3008313" cy="5289451"/>
          </a:xfrm>
        </p:spPr>
        <p:txBody>
          <a:bodyPr>
            <a:noAutofit/>
          </a:bodyPr>
          <a:lstStyle/>
          <a:p>
            <a:pPr fontAlgn="base"/>
            <a:r>
              <a:rPr lang="en-IN" sz="1600" dirty="0" smtClean="0">
                <a:latin typeface="Arial" pitchFamily="34" charset="0"/>
                <a:cs typeface="Arial" pitchFamily="34" charset="0"/>
              </a:rPr>
              <a:t>Fourth, I have created </a:t>
            </a:r>
            <a:r>
              <a:rPr lang="en-IN" sz="1600" dirty="0" err="1" smtClean="0">
                <a:latin typeface="Arial" pitchFamily="34" charset="0"/>
                <a:cs typeface="Arial" pitchFamily="34" charset="0"/>
              </a:rPr>
              <a:t>Choropleth</a:t>
            </a:r>
            <a:r>
              <a:rPr lang="en-IN" sz="1600" dirty="0" smtClean="0">
                <a:latin typeface="Arial" pitchFamily="34" charset="0"/>
                <a:cs typeface="Arial" pitchFamily="34" charset="0"/>
              </a:rPr>
              <a:t> map of Malls  which contains below information for each highlighted point:</a:t>
            </a:r>
          </a:p>
          <a:p>
            <a:pPr lvl="0" fontAlgn="base"/>
            <a:r>
              <a:rPr lang="en-IN" sz="1600" dirty="0" smtClean="0">
                <a:latin typeface="Arial" pitchFamily="34" charset="0"/>
                <a:cs typeface="Arial" pitchFamily="34" charset="0"/>
              </a:rPr>
              <a:t>1. Venue name</a:t>
            </a:r>
          </a:p>
          <a:p>
            <a:pPr lvl="0" fontAlgn="base"/>
            <a:r>
              <a:rPr lang="en-IN" sz="1600" dirty="0" smtClean="0">
                <a:latin typeface="Arial" pitchFamily="34" charset="0"/>
                <a:cs typeface="Arial" pitchFamily="34" charset="0"/>
              </a:rPr>
              <a:t>2. </a:t>
            </a:r>
            <a:r>
              <a:rPr lang="en-IN" sz="1600" dirty="0" err="1" smtClean="0">
                <a:latin typeface="Arial" pitchFamily="34" charset="0"/>
                <a:cs typeface="Arial" pitchFamily="34" charset="0"/>
              </a:rPr>
              <a:t>Neighborhood</a:t>
            </a:r>
            <a:r>
              <a:rPr lang="en-IN" sz="1600" dirty="0" smtClean="0">
                <a:latin typeface="Arial" pitchFamily="34" charset="0"/>
                <a:cs typeface="Arial" pitchFamily="34" charset="0"/>
              </a:rPr>
              <a:t> name</a:t>
            </a:r>
          </a:p>
          <a:p>
            <a:pPr lvl="0" fontAlgn="base"/>
            <a:r>
              <a:rPr lang="en-IN" sz="1600" dirty="0" smtClean="0">
                <a:latin typeface="Arial" pitchFamily="34" charset="0"/>
                <a:cs typeface="Arial" pitchFamily="34" charset="0"/>
              </a:rPr>
              <a:t>3. Cluster No.</a:t>
            </a:r>
          </a:p>
          <a:p>
            <a:pPr lvl="0" fontAlgn="base"/>
            <a:endParaRPr lang="en-IN" sz="1600" dirty="0" smtClean="0">
              <a:latin typeface="Arial" pitchFamily="34" charset="0"/>
              <a:cs typeface="Arial" pitchFamily="34" charset="0"/>
            </a:endParaRPr>
          </a:p>
          <a:p>
            <a:pPr lvl="0" fontAlgn="base"/>
            <a:r>
              <a:rPr lang="en-IN" sz="1600" dirty="0" smtClean="0">
                <a:latin typeface="Arial" pitchFamily="34" charset="0"/>
                <a:cs typeface="Arial" pitchFamily="34" charset="0"/>
              </a:rPr>
              <a:t>Here map is showing different locations of malls along with their densities in Toronto. Here cluster no. has been shown on each point which actually fall into particular cluster category according to every unique venue. For knowing category of cluster(i.e. density of venue in particular location), we have to refer bar plots which we have made earlier(i.e. Neighbourhoods per cluster bar plots for each venue type</a:t>
            </a:r>
            <a:endParaRPr lang="en-IN" sz="1600" dirty="0">
              <a:latin typeface="Arial" pitchFamily="34" charset="0"/>
              <a:cs typeface="Arial" pitchFamily="34" charset="0"/>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692696"/>
            <a:ext cx="5111750" cy="5904656"/>
          </a:xfrm>
        </p:spPr>
      </p:pic>
    </p:spTree>
    <p:extLst>
      <p:ext uri="{BB962C8B-B14F-4D97-AF65-F5344CB8AC3E}">
        <p14:creationId xmlns:p14="http://schemas.microsoft.com/office/powerpoint/2010/main" val="3614634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116632"/>
            <a:ext cx="3286001" cy="720080"/>
          </a:xfrm>
        </p:spPr>
        <p:txBody>
          <a:bodyPr>
            <a:normAutofit/>
          </a:bodyPr>
          <a:lstStyle/>
          <a:p>
            <a:r>
              <a:rPr lang="en-IN" sz="3600" b="0" dirty="0" smtClean="0">
                <a:latin typeface="Arial" pitchFamily="34" charset="0"/>
                <a:cs typeface="Arial" pitchFamily="34" charset="0"/>
              </a:rPr>
              <a:t>Gym Map</a:t>
            </a:r>
            <a:endParaRPr lang="en-IN" sz="3600" b="0" dirty="0">
              <a:latin typeface="Arial" pitchFamily="34" charset="0"/>
              <a:cs typeface="Arial" pitchFamily="34" charset="0"/>
            </a:endParaRPr>
          </a:p>
        </p:txBody>
      </p:sp>
      <p:sp>
        <p:nvSpPr>
          <p:cNvPr id="3" name="Text Placeholder 2"/>
          <p:cNvSpPr>
            <a:spLocks noGrp="1"/>
          </p:cNvSpPr>
          <p:nvPr>
            <p:ph type="body" sz="half" idx="2"/>
          </p:nvPr>
        </p:nvSpPr>
        <p:spPr>
          <a:xfrm>
            <a:off x="457200" y="908720"/>
            <a:ext cx="3008313" cy="5217443"/>
          </a:xfrm>
        </p:spPr>
        <p:txBody>
          <a:bodyPr>
            <a:noAutofit/>
          </a:bodyPr>
          <a:lstStyle/>
          <a:p>
            <a:pPr fontAlgn="base"/>
            <a:r>
              <a:rPr lang="en-IN" sz="1600" dirty="0" smtClean="0">
                <a:latin typeface="Arial" pitchFamily="34" charset="0"/>
                <a:cs typeface="Arial" pitchFamily="34" charset="0"/>
              </a:rPr>
              <a:t>Fifth, I have created </a:t>
            </a:r>
            <a:r>
              <a:rPr lang="en-IN" sz="1600" dirty="0" err="1" smtClean="0">
                <a:latin typeface="Arial" pitchFamily="34" charset="0"/>
                <a:cs typeface="Arial" pitchFamily="34" charset="0"/>
              </a:rPr>
              <a:t>Choropleth</a:t>
            </a:r>
            <a:r>
              <a:rPr lang="en-IN" sz="1600" dirty="0" smtClean="0">
                <a:latin typeface="Arial" pitchFamily="34" charset="0"/>
                <a:cs typeface="Arial" pitchFamily="34" charset="0"/>
              </a:rPr>
              <a:t> map of Gyms  which contains below information for each highlighted point:</a:t>
            </a:r>
          </a:p>
          <a:p>
            <a:pPr lvl="0" fontAlgn="base"/>
            <a:r>
              <a:rPr lang="en-IN" sz="1600" dirty="0" smtClean="0">
                <a:latin typeface="Arial" pitchFamily="34" charset="0"/>
                <a:cs typeface="Arial" pitchFamily="34" charset="0"/>
              </a:rPr>
              <a:t>1. Venue name</a:t>
            </a:r>
          </a:p>
          <a:p>
            <a:pPr lvl="0" fontAlgn="base"/>
            <a:r>
              <a:rPr lang="en-IN" sz="1600" dirty="0" smtClean="0">
                <a:latin typeface="Arial" pitchFamily="34" charset="0"/>
                <a:cs typeface="Arial" pitchFamily="34" charset="0"/>
              </a:rPr>
              <a:t>2. Neighbourhood name</a:t>
            </a:r>
          </a:p>
          <a:p>
            <a:pPr lvl="0" fontAlgn="base"/>
            <a:r>
              <a:rPr lang="en-IN" sz="1600" dirty="0" smtClean="0">
                <a:latin typeface="Arial" pitchFamily="34" charset="0"/>
                <a:cs typeface="Arial" pitchFamily="34" charset="0"/>
              </a:rPr>
              <a:t>3. Cluster No.</a:t>
            </a:r>
          </a:p>
          <a:p>
            <a:pPr lvl="0" fontAlgn="base"/>
            <a:endParaRPr lang="en-IN" sz="1600" dirty="0" smtClean="0">
              <a:latin typeface="Arial" pitchFamily="34" charset="0"/>
              <a:cs typeface="Arial" pitchFamily="34" charset="0"/>
            </a:endParaRPr>
          </a:p>
          <a:p>
            <a:pPr lvl="0" fontAlgn="base"/>
            <a:r>
              <a:rPr lang="en-IN" sz="1600" dirty="0" smtClean="0">
                <a:latin typeface="Arial" pitchFamily="34" charset="0"/>
                <a:cs typeface="Arial" pitchFamily="34" charset="0"/>
              </a:rPr>
              <a:t>Here map is showing different locations of gyms along with their densities in Toronto. Here cluster no. has been shown on each point which actually fall into particular cluster category according to every unique venue. For knowing category of cluster(i.e. density of venue in particular location), we have to refer bar plots which we have made earlier(i.e. Neighbourhoods per cluster bar plots for each venue type</a:t>
            </a:r>
            <a:endParaRPr lang="en-IN" sz="1600" dirty="0">
              <a:latin typeface="Arial" pitchFamily="34" charset="0"/>
              <a:cs typeface="Arial" pitchFamily="34" charset="0"/>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692696"/>
            <a:ext cx="5111750" cy="5976664"/>
          </a:xfrm>
        </p:spPr>
      </p:pic>
    </p:spTree>
    <p:extLst>
      <p:ext uri="{BB962C8B-B14F-4D97-AF65-F5344CB8AC3E}">
        <p14:creationId xmlns:p14="http://schemas.microsoft.com/office/powerpoint/2010/main" val="3614634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274638"/>
            <a:ext cx="8003232" cy="706090"/>
          </a:xfrm>
        </p:spPr>
        <p:txBody>
          <a:bodyPr>
            <a:normAutofit/>
          </a:bodyPr>
          <a:lstStyle/>
          <a:p>
            <a:r>
              <a:rPr lang="en-IN" sz="3600" dirty="0" smtClean="0">
                <a:latin typeface="Arial" pitchFamily="34" charset="0"/>
                <a:cs typeface="Arial" pitchFamily="34" charset="0"/>
              </a:rPr>
              <a:t>Discussion</a:t>
            </a:r>
            <a:endParaRPr lang="en-IN" sz="3600" dirty="0">
              <a:latin typeface="Arial" pitchFamily="34" charset="0"/>
              <a:cs typeface="Arial" pitchFamily="34" charset="0"/>
            </a:endParaRPr>
          </a:p>
        </p:txBody>
      </p:sp>
      <p:sp>
        <p:nvSpPr>
          <p:cNvPr id="6" name="Content Placeholder 5"/>
          <p:cNvSpPr>
            <a:spLocks noGrp="1"/>
          </p:cNvSpPr>
          <p:nvPr>
            <p:ph idx="1"/>
          </p:nvPr>
        </p:nvSpPr>
        <p:spPr>
          <a:xfrm>
            <a:off x="323528" y="980728"/>
            <a:ext cx="8363272" cy="5145435"/>
          </a:xfrm>
        </p:spPr>
        <p:txBody>
          <a:bodyPr>
            <a:noAutofit/>
          </a:bodyPr>
          <a:lstStyle/>
          <a:p>
            <a:pPr fontAlgn="base"/>
            <a:r>
              <a:rPr lang="en-IN" sz="1800" dirty="0">
                <a:latin typeface="Arial" pitchFamily="34" charset="0"/>
                <a:cs typeface="Arial" pitchFamily="34" charset="0"/>
              </a:rPr>
              <a:t>T</a:t>
            </a:r>
            <a:r>
              <a:rPr lang="en-IN" sz="1800" dirty="0" smtClean="0">
                <a:latin typeface="Arial" pitchFamily="34" charset="0"/>
                <a:cs typeface="Arial" pitchFamily="34" charset="0"/>
              </a:rPr>
              <a:t>oronto </a:t>
            </a:r>
            <a:r>
              <a:rPr lang="en-IN" sz="1800" dirty="0">
                <a:latin typeface="Arial" pitchFamily="34" charset="0"/>
                <a:cs typeface="Arial" pitchFamily="34" charset="0"/>
              </a:rPr>
              <a:t>is a big city with a high and multicultural population density . The total number of venues present in </a:t>
            </a:r>
            <a:r>
              <a:rPr lang="en-IN" sz="1800" dirty="0" smtClean="0">
                <a:latin typeface="Arial" pitchFamily="34" charset="0"/>
                <a:cs typeface="Arial" pitchFamily="34" charset="0"/>
              </a:rPr>
              <a:t>neighbourhoods </a:t>
            </a:r>
            <a:r>
              <a:rPr lang="en-IN" sz="1800" dirty="0">
                <a:latin typeface="Arial" pitchFamily="34" charset="0"/>
                <a:cs typeface="Arial" pitchFamily="34" charset="0"/>
              </a:rPr>
              <a:t>of Toronto of the </a:t>
            </a:r>
            <a:r>
              <a:rPr lang="en-IN" sz="1800" dirty="0" smtClean="0">
                <a:latin typeface="Arial" pitchFamily="34" charset="0"/>
                <a:cs typeface="Arial" pitchFamily="34" charset="0"/>
              </a:rPr>
              <a:t>38 </a:t>
            </a:r>
            <a:r>
              <a:rPr lang="en-IN" sz="1800" dirty="0">
                <a:latin typeface="Arial" pitchFamily="34" charset="0"/>
                <a:cs typeface="Arial" pitchFamily="34" charset="0"/>
              </a:rPr>
              <a:t>postcodes in total can vary. As there is such a complexity, very different approaches can be tried in clustering and classification studies. Moreover, it is obvious that not every classification method can yield the same high quality </a:t>
            </a:r>
            <a:r>
              <a:rPr lang="en-IN" sz="1800" dirty="0" smtClean="0">
                <a:latin typeface="Arial" pitchFamily="34" charset="0"/>
                <a:cs typeface="Arial" pitchFamily="34" charset="0"/>
              </a:rPr>
              <a:t>results.</a:t>
            </a:r>
            <a:endParaRPr lang="en-IN" sz="1800" dirty="0">
              <a:latin typeface="Arial" pitchFamily="34" charset="0"/>
              <a:cs typeface="Arial" pitchFamily="34" charset="0"/>
            </a:endParaRPr>
          </a:p>
          <a:p>
            <a:pPr fontAlgn="base"/>
            <a:r>
              <a:rPr lang="en-IN" sz="1800" dirty="0">
                <a:latin typeface="Arial" pitchFamily="34" charset="0"/>
                <a:cs typeface="Arial" pitchFamily="34" charset="0"/>
              </a:rPr>
              <a:t>I used the </a:t>
            </a:r>
            <a:r>
              <a:rPr lang="en-IN" sz="1800" dirty="0" smtClean="0">
                <a:latin typeface="Arial" pitchFamily="34" charset="0"/>
                <a:cs typeface="Arial" pitchFamily="34" charset="0"/>
              </a:rPr>
              <a:t>K-means </a:t>
            </a:r>
            <a:r>
              <a:rPr lang="en-IN" sz="1800" dirty="0">
                <a:latin typeface="Arial" pitchFamily="34" charset="0"/>
                <a:cs typeface="Arial" pitchFamily="34" charset="0"/>
              </a:rPr>
              <a:t>algorithm as part of this clustering study. When I tested the Elbow method, I set the optimum k value to every venues separately. However, only 38 district coordinates were used. For more detailed and accurate guidance, the data set can be expanded and the details of the </a:t>
            </a:r>
            <a:r>
              <a:rPr lang="en-IN" sz="1800" dirty="0" smtClean="0">
                <a:latin typeface="Arial" pitchFamily="34" charset="0"/>
                <a:cs typeface="Arial" pitchFamily="34" charset="0"/>
              </a:rPr>
              <a:t>neighbourhood </a:t>
            </a:r>
            <a:r>
              <a:rPr lang="en-IN" sz="1800" dirty="0">
                <a:latin typeface="Arial" pitchFamily="34" charset="0"/>
                <a:cs typeface="Arial" pitchFamily="34" charset="0"/>
              </a:rPr>
              <a:t>or street can also be drilled.</a:t>
            </a:r>
          </a:p>
          <a:p>
            <a:pPr fontAlgn="base"/>
            <a:r>
              <a:rPr lang="en-IN" sz="1800" dirty="0">
                <a:latin typeface="Arial" pitchFamily="34" charset="0"/>
                <a:cs typeface="Arial" pitchFamily="34" charset="0"/>
              </a:rPr>
              <a:t>I also performed data analysis through this information by adding the coordinates of districts and </a:t>
            </a:r>
            <a:r>
              <a:rPr lang="en-IN" sz="1800" dirty="0" smtClean="0">
                <a:latin typeface="Arial" pitchFamily="34" charset="0"/>
                <a:cs typeface="Arial" pitchFamily="34" charset="0"/>
              </a:rPr>
              <a:t>venues. In </a:t>
            </a:r>
            <a:r>
              <a:rPr lang="en-IN" sz="1800" dirty="0">
                <a:latin typeface="Arial" pitchFamily="34" charset="0"/>
                <a:cs typeface="Arial" pitchFamily="34" charset="0"/>
              </a:rPr>
              <a:t>future studies, </a:t>
            </a:r>
            <a:r>
              <a:rPr lang="en-IN" sz="1800" dirty="0" smtClean="0">
                <a:latin typeface="Arial" pitchFamily="34" charset="0"/>
                <a:cs typeface="Arial" pitchFamily="34" charset="0"/>
              </a:rPr>
              <a:t>this </a:t>
            </a:r>
            <a:r>
              <a:rPr lang="en-IN" sz="1800" dirty="0">
                <a:latin typeface="Arial" pitchFamily="34" charset="0"/>
                <a:cs typeface="Arial" pitchFamily="34" charset="0"/>
              </a:rPr>
              <a:t>data can also be accessed dynamically from specific platforms or packages.</a:t>
            </a:r>
          </a:p>
          <a:p>
            <a:pPr fontAlgn="base"/>
            <a:r>
              <a:rPr lang="en-IN" sz="1800" dirty="0">
                <a:latin typeface="Arial" pitchFamily="34" charset="0"/>
                <a:cs typeface="Arial" pitchFamily="34" charset="0"/>
              </a:rPr>
              <a:t>I ended the study by visualizing the data and clustering information on the Toronto map. In future studies, web or telephone applications can be carried out to direct investors or Accommodators.</a:t>
            </a:r>
          </a:p>
          <a:p>
            <a:endParaRPr lang="en-IN" sz="1800" dirty="0">
              <a:latin typeface="Arial" pitchFamily="34" charset="0"/>
              <a:cs typeface="Arial" pitchFamily="34" charset="0"/>
            </a:endParaRPr>
          </a:p>
        </p:txBody>
      </p:sp>
    </p:spTree>
    <p:extLst>
      <p:ext uri="{BB962C8B-B14F-4D97-AF65-F5344CB8AC3E}">
        <p14:creationId xmlns:p14="http://schemas.microsoft.com/office/powerpoint/2010/main" val="3338361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50106"/>
          </a:xfrm>
        </p:spPr>
        <p:txBody>
          <a:bodyPr>
            <a:normAutofit/>
          </a:bodyPr>
          <a:lstStyle/>
          <a:p>
            <a:r>
              <a:rPr lang="en-IN" sz="3600" dirty="0" smtClean="0">
                <a:latin typeface="Arial" pitchFamily="34" charset="0"/>
                <a:cs typeface="Arial" pitchFamily="34" charset="0"/>
              </a:rPr>
              <a:t>Future Insights</a:t>
            </a:r>
            <a:endParaRPr lang="en-IN" sz="3600" dirty="0">
              <a:latin typeface="Arial" pitchFamily="34" charset="0"/>
              <a:cs typeface="Arial" pitchFamily="34" charset="0"/>
            </a:endParaRPr>
          </a:p>
        </p:txBody>
      </p:sp>
      <p:sp>
        <p:nvSpPr>
          <p:cNvPr id="5" name="Content Placeholder 4"/>
          <p:cNvSpPr>
            <a:spLocks noGrp="1"/>
          </p:cNvSpPr>
          <p:nvPr>
            <p:ph idx="1"/>
          </p:nvPr>
        </p:nvSpPr>
        <p:spPr>
          <a:xfrm>
            <a:off x="467544" y="1124744"/>
            <a:ext cx="8229600" cy="4857403"/>
          </a:xfrm>
        </p:spPr>
        <p:txBody>
          <a:bodyPr>
            <a:noAutofit/>
          </a:bodyPr>
          <a:lstStyle/>
          <a:p>
            <a:pPr fontAlgn="base"/>
            <a:r>
              <a:rPr lang="en-IN" sz="1800" dirty="0">
                <a:latin typeface="Arial" pitchFamily="34" charset="0"/>
                <a:cs typeface="Arial" pitchFamily="34" charset="0"/>
              </a:rPr>
              <a:t>As we know People are turning to big cities to start a business or  for service purpose or for any other work.. For this reason, people can achieve better outcomes through their access to the platforms where such information is provided.</a:t>
            </a:r>
          </a:p>
          <a:p>
            <a:pPr marL="0" indent="0" fontAlgn="base">
              <a:buNone/>
            </a:pPr>
            <a:endParaRPr lang="en-IN" sz="1800" dirty="0">
              <a:latin typeface="Arial" pitchFamily="34" charset="0"/>
              <a:cs typeface="Arial" pitchFamily="34" charset="0"/>
            </a:endParaRPr>
          </a:p>
          <a:p>
            <a:pPr lvl="2" fontAlgn="base">
              <a:buFont typeface="Courier New" pitchFamily="49" charset="0"/>
              <a:buChar char="o"/>
            </a:pPr>
            <a:r>
              <a:rPr lang="en-IN" sz="1800" b="1" dirty="0" smtClean="0">
                <a:latin typeface="Arial" pitchFamily="34" charset="0"/>
                <a:cs typeface="Arial" pitchFamily="34" charset="0"/>
              </a:rPr>
              <a:t>For </a:t>
            </a:r>
            <a:r>
              <a:rPr lang="en-IN" sz="1800" b="1" dirty="0">
                <a:latin typeface="Arial" pitchFamily="34" charset="0"/>
                <a:cs typeface="Arial" pitchFamily="34" charset="0"/>
              </a:rPr>
              <a:t>investors:</a:t>
            </a:r>
            <a:r>
              <a:rPr lang="en-IN" sz="1800" dirty="0">
                <a:latin typeface="Arial" pitchFamily="34" charset="0"/>
                <a:cs typeface="Arial" pitchFamily="34" charset="0"/>
              </a:rPr>
              <a:t> Real estate investors who want to invest in properties could get better idea of property prices by observing this venues data near by.</a:t>
            </a:r>
          </a:p>
          <a:p>
            <a:pPr lvl="2" fontAlgn="base">
              <a:buFont typeface="Courier New" pitchFamily="49" charset="0"/>
              <a:buChar char="o"/>
            </a:pPr>
            <a:r>
              <a:rPr lang="en-IN" sz="1800" b="1" dirty="0" smtClean="0">
                <a:latin typeface="Arial" pitchFamily="34" charset="0"/>
                <a:cs typeface="Arial" pitchFamily="34" charset="0"/>
              </a:rPr>
              <a:t>For </a:t>
            </a:r>
            <a:r>
              <a:rPr lang="en-IN" sz="1800" b="1" dirty="0">
                <a:latin typeface="Arial" pitchFamily="34" charset="0"/>
                <a:cs typeface="Arial" pitchFamily="34" charset="0"/>
              </a:rPr>
              <a:t>immigrants:</a:t>
            </a:r>
            <a:r>
              <a:rPr lang="en-IN" sz="1800" dirty="0">
                <a:latin typeface="Arial" pitchFamily="34" charset="0"/>
                <a:cs typeface="Arial" pitchFamily="34" charset="0"/>
              </a:rPr>
              <a:t> People coming from different areas, suburbs, or different countries could find an accommodation in an easy way by using this data analysis according to their priorities.</a:t>
            </a:r>
          </a:p>
          <a:p>
            <a:pPr lvl="2" fontAlgn="base">
              <a:buFont typeface="Courier New" pitchFamily="49" charset="0"/>
              <a:buChar char="o"/>
            </a:pPr>
            <a:r>
              <a:rPr lang="en-IN" sz="1800" b="1" dirty="0" smtClean="0">
                <a:latin typeface="Arial" pitchFamily="34" charset="0"/>
                <a:cs typeface="Arial" pitchFamily="34" charset="0"/>
              </a:rPr>
              <a:t>Management</a:t>
            </a:r>
            <a:r>
              <a:rPr lang="en-IN" sz="1800" dirty="0">
                <a:latin typeface="Arial" pitchFamily="34" charset="0"/>
                <a:cs typeface="Arial" pitchFamily="34" charset="0"/>
              </a:rPr>
              <a:t> </a:t>
            </a:r>
            <a:r>
              <a:rPr lang="en-IN" sz="1800" b="1" dirty="0" smtClean="0">
                <a:latin typeface="Arial" pitchFamily="34" charset="0"/>
                <a:cs typeface="Arial" pitchFamily="34" charset="0"/>
              </a:rPr>
              <a:t>purpose</a:t>
            </a:r>
            <a:r>
              <a:rPr lang="en-IN" sz="1800" b="1" dirty="0">
                <a:latin typeface="Arial" pitchFamily="34" charset="0"/>
                <a:cs typeface="Arial" pitchFamily="34" charset="0"/>
              </a:rPr>
              <a:t>:</a:t>
            </a:r>
            <a:r>
              <a:rPr lang="en-IN" sz="1800" dirty="0">
                <a:latin typeface="Arial" pitchFamily="34" charset="0"/>
                <a:cs typeface="Arial" pitchFamily="34" charset="0"/>
              </a:rPr>
              <a:t> City managers can manage the city more regularly by using similar data analysis types or platforms.</a:t>
            </a:r>
          </a:p>
          <a:p>
            <a:pPr lvl="2" fontAlgn="base">
              <a:buFont typeface="Courier New" pitchFamily="49" charset="0"/>
              <a:buChar char="o"/>
            </a:pPr>
            <a:r>
              <a:rPr lang="en-IN" sz="1800" b="1" dirty="0" smtClean="0">
                <a:latin typeface="Arial" pitchFamily="34" charset="0"/>
                <a:cs typeface="Arial" pitchFamily="34" charset="0"/>
              </a:rPr>
              <a:t>Citizens </a:t>
            </a:r>
            <a:r>
              <a:rPr lang="en-IN" sz="1800" b="1" dirty="0">
                <a:latin typeface="Arial" pitchFamily="34" charset="0"/>
                <a:cs typeface="Arial" pitchFamily="34" charset="0"/>
              </a:rPr>
              <a:t>prospective:</a:t>
            </a:r>
            <a:r>
              <a:rPr lang="en-IN" sz="1800" dirty="0">
                <a:latin typeface="Arial" pitchFamily="34" charset="0"/>
                <a:cs typeface="Arial" pitchFamily="34" charset="0"/>
              </a:rPr>
              <a:t> Citizens who already lived there could also check out this data analysis for shifting/relocating purpose  within </a:t>
            </a:r>
            <a:r>
              <a:rPr lang="en-IN" sz="1800" dirty="0" smtClean="0">
                <a:latin typeface="Arial" pitchFamily="34" charset="0"/>
                <a:cs typeface="Arial" pitchFamily="34" charset="0"/>
              </a:rPr>
              <a:t>Toronto.</a:t>
            </a:r>
          </a:p>
          <a:p>
            <a:pPr lvl="2" fontAlgn="base">
              <a:buFont typeface="Courier New" pitchFamily="49" charset="0"/>
              <a:buChar char="o"/>
            </a:pPr>
            <a:r>
              <a:rPr lang="en-IN" sz="1800" b="1" dirty="0" smtClean="0">
                <a:latin typeface="Arial" pitchFamily="34" charset="0"/>
                <a:cs typeface="Arial" pitchFamily="34" charset="0"/>
              </a:rPr>
              <a:t>Social </a:t>
            </a:r>
            <a:r>
              <a:rPr lang="en-IN" sz="1800" b="1" dirty="0">
                <a:latin typeface="Arial" pitchFamily="34" charset="0"/>
                <a:cs typeface="Arial" pitchFamily="34" charset="0"/>
              </a:rPr>
              <a:t>prospective</a:t>
            </a:r>
            <a:r>
              <a:rPr lang="en-IN" sz="1800" b="1" dirty="0" smtClean="0">
                <a:latin typeface="Arial" pitchFamily="34" charset="0"/>
                <a:cs typeface="Arial" pitchFamily="34" charset="0"/>
              </a:rPr>
              <a:t>: </a:t>
            </a:r>
            <a:r>
              <a:rPr lang="en-IN" sz="1800" dirty="0" smtClean="0">
                <a:latin typeface="Arial" pitchFamily="34" charset="0"/>
                <a:cs typeface="Arial" pitchFamily="34" charset="0"/>
              </a:rPr>
              <a:t>Venues </a:t>
            </a:r>
            <a:r>
              <a:rPr lang="en-IN" sz="1800" dirty="0">
                <a:latin typeface="Arial" pitchFamily="34" charset="0"/>
                <a:cs typeface="Arial" pitchFamily="34" charset="0"/>
              </a:rPr>
              <a:t>density in particular area could decide measure of pollution, noise or crime also.</a:t>
            </a:r>
          </a:p>
        </p:txBody>
      </p:sp>
    </p:spTree>
    <p:extLst>
      <p:ext uri="{BB962C8B-B14F-4D97-AF65-F5344CB8AC3E}">
        <p14:creationId xmlns:p14="http://schemas.microsoft.com/office/powerpoint/2010/main" val="338436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dirty="0">
                <a:latin typeface="Arial" pitchFamily="34" charset="0"/>
                <a:cs typeface="Arial" pitchFamily="34" charset="0"/>
              </a:rPr>
              <a:t>Data acquisition and cleaning</a:t>
            </a:r>
          </a:p>
        </p:txBody>
      </p:sp>
      <p:sp>
        <p:nvSpPr>
          <p:cNvPr id="5" name="Content Placeholder 4"/>
          <p:cNvSpPr>
            <a:spLocks noGrp="1"/>
          </p:cNvSpPr>
          <p:nvPr>
            <p:ph idx="1"/>
          </p:nvPr>
        </p:nvSpPr>
        <p:spPr/>
        <p:txBody>
          <a:bodyPr>
            <a:normAutofit/>
          </a:bodyPr>
          <a:lstStyle/>
          <a:p>
            <a:pPr algn="just"/>
            <a:r>
              <a:rPr lang="en-IN" sz="1800" dirty="0" smtClean="0">
                <a:latin typeface="Arial" pitchFamily="34" charset="0"/>
                <a:cs typeface="Arial" pitchFamily="34" charset="0"/>
              </a:rPr>
              <a:t>Data </a:t>
            </a:r>
            <a:r>
              <a:rPr lang="en-IN" sz="1800" dirty="0">
                <a:latin typeface="Arial" pitchFamily="34" charset="0"/>
                <a:cs typeface="Arial" pitchFamily="34" charset="0"/>
              </a:rPr>
              <a:t>of </a:t>
            </a:r>
            <a:r>
              <a:rPr lang="en-IN" sz="1800" dirty="0" smtClean="0">
                <a:latin typeface="Arial" pitchFamily="34" charset="0"/>
                <a:cs typeface="Arial" pitchFamily="34" charset="0"/>
              </a:rPr>
              <a:t>neighbourhoods </a:t>
            </a:r>
            <a:r>
              <a:rPr lang="en-IN" sz="1800" dirty="0">
                <a:latin typeface="Arial" pitchFamily="34" charset="0"/>
                <a:cs typeface="Arial" pitchFamily="34" charset="0"/>
              </a:rPr>
              <a:t>of </a:t>
            </a:r>
            <a:r>
              <a:rPr lang="en-IN" sz="1800" dirty="0" smtClean="0">
                <a:latin typeface="Arial" pitchFamily="34" charset="0"/>
                <a:cs typeface="Arial" pitchFamily="34" charset="0"/>
              </a:rPr>
              <a:t>Canada extracted from : </a:t>
            </a:r>
            <a:r>
              <a:rPr lang="en-IN" sz="1800" u="sng" dirty="0" smtClean="0">
                <a:latin typeface="Arial" pitchFamily="34" charset="0"/>
                <a:cs typeface="Arial" pitchFamily="34" charset="0"/>
                <a:hlinkClick r:id="rId2"/>
              </a:rPr>
              <a:t>https</a:t>
            </a:r>
            <a:r>
              <a:rPr lang="en-IN" sz="1800" u="sng" dirty="0">
                <a:latin typeface="Arial" pitchFamily="34" charset="0"/>
                <a:cs typeface="Arial" pitchFamily="34" charset="0"/>
                <a:hlinkClick r:id="rId2"/>
              </a:rPr>
              <a:t>://en.wikipedia.org/wiki/List_of_postal_codes_of_Canada:_</a:t>
            </a:r>
            <a:r>
              <a:rPr lang="en-IN" sz="1800" u="sng" dirty="0" smtClean="0">
                <a:latin typeface="Arial" pitchFamily="34" charset="0"/>
                <a:cs typeface="Arial" pitchFamily="34" charset="0"/>
                <a:hlinkClick r:id="rId2"/>
              </a:rPr>
              <a:t>M</a:t>
            </a:r>
            <a:endParaRPr lang="en-IN" sz="1800" u="sng" dirty="0" smtClean="0">
              <a:latin typeface="Arial" pitchFamily="34" charset="0"/>
              <a:cs typeface="Arial" pitchFamily="34" charset="0"/>
            </a:endParaRPr>
          </a:p>
          <a:p>
            <a:pPr algn="just"/>
            <a:r>
              <a:rPr lang="en-IN" sz="1800" dirty="0" smtClean="0">
                <a:latin typeface="Arial" pitchFamily="34" charset="0"/>
                <a:cs typeface="Arial" pitchFamily="34" charset="0"/>
              </a:rPr>
              <a:t>Geographical </a:t>
            </a:r>
            <a:r>
              <a:rPr lang="en-IN" sz="1800" dirty="0">
                <a:latin typeface="Arial" pitchFamily="34" charset="0"/>
                <a:cs typeface="Arial" pitchFamily="34" charset="0"/>
              </a:rPr>
              <a:t>coordinates of each postal </a:t>
            </a:r>
            <a:r>
              <a:rPr lang="en-IN" sz="1800" dirty="0" smtClean="0">
                <a:latin typeface="Arial" pitchFamily="34" charset="0"/>
                <a:cs typeface="Arial" pitchFamily="34" charset="0"/>
              </a:rPr>
              <a:t>code:  </a:t>
            </a:r>
            <a:r>
              <a:rPr lang="en-IN" sz="1800" dirty="0">
                <a:latin typeface="Arial" pitchFamily="34" charset="0"/>
                <a:cs typeface="Arial" pitchFamily="34" charset="0"/>
              </a:rPr>
              <a:t> </a:t>
            </a:r>
            <a:r>
              <a:rPr lang="en-IN" sz="1800" u="sng" dirty="0">
                <a:latin typeface="Arial" pitchFamily="34" charset="0"/>
                <a:cs typeface="Arial" pitchFamily="34" charset="0"/>
                <a:hlinkClick r:id="rId3"/>
              </a:rPr>
              <a:t>http://cocl.us/Geospatial_data</a:t>
            </a:r>
            <a:r>
              <a:rPr lang="en-IN" sz="1800" dirty="0" smtClean="0">
                <a:latin typeface="Arial" pitchFamily="34" charset="0"/>
                <a:cs typeface="Arial" pitchFamily="34" charset="0"/>
              </a:rPr>
              <a:t>.</a:t>
            </a:r>
          </a:p>
          <a:p>
            <a:pPr algn="just"/>
            <a:r>
              <a:rPr lang="en-IN" sz="1800" dirty="0" smtClean="0">
                <a:latin typeface="Arial" pitchFamily="34" charset="0"/>
                <a:cs typeface="Arial" pitchFamily="34" charset="0"/>
              </a:rPr>
              <a:t>All Venues data extracted from foursquare API: https</a:t>
            </a:r>
            <a:r>
              <a:rPr lang="en-IN" sz="1800" dirty="0">
                <a:latin typeface="Arial" pitchFamily="34" charset="0"/>
                <a:cs typeface="Arial" pitchFamily="34" charset="0"/>
              </a:rPr>
              <a:t>://api.foursquare.com/v2/venues/explore?</a:t>
            </a:r>
            <a:r>
              <a:rPr lang="en-IN" sz="1800" dirty="0" smtClean="0">
                <a:latin typeface="Arial" pitchFamily="34" charset="0"/>
                <a:cs typeface="Arial" pitchFamily="34" charset="0"/>
              </a:rPr>
              <a:t> </a:t>
            </a:r>
            <a:endParaRPr lang="en-IN" sz="1800" dirty="0">
              <a:latin typeface="Arial" pitchFamily="34" charset="0"/>
              <a:cs typeface="Arial" pitchFamily="34" charset="0"/>
            </a:endParaRPr>
          </a:p>
          <a:p>
            <a:pPr algn="just"/>
            <a:r>
              <a:rPr lang="en-US" sz="1800" dirty="0">
                <a:latin typeface="Arial" pitchFamily="34" charset="0"/>
                <a:cs typeface="Arial" pitchFamily="34" charset="0"/>
              </a:rPr>
              <a:t>In total, </a:t>
            </a:r>
            <a:r>
              <a:rPr lang="en-US" sz="1800" dirty="0" smtClean="0">
                <a:latin typeface="Arial" pitchFamily="34" charset="0"/>
                <a:cs typeface="Arial" pitchFamily="34" charset="0"/>
              </a:rPr>
              <a:t>288 </a:t>
            </a:r>
            <a:r>
              <a:rPr lang="en-US" sz="1800" dirty="0">
                <a:latin typeface="Arial" pitchFamily="34" charset="0"/>
                <a:cs typeface="Arial" pitchFamily="34" charset="0"/>
              </a:rPr>
              <a:t>rows and 3</a:t>
            </a:r>
            <a:r>
              <a:rPr lang="en-US" sz="1800" dirty="0" smtClean="0">
                <a:latin typeface="Arial" pitchFamily="34" charset="0"/>
                <a:cs typeface="Arial" pitchFamily="34" charset="0"/>
              </a:rPr>
              <a:t> </a:t>
            </a:r>
            <a:r>
              <a:rPr lang="en-US" sz="1800" dirty="0">
                <a:latin typeface="Arial" pitchFamily="34" charset="0"/>
                <a:cs typeface="Arial" pitchFamily="34" charset="0"/>
              </a:rPr>
              <a:t>features in the raw dataset</a:t>
            </a:r>
            <a:r>
              <a:rPr lang="en-US" sz="1800" dirty="0" smtClean="0">
                <a:latin typeface="Arial" pitchFamily="34" charset="0"/>
                <a:cs typeface="Arial" pitchFamily="34" charset="0"/>
              </a:rPr>
              <a:t>.</a:t>
            </a:r>
          </a:p>
          <a:p>
            <a:pPr algn="just"/>
            <a:r>
              <a:rPr lang="en-US" sz="1800" dirty="0">
                <a:latin typeface="Arial" pitchFamily="34" charset="0"/>
                <a:cs typeface="Arial" pitchFamily="34" charset="0"/>
              </a:rPr>
              <a:t>Duplicate, highly similar or highly correlated </a:t>
            </a:r>
            <a:r>
              <a:rPr lang="en-US" sz="1800" dirty="0" smtClean="0">
                <a:latin typeface="Arial" pitchFamily="34" charset="0"/>
                <a:cs typeface="Arial" pitchFamily="34" charset="0"/>
              </a:rPr>
              <a:t>features, Not assigned features were </a:t>
            </a:r>
            <a:r>
              <a:rPr lang="en-US" sz="1800" dirty="0">
                <a:latin typeface="Arial" pitchFamily="34" charset="0"/>
                <a:cs typeface="Arial" pitchFamily="34" charset="0"/>
              </a:rPr>
              <a:t>dropped.</a:t>
            </a:r>
            <a:endParaRPr lang="en-US" sz="1800" dirty="0" smtClean="0">
              <a:latin typeface="Arial" pitchFamily="34" charset="0"/>
              <a:cs typeface="Arial" pitchFamily="34" charset="0"/>
            </a:endParaRPr>
          </a:p>
          <a:p>
            <a:pPr algn="just"/>
            <a:r>
              <a:rPr lang="en-US" sz="1800" dirty="0" smtClean="0">
                <a:latin typeface="Arial" pitchFamily="34" charset="0"/>
                <a:cs typeface="Arial" pitchFamily="34" charset="0"/>
              </a:rPr>
              <a:t>After cleaning data, 211 rows &amp; 3 features left.</a:t>
            </a:r>
            <a:endParaRPr lang="en-IN" sz="1800" dirty="0">
              <a:latin typeface="Arial" pitchFamily="34" charset="0"/>
              <a:cs typeface="Arial" pitchFamily="34" charset="0"/>
            </a:endParaRPr>
          </a:p>
        </p:txBody>
      </p:sp>
    </p:spTree>
    <p:extLst>
      <p:ext uri="{BB962C8B-B14F-4D97-AF65-F5344CB8AC3E}">
        <p14:creationId xmlns:p14="http://schemas.microsoft.com/office/powerpoint/2010/main" val="1963816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90774"/>
            <a:ext cx="8568952" cy="6550594"/>
          </a:xfrm>
        </p:spPr>
      </p:pic>
    </p:spTree>
    <p:extLst>
      <p:ext uri="{BB962C8B-B14F-4D97-AF65-F5344CB8AC3E}">
        <p14:creationId xmlns:p14="http://schemas.microsoft.com/office/powerpoint/2010/main" val="328321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363272" cy="1354162"/>
          </a:xfrm>
        </p:spPr>
        <p:txBody>
          <a:bodyPr>
            <a:normAutofit/>
          </a:bodyPr>
          <a:lstStyle/>
          <a:p>
            <a:r>
              <a:rPr lang="en-IN" sz="3600" dirty="0" smtClean="0">
                <a:latin typeface="Arial" pitchFamily="34" charset="0"/>
                <a:cs typeface="Arial" pitchFamily="34" charset="0"/>
              </a:rPr>
              <a:t>Data featured and redundancy free along with Geospatial Coordinates</a:t>
            </a:r>
            <a:endParaRPr lang="en-IN" sz="3600" dirty="0">
              <a:latin typeface="Arial" pitchFamily="34" charset="0"/>
              <a:cs typeface="Arial" pitchFamily="34" charset="0"/>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218" y="1628800"/>
            <a:ext cx="8843767" cy="5194029"/>
          </a:xfrm>
        </p:spPr>
      </p:pic>
    </p:spTree>
    <p:extLst>
      <p:ext uri="{BB962C8B-B14F-4D97-AF65-F5344CB8AC3E}">
        <p14:creationId xmlns:p14="http://schemas.microsoft.com/office/powerpoint/2010/main" val="196381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Arial" pitchFamily="34" charset="0"/>
                <a:cs typeface="Arial" pitchFamily="34" charset="0"/>
              </a:rPr>
              <a:t>Data Exploratory Analysis</a:t>
            </a:r>
            <a:endParaRPr lang="en-IN" sz="3600" dirty="0">
              <a:latin typeface="Arial" pitchFamily="34" charset="0"/>
              <a:cs typeface="Arial" pitchFamily="34" charset="0"/>
            </a:endParaRPr>
          </a:p>
        </p:txBody>
      </p:sp>
      <p:sp>
        <p:nvSpPr>
          <p:cNvPr id="9" name="Text Placeholder 8"/>
          <p:cNvSpPr>
            <a:spLocks noGrp="1"/>
          </p:cNvSpPr>
          <p:nvPr>
            <p:ph type="body" idx="1"/>
          </p:nvPr>
        </p:nvSpPr>
        <p:spPr>
          <a:xfrm>
            <a:off x="251520" y="1340768"/>
            <a:ext cx="4104456" cy="1080120"/>
          </a:xfrm>
        </p:spPr>
        <p:txBody>
          <a:bodyPr>
            <a:normAutofit/>
          </a:bodyPr>
          <a:lstStyle/>
          <a:p>
            <a:r>
              <a:rPr lang="en-IN" b="0" dirty="0" smtClean="0">
                <a:latin typeface="Arial" pitchFamily="34" charset="0"/>
                <a:cs typeface="Arial" pitchFamily="34" charset="0"/>
              </a:rPr>
              <a:t>Scatter plot of Toronto Postcode positions</a:t>
            </a:r>
            <a:endParaRPr lang="en-IN" b="0" dirty="0">
              <a:latin typeface="Arial" pitchFamily="34" charset="0"/>
              <a:cs typeface="Arial" pitchFamily="34" charset="0"/>
            </a:endParaRPr>
          </a:p>
        </p:txBody>
      </p:sp>
      <p:pic>
        <p:nvPicPr>
          <p:cNvPr id="7"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9512" y="2636912"/>
            <a:ext cx="4317876" cy="4221088"/>
          </a:xfrm>
        </p:spPr>
      </p:pic>
      <p:sp>
        <p:nvSpPr>
          <p:cNvPr id="10" name="Text Placeholder 9"/>
          <p:cNvSpPr>
            <a:spLocks noGrp="1"/>
          </p:cNvSpPr>
          <p:nvPr>
            <p:ph type="body" sz="quarter" idx="3"/>
          </p:nvPr>
        </p:nvSpPr>
        <p:spPr>
          <a:xfrm>
            <a:off x="4716016" y="1484784"/>
            <a:ext cx="3888432" cy="957784"/>
          </a:xfrm>
        </p:spPr>
        <p:txBody>
          <a:bodyPr>
            <a:normAutofit/>
          </a:bodyPr>
          <a:lstStyle/>
          <a:p>
            <a:r>
              <a:rPr lang="en-IN" b="0" dirty="0" err="1" smtClean="0">
                <a:latin typeface="Arial" pitchFamily="34" charset="0"/>
                <a:cs typeface="Arial" pitchFamily="34" charset="0"/>
              </a:rPr>
              <a:t>Choropleth</a:t>
            </a:r>
            <a:r>
              <a:rPr lang="en-IN" b="0" dirty="0" smtClean="0">
                <a:latin typeface="Arial" pitchFamily="34" charset="0"/>
                <a:cs typeface="Arial" pitchFamily="34" charset="0"/>
              </a:rPr>
              <a:t> map of Toronto Postcode positions</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2780928"/>
            <a:ext cx="4103439" cy="3816424"/>
          </a:xfrm>
          <a:prstGeom prst="rect">
            <a:avLst/>
          </a:prstGeom>
        </p:spPr>
      </p:pic>
    </p:spTree>
    <p:extLst>
      <p:ext uri="{BB962C8B-B14F-4D97-AF65-F5344CB8AC3E}">
        <p14:creationId xmlns:p14="http://schemas.microsoft.com/office/powerpoint/2010/main" val="196381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dirty="0" smtClean="0">
                <a:latin typeface="Arial" pitchFamily="34" charset="0"/>
                <a:cs typeface="Arial" pitchFamily="34" charset="0"/>
              </a:rPr>
              <a:t>Getting Venues</a:t>
            </a:r>
            <a:endParaRPr lang="en-IN" sz="3600" dirty="0">
              <a:latin typeface="Arial" pitchFamily="34" charset="0"/>
              <a:cs typeface="Arial" pitchFamily="34" charset="0"/>
            </a:endParaRPr>
          </a:p>
        </p:txBody>
      </p:sp>
      <p:sp>
        <p:nvSpPr>
          <p:cNvPr id="5" name="Content Placeholder 4"/>
          <p:cNvSpPr>
            <a:spLocks noGrp="1"/>
          </p:cNvSpPr>
          <p:nvPr>
            <p:ph idx="1"/>
          </p:nvPr>
        </p:nvSpPr>
        <p:spPr/>
        <p:txBody>
          <a:bodyPr>
            <a:normAutofit/>
          </a:bodyPr>
          <a:lstStyle/>
          <a:p>
            <a:r>
              <a:rPr lang="en-IN" sz="1800" dirty="0" smtClean="0">
                <a:latin typeface="Arial" pitchFamily="34" charset="0"/>
                <a:cs typeface="Arial" pitchFamily="34" charset="0"/>
              </a:rPr>
              <a:t>After plotting a map of Toronto with it’s geospatial coordinates, we will get all venues in neighbourhoods of </a:t>
            </a:r>
            <a:r>
              <a:rPr lang="en-IN" sz="1800" dirty="0">
                <a:latin typeface="Arial" pitchFamily="34" charset="0"/>
                <a:cs typeface="Arial" pitchFamily="34" charset="0"/>
              </a:rPr>
              <a:t>T</a:t>
            </a:r>
            <a:r>
              <a:rPr lang="en-IN" sz="1800" dirty="0" smtClean="0">
                <a:latin typeface="Arial" pitchFamily="34" charset="0"/>
                <a:cs typeface="Arial" pitchFamily="34" charset="0"/>
              </a:rPr>
              <a:t>oronto.</a:t>
            </a:r>
          </a:p>
          <a:p>
            <a:r>
              <a:rPr lang="en-IN" sz="1800" dirty="0" smtClean="0">
                <a:latin typeface="Arial" pitchFamily="34" charset="0"/>
                <a:cs typeface="Arial" pitchFamily="34" charset="0"/>
              </a:rPr>
              <a:t>But we need only five specific type of venues for our case problem. </a:t>
            </a:r>
          </a:p>
          <a:p>
            <a:r>
              <a:rPr lang="en-IN" sz="1800" dirty="0" smtClean="0">
                <a:latin typeface="Arial" pitchFamily="34" charset="0"/>
                <a:cs typeface="Arial" pitchFamily="34" charset="0"/>
              </a:rPr>
              <a:t>Further we will extract only those five types of venues from all  venues and then analyse them.</a:t>
            </a:r>
            <a:endParaRPr lang="en-IN" sz="1800" dirty="0">
              <a:latin typeface="Arial" pitchFamily="34" charset="0"/>
              <a:cs typeface="Arial" pitchFamily="34" charset="0"/>
            </a:endParaRPr>
          </a:p>
        </p:txBody>
      </p:sp>
    </p:spTree>
    <p:extLst>
      <p:ext uri="{BB962C8B-B14F-4D97-AF65-F5344CB8AC3E}">
        <p14:creationId xmlns:p14="http://schemas.microsoft.com/office/powerpoint/2010/main" val="196381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dirty="0" smtClean="0">
                <a:latin typeface="Arial" pitchFamily="34" charset="0"/>
                <a:cs typeface="Arial" pitchFamily="34" charset="0"/>
              </a:rPr>
              <a:t>Analysing Venues</a:t>
            </a:r>
            <a:endParaRPr lang="en-IN" sz="3600" dirty="0">
              <a:latin typeface="Arial" pitchFamily="34" charset="0"/>
              <a:cs typeface="Arial" pitchFamily="34" charset="0"/>
            </a:endParaRPr>
          </a:p>
        </p:txBody>
      </p:sp>
      <p:sp>
        <p:nvSpPr>
          <p:cNvPr id="5" name="Content Placeholder 4"/>
          <p:cNvSpPr>
            <a:spLocks noGrp="1"/>
          </p:cNvSpPr>
          <p:nvPr>
            <p:ph idx="1"/>
          </p:nvPr>
        </p:nvSpPr>
        <p:spPr/>
        <p:txBody>
          <a:bodyPr>
            <a:normAutofit/>
          </a:bodyPr>
          <a:lstStyle/>
          <a:p>
            <a:r>
              <a:rPr lang="en-IN" sz="1800" dirty="0" smtClean="0">
                <a:latin typeface="Arial" pitchFamily="34" charset="0"/>
                <a:cs typeface="Arial" pitchFamily="34" charset="0"/>
              </a:rPr>
              <a:t>Now we have extracted different types of venues data frames with their total numbers in all neighbourhoods of </a:t>
            </a:r>
            <a:r>
              <a:rPr lang="en-IN" sz="1800" dirty="0">
                <a:latin typeface="Arial" pitchFamily="34" charset="0"/>
                <a:cs typeface="Arial" pitchFamily="34" charset="0"/>
              </a:rPr>
              <a:t>T</a:t>
            </a:r>
            <a:r>
              <a:rPr lang="en-IN" sz="1800" dirty="0" smtClean="0">
                <a:latin typeface="Arial" pitchFamily="34" charset="0"/>
                <a:cs typeface="Arial" pitchFamily="34" charset="0"/>
              </a:rPr>
              <a:t>oronto out of total 1610 venues in total.</a:t>
            </a:r>
          </a:p>
          <a:p>
            <a:r>
              <a:rPr lang="en-IN" sz="1800" dirty="0" smtClean="0">
                <a:latin typeface="Arial" pitchFamily="34" charset="0"/>
                <a:cs typeface="Arial" pitchFamily="34" charset="0"/>
              </a:rPr>
              <a:t>Restaurants-373</a:t>
            </a:r>
          </a:p>
          <a:p>
            <a:r>
              <a:rPr lang="en-IN" sz="1800" dirty="0" smtClean="0">
                <a:latin typeface="Arial" pitchFamily="34" charset="0"/>
                <a:cs typeface="Arial" pitchFamily="34" charset="0"/>
              </a:rPr>
              <a:t>Parks-44</a:t>
            </a:r>
          </a:p>
          <a:p>
            <a:r>
              <a:rPr lang="en-IN" sz="1800" dirty="0" smtClean="0">
                <a:latin typeface="Arial" pitchFamily="34" charset="0"/>
                <a:cs typeface="Arial" pitchFamily="34" charset="0"/>
              </a:rPr>
              <a:t>Clubs-4</a:t>
            </a:r>
          </a:p>
          <a:p>
            <a:r>
              <a:rPr lang="en-IN" sz="1800" dirty="0" smtClean="0">
                <a:latin typeface="Arial" pitchFamily="34" charset="0"/>
                <a:cs typeface="Arial" pitchFamily="34" charset="0"/>
              </a:rPr>
              <a:t>Shopping malls-1</a:t>
            </a:r>
          </a:p>
          <a:p>
            <a:r>
              <a:rPr lang="en-IN" sz="1800" dirty="0" smtClean="0">
                <a:latin typeface="Arial" pitchFamily="34" charset="0"/>
                <a:cs typeface="Arial" pitchFamily="34" charset="0"/>
              </a:rPr>
              <a:t>Gyms-33</a:t>
            </a:r>
            <a:endParaRPr lang="en-IN" sz="1800" dirty="0">
              <a:latin typeface="Arial" pitchFamily="34" charset="0"/>
              <a:cs typeface="Arial" pitchFamily="34" charset="0"/>
            </a:endParaRPr>
          </a:p>
        </p:txBody>
      </p:sp>
    </p:spTree>
    <p:extLst>
      <p:ext uri="{BB962C8B-B14F-4D97-AF65-F5344CB8AC3E}">
        <p14:creationId xmlns:p14="http://schemas.microsoft.com/office/powerpoint/2010/main" val="196381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dirty="0" err="1" smtClean="0">
                <a:latin typeface="Arial" pitchFamily="34" charset="0"/>
                <a:cs typeface="Arial" pitchFamily="34" charset="0"/>
              </a:rPr>
              <a:t>Cont</a:t>
            </a:r>
            <a:r>
              <a:rPr lang="en-IN" sz="3600" dirty="0" smtClean="0">
                <a:latin typeface="Arial" pitchFamily="34" charset="0"/>
                <a:cs typeface="Arial" pitchFamily="34" charset="0"/>
              </a:rPr>
              <a:t>……</a:t>
            </a:r>
            <a:endParaRPr lang="en-IN" sz="3600" dirty="0">
              <a:latin typeface="Arial" pitchFamily="34" charset="0"/>
              <a:cs typeface="Arial" pitchFamily="34" charset="0"/>
            </a:endParaRPr>
          </a:p>
        </p:txBody>
      </p:sp>
      <p:sp>
        <p:nvSpPr>
          <p:cNvPr id="5" name="Content Placeholder 4"/>
          <p:cNvSpPr>
            <a:spLocks noGrp="1"/>
          </p:cNvSpPr>
          <p:nvPr>
            <p:ph idx="1"/>
          </p:nvPr>
        </p:nvSpPr>
        <p:spPr/>
        <p:txBody>
          <a:bodyPr>
            <a:normAutofit/>
          </a:bodyPr>
          <a:lstStyle/>
          <a:p>
            <a:r>
              <a:rPr lang="en-IN" sz="1800" dirty="0" smtClean="0">
                <a:latin typeface="Arial" pitchFamily="34" charset="0"/>
                <a:cs typeface="Arial" pitchFamily="34" charset="0"/>
              </a:rPr>
              <a:t>After getting and analysing venues totality per neighbourhood, we will get their densities per group of neighbourhoods in each postcode.</a:t>
            </a:r>
          </a:p>
          <a:p>
            <a:r>
              <a:rPr lang="en-IN" sz="1800" dirty="0" smtClean="0">
                <a:latin typeface="Arial" pitchFamily="34" charset="0"/>
                <a:cs typeface="Arial" pitchFamily="34" charset="0"/>
              </a:rPr>
              <a:t>Then we will get density description statistically and will make histograms to visualize their densities in each venue clearly.</a:t>
            </a:r>
          </a:p>
          <a:p>
            <a:r>
              <a:rPr lang="en-IN" sz="1800" dirty="0" smtClean="0">
                <a:latin typeface="Arial" pitchFamily="34" charset="0"/>
                <a:cs typeface="Arial" pitchFamily="34" charset="0"/>
              </a:rPr>
              <a:t>Then we will apply clustering technique for further processing to get useful outcome.</a:t>
            </a:r>
            <a:endParaRPr lang="en-IN" sz="1800" dirty="0">
              <a:latin typeface="Arial" pitchFamily="34" charset="0"/>
              <a:cs typeface="Arial" pitchFamily="34" charset="0"/>
            </a:endParaRPr>
          </a:p>
        </p:txBody>
      </p:sp>
    </p:spTree>
    <p:extLst>
      <p:ext uri="{BB962C8B-B14F-4D97-AF65-F5344CB8AC3E}">
        <p14:creationId xmlns:p14="http://schemas.microsoft.com/office/powerpoint/2010/main" val="196381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600" dirty="0" smtClean="0">
                <a:latin typeface="Arial" pitchFamily="34" charset="0"/>
                <a:cs typeface="Arial" pitchFamily="34" charset="0"/>
              </a:rPr>
              <a:t>Restaurants Histogram</a:t>
            </a:r>
            <a:endParaRPr lang="en-IN" sz="3600" dirty="0">
              <a:latin typeface="Arial" pitchFamily="34" charset="0"/>
              <a:cs typeface="Arial" pitchFamily="34"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412776"/>
            <a:ext cx="2232248" cy="5184576"/>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771800" y="1345181"/>
            <a:ext cx="6120680" cy="5252171"/>
          </a:xfrm>
        </p:spPr>
      </p:pic>
    </p:spTree>
    <p:extLst>
      <p:ext uri="{BB962C8B-B14F-4D97-AF65-F5344CB8AC3E}">
        <p14:creationId xmlns:p14="http://schemas.microsoft.com/office/powerpoint/2010/main" val="2172327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2026</TotalTime>
  <Words>1672</Words>
  <Application>Microsoft Office PowerPoint</Application>
  <PresentationFormat>On-screen Show (4:3)</PresentationFormat>
  <Paragraphs>186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SCRUTINIZING ACCOMMODATION IN TORONTO WITH VIRTOUS NEIGHBORHOOD </vt:lpstr>
      <vt:lpstr>How research is valuable?</vt:lpstr>
      <vt:lpstr>Data acquisition and cleaning</vt:lpstr>
      <vt:lpstr>Data featured and redundancy free along with Geospatial Coordinates</vt:lpstr>
      <vt:lpstr>Data Exploratory Analysis</vt:lpstr>
      <vt:lpstr>Getting Venues</vt:lpstr>
      <vt:lpstr>Analysing Venues</vt:lpstr>
      <vt:lpstr>Cont……</vt:lpstr>
      <vt:lpstr>Restaurants Histogram</vt:lpstr>
      <vt:lpstr>Parks Histogram</vt:lpstr>
      <vt:lpstr>Clubs Histogram</vt:lpstr>
      <vt:lpstr>Malls Histogram</vt:lpstr>
      <vt:lpstr>Gyms Histogram</vt:lpstr>
      <vt:lpstr>Data Modelling</vt:lpstr>
      <vt:lpstr>Cont…..</vt:lpstr>
      <vt:lpstr>Visualizations</vt:lpstr>
      <vt:lpstr>Restaurants visualization </vt:lpstr>
      <vt:lpstr>Parks visualization </vt:lpstr>
      <vt:lpstr>Clubs visualization </vt:lpstr>
      <vt:lpstr>Malls visualization </vt:lpstr>
      <vt:lpstr>Gyms visualization </vt:lpstr>
      <vt:lpstr>Conclusion</vt:lpstr>
      <vt:lpstr>Restaurant Map</vt:lpstr>
      <vt:lpstr>Park Map</vt:lpstr>
      <vt:lpstr>Club Map</vt:lpstr>
      <vt:lpstr>Mall Map</vt:lpstr>
      <vt:lpstr>Gym Map</vt:lpstr>
      <vt:lpstr>Discussion</vt:lpstr>
      <vt:lpstr>Future Insights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SCRUTINIZING ACCOMMODATION IN TORONTO WITH VIRTOUS NEIGHBORHOOD</dc:title>
  <dc:creator>Nipun Singla</dc:creator>
  <cp:lastModifiedBy>Nipun Singla</cp:lastModifiedBy>
  <cp:revision>143</cp:revision>
  <dcterms:created xsi:type="dcterms:W3CDTF">2019-04-15T07:30:10Z</dcterms:created>
  <dcterms:modified xsi:type="dcterms:W3CDTF">2019-04-16T17:52:15Z</dcterms:modified>
</cp:coreProperties>
</file>