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8" r:id="rId4"/>
    <p:sldId id="267" r:id="rId5"/>
    <p:sldId id="266" r:id="rId6"/>
    <p:sldId id="265" r:id="rId7"/>
    <p:sldId id="264" r:id="rId8"/>
    <p:sldId id="261"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55EB7D8-75FC-4B93-A970-1FAE6436F412}" type="datetimeFigureOut">
              <a:rPr lang="en-IN" smtClean="0"/>
              <a:t>18-05-2020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1465CB-32F8-4F34-B378-065776C85E38}" type="slidenum">
              <a:rPr lang="en-IN" smtClean="0"/>
              <a:t>‹#›</a:t>
            </a:fld>
            <a:endParaRPr lang="en-IN"/>
          </a:p>
        </p:txBody>
      </p:sp>
    </p:spTree>
    <p:extLst>
      <p:ext uri="{BB962C8B-B14F-4D97-AF65-F5344CB8AC3E}">
        <p14:creationId xmlns:p14="http://schemas.microsoft.com/office/powerpoint/2010/main" val="3080945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55EB7D8-75FC-4B93-A970-1FAE6436F412}" type="datetimeFigureOut">
              <a:rPr lang="en-IN" smtClean="0"/>
              <a:t>18-05-2020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1465CB-32F8-4F34-B378-065776C85E38}" type="slidenum">
              <a:rPr lang="en-IN" smtClean="0"/>
              <a:t>‹#›</a:t>
            </a:fld>
            <a:endParaRPr lang="en-IN"/>
          </a:p>
        </p:txBody>
      </p:sp>
    </p:spTree>
    <p:extLst>
      <p:ext uri="{BB962C8B-B14F-4D97-AF65-F5344CB8AC3E}">
        <p14:creationId xmlns:p14="http://schemas.microsoft.com/office/powerpoint/2010/main" val="2881994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55EB7D8-75FC-4B93-A970-1FAE6436F412}" type="datetimeFigureOut">
              <a:rPr lang="en-IN" smtClean="0"/>
              <a:t>18-05-2020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1465CB-32F8-4F34-B378-065776C85E38}" type="slidenum">
              <a:rPr lang="en-IN" smtClean="0"/>
              <a:t>‹#›</a:t>
            </a:fld>
            <a:endParaRPr lang="en-IN"/>
          </a:p>
        </p:txBody>
      </p:sp>
    </p:spTree>
    <p:extLst>
      <p:ext uri="{BB962C8B-B14F-4D97-AF65-F5344CB8AC3E}">
        <p14:creationId xmlns:p14="http://schemas.microsoft.com/office/powerpoint/2010/main" val="582519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55EB7D8-75FC-4B93-A970-1FAE6436F412}" type="datetimeFigureOut">
              <a:rPr lang="en-IN" smtClean="0"/>
              <a:t>18-05-2020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1465CB-32F8-4F34-B378-065776C85E38}" type="slidenum">
              <a:rPr lang="en-IN" smtClean="0"/>
              <a:t>‹#›</a:t>
            </a:fld>
            <a:endParaRPr lang="en-IN"/>
          </a:p>
        </p:txBody>
      </p:sp>
    </p:spTree>
    <p:extLst>
      <p:ext uri="{BB962C8B-B14F-4D97-AF65-F5344CB8AC3E}">
        <p14:creationId xmlns:p14="http://schemas.microsoft.com/office/powerpoint/2010/main" val="493837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5EB7D8-75FC-4B93-A970-1FAE6436F412}" type="datetimeFigureOut">
              <a:rPr lang="en-IN" smtClean="0"/>
              <a:t>18-05-2020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1465CB-32F8-4F34-B378-065776C85E38}" type="slidenum">
              <a:rPr lang="en-IN" smtClean="0"/>
              <a:t>‹#›</a:t>
            </a:fld>
            <a:endParaRPr lang="en-IN"/>
          </a:p>
        </p:txBody>
      </p:sp>
    </p:spTree>
    <p:extLst>
      <p:ext uri="{BB962C8B-B14F-4D97-AF65-F5344CB8AC3E}">
        <p14:creationId xmlns:p14="http://schemas.microsoft.com/office/powerpoint/2010/main" val="2568526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55EB7D8-75FC-4B93-A970-1FAE6436F412}" type="datetimeFigureOut">
              <a:rPr lang="en-IN" smtClean="0"/>
              <a:t>18-05-2020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1465CB-32F8-4F34-B378-065776C85E38}" type="slidenum">
              <a:rPr lang="en-IN" smtClean="0"/>
              <a:t>‹#›</a:t>
            </a:fld>
            <a:endParaRPr lang="en-IN"/>
          </a:p>
        </p:txBody>
      </p:sp>
    </p:spTree>
    <p:extLst>
      <p:ext uri="{BB962C8B-B14F-4D97-AF65-F5344CB8AC3E}">
        <p14:creationId xmlns:p14="http://schemas.microsoft.com/office/powerpoint/2010/main" val="1781019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55EB7D8-75FC-4B93-A970-1FAE6436F412}" type="datetimeFigureOut">
              <a:rPr lang="en-IN" smtClean="0"/>
              <a:t>18-05-2020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B1465CB-32F8-4F34-B378-065776C85E38}" type="slidenum">
              <a:rPr lang="en-IN" smtClean="0"/>
              <a:t>‹#›</a:t>
            </a:fld>
            <a:endParaRPr lang="en-IN"/>
          </a:p>
        </p:txBody>
      </p:sp>
    </p:spTree>
    <p:extLst>
      <p:ext uri="{BB962C8B-B14F-4D97-AF65-F5344CB8AC3E}">
        <p14:creationId xmlns:p14="http://schemas.microsoft.com/office/powerpoint/2010/main" val="141380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55EB7D8-75FC-4B93-A970-1FAE6436F412}" type="datetimeFigureOut">
              <a:rPr lang="en-IN" smtClean="0"/>
              <a:t>18-05-2020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B1465CB-32F8-4F34-B378-065776C85E38}" type="slidenum">
              <a:rPr lang="en-IN" smtClean="0"/>
              <a:t>‹#›</a:t>
            </a:fld>
            <a:endParaRPr lang="en-IN"/>
          </a:p>
        </p:txBody>
      </p:sp>
    </p:spTree>
    <p:extLst>
      <p:ext uri="{BB962C8B-B14F-4D97-AF65-F5344CB8AC3E}">
        <p14:creationId xmlns:p14="http://schemas.microsoft.com/office/powerpoint/2010/main" val="4150374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5EB7D8-75FC-4B93-A970-1FAE6436F412}" type="datetimeFigureOut">
              <a:rPr lang="en-IN" smtClean="0"/>
              <a:t>18-05-2020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B1465CB-32F8-4F34-B378-065776C85E38}" type="slidenum">
              <a:rPr lang="en-IN" smtClean="0"/>
              <a:t>‹#›</a:t>
            </a:fld>
            <a:endParaRPr lang="en-IN"/>
          </a:p>
        </p:txBody>
      </p:sp>
    </p:spTree>
    <p:extLst>
      <p:ext uri="{BB962C8B-B14F-4D97-AF65-F5344CB8AC3E}">
        <p14:creationId xmlns:p14="http://schemas.microsoft.com/office/powerpoint/2010/main" val="2018109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5EB7D8-75FC-4B93-A970-1FAE6436F412}" type="datetimeFigureOut">
              <a:rPr lang="en-IN" smtClean="0"/>
              <a:t>18-05-2020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1465CB-32F8-4F34-B378-065776C85E38}" type="slidenum">
              <a:rPr lang="en-IN" smtClean="0"/>
              <a:t>‹#›</a:t>
            </a:fld>
            <a:endParaRPr lang="en-IN"/>
          </a:p>
        </p:txBody>
      </p:sp>
    </p:spTree>
    <p:extLst>
      <p:ext uri="{BB962C8B-B14F-4D97-AF65-F5344CB8AC3E}">
        <p14:creationId xmlns:p14="http://schemas.microsoft.com/office/powerpoint/2010/main" val="2586117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5EB7D8-75FC-4B93-A970-1FAE6436F412}" type="datetimeFigureOut">
              <a:rPr lang="en-IN" smtClean="0"/>
              <a:t>18-05-2020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1465CB-32F8-4F34-B378-065776C85E38}" type="slidenum">
              <a:rPr lang="en-IN" smtClean="0"/>
              <a:t>‹#›</a:t>
            </a:fld>
            <a:endParaRPr lang="en-IN"/>
          </a:p>
        </p:txBody>
      </p:sp>
    </p:spTree>
    <p:extLst>
      <p:ext uri="{BB962C8B-B14F-4D97-AF65-F5344CB8AC3E}">
        <p14:creationId xmlns:p14="http://schemas.microsoft.com/office/powerpoint/2010/main" val="3567654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5EB7D8-75FC-4B93-A970-1FAE6436F412}" type="datetimeFigureOut">
              <a:rPr lang="en-IN" smtClean="0"/>
              <a:t>18-05-2020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1465CB-32F8-4F34-B378-065776C85E38}" type="slidenum">
              <a:rPr lang="en-IN" smtClean="0"/>
              <a:t>‹#›</a:t>
            </a:fld>
            <a:endParaRPr lang="en-IN"/>
          </a:p>
        </p:txBody>
      </p:sp>
    </p:spTree>
    <p:extLst>
      <p:ext uri="{BB962C8B-B14F-4D97-AF65-F5344CB8AC3E}">
        <p14:creationId xmlns:p14="http://schemas.microsoft.com/office/powerpoint/2010/main" val="6009750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8641"/>
            <a:ext cx="7772400" cy="1944215"/>
          </a:xfrm>
        </p:spPr>
        <p:txBody>
          <a:bodyPr/>
          <a:lstStyle/>
          <a:p>
            <a:r>
              <a:rPr lang="en-GB" b="1" smtClean="0">
                <a:latin typeface="Arial" pitchFamily="34" charset="0"/>
                <a:cs typeface="Arial" pitchFamily="34" charset="0"/>
              </a:rPr>
              <a:t>TIDYQUANT</a:t>
            </a:r>
            <a:r>
              <a:rPr lang="en-GB" b="1" smtClean="0">
                <a:latin typeface="Arial" pitchFamily="34" charset="0"/>
                <a:cs typeface="Arial" pitchFamily="34" charset="0"/>
              </a:rPr>
              <a:t> </a:t>
            </a:r>
            <a:r>
              <a:rPr lang="en-GB" b="1" dirty="0" smtClean="0">
                <a:latin typeface="Arial" pitchFamily="34" charset="0"/>
                <a:cs typeface="Arial" pitchFamily="34" charset="0"/>
              </a:rPr>
              <a:t>ASSIGNMENT</a:t>
            </a:r>
            <a:r>
              <a:rPr lang="en-IN" dirty="0">
                <a:latin typeface="Arial" pitchFamily="34" charset="0"/>
                <a:cs typeface="Arial" pitchFamily="34" charset="0"/>
              </a:rPr>
              <a:t/>
            </a:r>
            <a:br>
              <a:rPr lang="en-IN" dirty="0">
                <a:latin typeface="Arial" pitchFamily="34" charset="0"/>
                <a:cs typeface="Arial" pitchFamily="34" charset="0"/>
              </a:rPr>
            </a:br>
            <a:endParaRPr lang="en-IN" dirty="0">
              <a:latin typeface="Arial" pitchFamily="34" charset="0"/>
              <a:cs typeface="Arial" pitchFamily="34" charset="0"/>
            </a:endParaRPr>
          </a:p>
        </p:txBody>
      </p:sp>
      <p:sp>
        <p:nvSpPr>
          <p:cNvPr id="3" name="Subtitle 2"/>
          <p:cNvSpPr>
            <a:spLocks noGrp="1"/>
          </p:cNvSpPr>
          <p:nvPr>
            <p:ph type="subTitle" idx="1"/>
          </p:nvPr>
        </p:nvSpPr>
        <p:spPr>
          <a:xfrm>
            <a:off x="251520" y="4581128"/>
            <a:ext cx="7520880" cy="1872208"/>
          </a:xfrm>
        </p:spPr>
        <p:txBody>
          <a:bodyPr/>
          <a:lstStyle/>
          <a:p>
            <a:pPr algn="l"/>
            <a:r>
              <a:rPr lang="en-IN" dirty="0" smtClean="0">
                <a:latin typeface="Arial" pitchFamily="34" charset="0"/>
                <a:cs typeface="Arial" pitchFamily="34" charset="0"/>
              </a:rPr>
              <a:t>Submitted by: PRACHI SINGLA</a:t>
            </a:r>
            <a:endParaRPr lang="en-IN" dirty="0">
              <a:latin typeface="Arial" pitchFamily="34" charset="0"/>
              <a:cs typeface="Arial" pitchFamily="34" charset="0"/>
            </a:endParaRPr>
          </a:p>
        </p:txBody>
      </p:sp>
    </p:spTree>
    <p:extLst>
      <p:ext uri="{BB962C8B-B14F-4D97-AF65-F5344CB8AC3E}">
        <p14:creationId xmlns:p14="http://schemas.microsoft.com/office/powerpoint/2010/main" val="4222395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l"/>
            <a:r>
              <a:rPr lang="en-GB" sz="1800" dirty="0" smtClean="0">
                <a:latin typeface="Arial" pitchFamily="34" charset="0"/>
                <a:cs typeface="Arial" pitchFamily="34" charset="0"/>
              </a:rPr>
              <a:t>1. Perform EDA analysis and find out what key factors are affecting the overall sales?</a:t>
            </a:r>
            <a:br>
              <a:rPr lang="en-GB" sz="1800" dirty="0" smtClean="0">
                <a:latin typeface="Arial" pitchFamily="34" charset="0"/>
                <a:cs typeface="Arial" pitchFamily="34" charset="0"/>
              </a:rPr>
            </a:br>
            <a:endParaRPr lang="en-IN" sz="1800" dirty="0"/>
          </a:p>
        </p:txBody>
      </p:sp>
      <p:sp>
        <p:nvSpPr>
          <p:cNvPr id="3" name="Content Placeholder 2"/>
          <p:cNvSpPr>
            <a:spLocks noGrp="1"/>
          </p:cNvSpPr>
          <p:nvPr>
            <p:ph idx="1"/>
          </p:nvPr>
        </p:nvSpPr>
        <p:spPr/>
        <p:txBody>
          <a:bodyPr>
            <a:normAutofit fontScale="92500" lnSpcReduction="10000"/>
          </a:bodyPr>
          <a:lstStyle/>
          <a:p>
            <a:pPr marL="0" lvl="0" indent="0">
              <a:buNone/>
            </a:pPr>
            <a:r>
              <a:rPr lang="en-GB" sz="1800" dirty="0" smtClean="0">
                <a:latin typeface="Arial" pitchFamily="34" charset="0"/>
                <a:cs typeface="Arial" pitchFamily="34" charset="0"/>
              </a:rPr>
              <a:t>The factors affecting overall sales are multiple. </a:t>
            </a:r>
          </a:p>
          <a:p>
            <a:pPr lvl="0" algn="just">
              <a:lnSpc>
                <a:spcPct val="150000"/>
              </a:lnSpc>
              <a:buFont typeface="Wingdings" pitchFamily="2" charset="2"/>
              <a:buChar char="Ø"/>
            </a:pPr>
            <a:r>
              <a:rPr lang="en-GB" sz="1800" dirty="0" smtClean="0">
                <a:latin typeface="Arial" pitchFamily="34" charset="0"/>
                <a:cs typeface="Arial" pitchFamily="34" charset="0"/>
              </a:rPr>
              <a:t>Geographically: location code 18 has highest sales </a:t>
            </a:r>
          </a:p>
          <a:p>
            <a:pPr lvl="0" algn="just">
              <a:lnSpc>
                <a:spcPct val="150000"/>
              </a:lnSpc>
              <a:buFont typeface="Wingdings" pitchFamily="2" charset="2"/>
              <a:buChar char="Ø"/>
            </a:pPr>
            <a:r>
              <a:rPr lang="en-GB" sz="1800" dirty="0" smtClean="0">
                <a:latin typeface="Arial" pitchFamily="34" charset="0"/>
                <a:cs typeface="Arial" pitchFamily="34" charset="0"/>
              </a:rPr>
              <a:t>Demographically: </a:t>
            </a:r>
            <a:r>
              <a:rPr lang="en-GB" sz="1800" dirty="0" smtClean="0">
                <a:latin typeface="Arial" pitchFamily="34" charset="0"/>
                <a:cs typeface="Arial" pitchFamily="34" charset="0"/>
              </a:rPr>
              <a:t>females &amp; males are more prominent in purchasing rather than unisex or kids. </a:t>
            </a:r>
          </a:p>
          <a:p>
            <a:pPr lvl="0" algn="just">
              <a:lnSpc>
                <a:spcPct val="150000"/>
              </a:lnSpc>
              <a:buFont typeface="Wingdings" pitchFamily="2" charset="2"/>
              <a:buChar char="Ø"/>
            </a:pPr>
            <a:r>
              <a:rPr lang="en-GB" sz="1800" dirty="0" smtClean="0">
                <a:latin typeface="Arial" pitchFamily="34" charset="0"/>
                <a:cs typeface="Arial" pitchFamily="34" charset="0"/>
              </a:rPr>
              <a:t>Technically: “3H” technology with line up “SPECIALS” is most selling product. </a:t>
            </a:r>
          </a:p>
          <a:p>
            <a:pPr lvl="0" algn="just">
              <a:lnSpc>
                <a:spcPct val="150000"/>
              </a:lnSpc>
              <a:buFont typeface="Wingdings" pitchFamily="2" charset="2"/>
              <a:buChar char="Ø"/>
            </a:pPr>
            <a:r>
              <a:rPr lang="en-GB" sz="1800" dirty="0" smtClean="0">
                <a:latin typeface="Arial" pitchFamily="34" charset="0"/>
                <a:cs typeface="Arial" pitchFamily="34" charset="0"/>
              </a:rPr>
              <a:t>Product features: Watches with dial type “ANALOG”, dial colour “ WHT”, strap type “SS” &amp; strap colour “SLV” or “GLD” are most selling in market.</a:t>
            </a:r>
          </a:p>
          <a:p>
            <a:pPr lvl="0" algn="just">
              <a:lnSpc>
                <a:spcPct val="150000"/>
              </a:lnSpc>
              <a:buFont typeface="Wingdings" pitchFamily="2" charset="2"/>
              <a:buChar char="Ø"/>
            </a:pPr>
            <a:r>
              <a:rPr lang="en-GB" sz="1800" dirty="0" smtClean="0">
                <a:latin typeface="Arial" pitchFamily="34" charset="0"/>
                <a:cs typeface="Arial" pitchFamily="34" charset="0"/>
              </a:rPr>
              <a:t>Item Discount/Offer: Sales activity code “MYSTMAX” contributes to high sale.</a:t>
            </a:r>
          </a:p>
          <a:p>
            <a:pPr lvl="0">
              <a:buFont typeface="Wingdings" pitchFamily="2" charset="2"/>
              <a:buChar char="Ø"/>
            </a:pPr>
            <a:r>
              <a:rPr lang="en-GB" sz="1800" dirty="0" smtClean="0">
                <a:latin typeface="Arial" pitchFamily="34" charset="0"/>
                <a:cs typeface="Arial" pitchFamily="34" charset="0"/>
              </a:rPr>
              <a:t>Brand C of Indian style BASICS watches are trending.</a:t>
            </a:r>
          </a:p>
          <a:p>
            <a:pPr lvl="1">
              <a:buFont typeface="Wingdings" pitchFamily="2" charset="2"/>
              <a:buChar char="Ø"/>
            </a:pPr>
            <a:r>
              <a:rPr lang="en-GB" sz="1800" dirty="0" smtClean="0">
                <a:latin typeface="Arial" pitchFamily="34" charset="0"/>
                <a:cs typeface="Arial" pitchFamily="34" charset="0"/>
              </a:rPr>
              <a:t>Under this, watches with technology “3H” and Line up “SPECIALS” are contributing high to sales.</a:t>
            </a:r>
          </a:p>
          <a:p>
            <a:pPr lvl="2">
              <a:buFont typeface="Wingdings" pitchFamily="2" charset="2"/>
              <a:buChar char="Ø"/>
            </a:pPr>
            <a:r>
              <a:rPr lang="en-GB" sz="1800" dirty="0" smtClean="0">
                <a:latin typeface="Arial" pitchFamily="34" charset="0"/>
                <a:cs typeface="Arial" pitchFamily="34" charset="0"/>
              </a:rPr>
              <a:t>Under this, “ANALOG” “WH” coloured DIALs &amp; “SS” type of “GLD” OR “SLV” coloured strap are most selling watches</a:t>
            </a:r>
            <a:endParaRPr lang="en-IN" sz="1800" dirty="0" smtClean="0">
              <a:latin typeface="Arial" pitchFamily="34" charset="0"/>
              <a:cs typeface="Arial" pitchFamily="34" charset="0"/>
            </a:endParaRPr>
          </a:p>
          <a:p>
            <a:pPr lvl="0" algn="just">
              <a:lnSpc>
                <a:spcPct val="150000"/>
              </a:lnSpc>
              <a:buFont typeface="Wingdings" pitchFamily="2" charset="2"/>
              <a:buChar char="Ø"/>
            </a:pPr>
            <a:endParaRPr lang="en-IN" sz="1800" dirty="0">
              <a:latin typeface="Arial" pitchFamily="34" charset="0"/>
              <a:cs typeface="Arial" pitchFamily="34" charset="0"/>
            </a:endParaRPr>
          </a:p>
        </p:txBody>
      </p:sp>
    </p:spTree>
    <p:extLst>
      <p:ext uri="{BB962C8B-B14F-4D97-AF65-F5344CB8AC3E}">
        <p14:creationId xmlns:p14="http://schemas.microsoft.com/office/powerpoint/2010/main" val="324454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0" lvl="0" indent="0" algn="l"/>
            <a:r>
              <a:rPr lang="en-IN" sz="1800" dirty="0" smtClean="0">
                <a:latin typeface="Arial" pitchFamily="34" charset="0"/>
                <a:cs typeface="Arial" pitchFamily="34" charset="0"/>
              </a:rPr>
              <a:t>2. </a:t>
            </a:r>
            <a:r>
              <a:rPr lang="en-GB" sz="1800" dirty="0" smtClean="0">
                <a:latin typeface="Arial" pitchFamily="34" charset="0"/>
                <a:cs typeface="Arial" pitchFamily="34" charset="0"/>
              </a:rPr>
              <a:t>Plot graph wherever possible and demonstrate top sales by various attributes. </a:t>
            </a:r>
            <a:br>
              <a:rPr lang="en-GB" sz="1800" dirty="0" smtClean="0">
                <a:latin typeface="Arial" pitchFamily="34" charset="0"/>
                <a:cs typeface="Arial" pitchFamily="34" charset="0"/>
              </a:rPr>
            </a:br>
            <a:r>
              <a:rPr lang="en-GB" sz="1800" dirty="0" smtClean="0">
                <a:latin typeface="Arial" pitchFamily="34" charset="0"/>
                <a:cs typeface="Arial" pitchFamily="34" charset="0"/>
              </a:rPr>
              <a:t/>
            </a:r>
            <a:br>
              <a:rPr lang="en-GB" sz="1800" dirty="0" smtClean="0">
                <a:latin typeface="Arial" pitchFamily="34" charset="0"/>
                <a:cs typeface="Arial" pitchFamily="34" charset="0"/>
              </a:rPr>
            </a:br>
            <a:r>
              <a:rPr lang="en-GB" sz="1800" dirty="0" smtClean="0">
                <a:latin typeface="Arial" pitchFamily="34" charset="0"/>
                <a:cs typeface="Arial" pitchFamily="34" charset="0"/>
              </a:rPr>
              <a:t>During Univariate Analysis, top sales by various attributes as below:</a:t>
            </a:r>
            <a:br>
              <a:rPr lang="en-GB" sz="1800" dirty="0" smtClean="0">
                <a:latin typeface="Arial" pitchFamily="34" charset="0"/>
                <a:cs typeface="Arial" pitchFamily="34" charset="0"/>
              </a:rPr>
            </a:br>
            <a:endParaRPr lang="en-IN" sz="1800" dirty="0">
              <a:latin typeface="Arial" pitchFamily="34" charset="0"/>
              <a:cs typeface="Arial" pitchFamily="34" charset="0"/>
            </a:endParaRPr>
          </a:p>
        </p:txBody>
      </p:sp>
      <p:sp>
        <p:nvSpPr>
          <p:cNvPr id="3" name="Content Placeholder 2"/>
          <p:cNvSpPr>
            <a:spLocks noGrp="1"/>
          </p:cNvSpPr>
          <p:nvPr>
            <p:ph idx="1"/>
          </p:nvPr>
        </p:nvSpPr>
        <p:spPr/>
        <p:txBody>
          <a:bodyPr/>
          <a:lstStyle/>
          <a:p>
            <a:pPr marL="0" lvl="0" indent="0">
              <a:buNone/>
            </a:pPr>
            <a:endParaRPr lang="en-GB" dirty="0" smtClean="0"/>
          </a:p>
        </p:txBody>
      </p:sp>
      <p:graphicFrame>
        <p:nvGraphicFramePr>
          <p:cNvPr id="5" name="Table 4"/>
          <p:cNvGraphicFramePr>
            <a:graphicFrameLocks noGrp="1"/>
          </p:cNvGraphicFramePr>
          <p:nvPr>
            <p:extLst>
              <p:ext uri="{D42A27DB-BD31-4B8C-83A1-F6EECF244321}">
                <p14:modId xmlns:p14="http://schemas.microsoft.com/office/powerpoint/2010/main" val="3116405667"/>
              </p:ext>
            </p:extLst>
          </p:nvPr>
        </p:nvGraphicFramePr>
        <p:xfrm>
          <a:off x="395536" y="1556790"/>
          <a:ext cx="8280921" cy="5040568"/>
        </p:xfrm>
        <a:graphic>
          <a:graphicData uri="http://schemas.openxmlformats.org/drawingml/2006/table">
            <a:tbl>
              <a:tblPr firstRow="1" bandRow="1">
                <a:tableStyleId>{5C22544A-7EE6-4342-B048-85BDC9FD1C3A}</a:tableStyleId>
              </a:tblPr>
              <a:tblGrid>
                <a:gridCol w="2760307"/>
                <a:gridCol w="2760307"/>
                <a:gridCol w="2760307"/>
              </a:tblGrid>
              <a:tr h="387736">
                <a:tc>
                  <a:txBody>
                    <a:bodyPr/>
                    <a:lstStyle/>
                    <a:p>
                      <a:r>
                        <a:rPr lang="en-IN" dirty="0" smtClean="0"/>
                        <a:t>ATTRIBUTE</a:t>
                      </a:r>
                      <a:endParaRPr lang="en-IN" dirty="0"/>
                    </a:p>
                  </a:txBody>
                  <a:tcPr/>
                </a:tc>
                <a:tc>
                  <a:txBody>
                    <a:bodyPr/>
                    <a:lstStyle/>
                    <a:p>
                      <a:r>
                        <a:rPr lang="en-IN" dirty="0" smtClean="0"/>
                        <a:t>MAXIMUM SALES</a:t>
                      </a:r>
                      <a:endParaRPr lang="en-IN" dirty="0"/>
                    </a:p>
                  </a:txBody>
                  <a:tcPr/>
                </a:tc>
                <a:tc>
                  <a:txBody>
                    <a:bodyPr/>
                    <a:lstStyle/>
                    <a:p>
                      <a:r>
                        <a:rPr lang="en-IN" dirty="0" smtClean="0"/>
                        <a:t>MINIMUM SALES</a:t>
                      </a:r>
                      <a:endParaRPr lang="en-IN" dirty="0"/>
                    </a:p>
                  </a:txBody>
                  <a:tcPr/>
                </a:tc>
              </a:tr>
              <a:tr h="387736">
                <a:tc>
                  <a:txBody>
                    <a:bodyPr/>
                    <a:lstStyle/>
                    <a:p>
                      <a:r>
                        <a:rPr lang="en-IN" dirty="0" smtClean="0"/>
                        <a:t>CATEGORY</a:t>
                      </a:r>
                    </a:p>
                  </a:txBody>
                  <a:tcPr/>
                </a:tc>
                <a:tc>
                  <a:txBody>
                    <a:bodyPr/>
                    <a:lstStyle/>
                    <a:p>
                      <a:r>
                        <a:rPr lang="en-IN" dirty="0" smtClean="0"/>
                        <a:t>BASICS</a:t>
                      </a:r>
                      <a:endParaRPr lang="en-IN" dirty="0"/>
                    </a:p>
                  </a:txBody>
                  <a:tcPr/>
                </a:tc>
                <a:tc>
                  <a:txBody>
                    <a:bodyPr/>
                    <a:lstStyle/>
                    <a:p>
                      <a:r>
                        <a:rPr lang="en-IN" dirty="0" smtClean="0"/>
                        <a:t>GWP</a:t>
                      </a:r>
                      <a:endParaRPr lang="en-IN" dirty="0"/>
                    </a:p>
                  </a:txBody>
                  <a:tcPr/>
                </a:tc>
              </a:tr>
              <a:tr h="387736">
                <a:tc>
                  <a:txBody>
                    <a:bodyPr/>
                    <a:lstStyle/>
                    <a:p>
                      <a:r>
                        <a:rPr lang="en-IN" dirty="0" smtClean="0"/>
                        <a:t>COLLECTION</a:t>
                      </a:r>
                      <a:endParaRPr lang="en-IN" dirty="0"/>
                    </a:p>
                  </a:txBody>
                  <a:tcPr/>
                </a:tc>
                <a:tc>
                  <a:txBody>
                    <a:bodyPr/>
                    <a:lstStyle/>
                    <a:p>
                      <a:r>
                        <a:rPr lang="en-IN" dirty="0" smtClean="0"/>
                        <a:t>BH2015</a:t>
                      </a:r>
                      <a:endParaRPr lang="en-IN" dirty="0"/>
                    </a:p>
                  </a:txBody>
                  <a:tcPr/>
                </a:tc>
                <a:tc>
                  <a:txBody>
                    <a:bodyPr/>
                    <a:lstStyle/>
                    <a:p>
                      <a:r>
                        <a:rPr lang="en-IN" dirty="0" smtClean="0"/>
                        <a:t>2000s</a:t>
                      </a:r>
                      <a:endParaRPr lang="en-IN" dirty="0"/>
                    </a:p>
                  </a:txBody>
                  <a:tcPr/>
                </a:tc>
              </a:tr>
              <a:tr h="387736">
                <a:tc>
                  <a:txBody>
                    <a:bodyPr/>
                    <a:lstStyle/>
                    <a:p>
                      <a:r>
                        <a:rPr lang="en-IN" dirty="0" smtClean="0"/>
                        <a:t>LINE UP</a:t>
                      </a:r>
                      <a:endParaRPr lang="en-IN" dirty="0"/>
                    </a:p>
                  </a:txBody>
                  <a:tcPr/>
                </a:tc>
                <a:tc>
                  <a:txBody>
                    <a:bodyPr/>
                    <a:lstStyle/>
                    <a:p>
                      <a:r>
                        <a:rPr lang="en-IN" dirty="0" smtClean="0"/>
                        <a:t>SPECIALS</a:t>
                      </a:r>
                      <a:endParaRPr lang="en-IN" dirty="0"/>
                    </a:p>
                  </a:txBody>
                  <a:tcPr/>
                </a:tc>
                <a:tc>
                  <a:txBody>
                    <a:bodyPr/>
                    <a:lstStyle/>
                    <a:p>
                      <a:r>
                        <a:rPr lang="en-IN" dirty="0" smtClean="0"/>
                        <a:t>CORPORATE</a:t>
                      </a:r>
                      <a:endParaRPr lang="en-IN" dirty="0"/>
                    </a:p>
                  </a:txBody>
                  <a:tcPr/>
                </a:tc>
              </a:tr>
              <a:tr h="387736">
                <a:tc>
                  <a:txBody>
                    <a:bodyPr/>
                    <a:lstStyle/>
                    <a:p>
                      <a:r>
                        <a:rPr lang="en-IN" dirty="0" smtClean="0"/>
                        <a:t>CATEGORY.1</a:t>
                      </a:r>
                      <a:endParaRPr lang="en-IN" dirty="0"/>
                    </a:p>
                  </a:txBody>
                  <a:tcPr/>
                </a:tc>
                <a:tc>
                  <a:txBody>
                    <a:bodyPr/>
                    <a:lstStyle/>
                    <a:p>
                      <a:r>
                        <a:rPr lang="en-IN" dirty="0" smtClean="0"/>
                        <a:t>INDIA</a:t>
                      </a:r>
                      <a:endParaRPr lang="en-IN" dirty="0"/>
                    </a:p>
                  </a:txBody>
                  <a:tcPr/>
                </a:tc>
                <a:tc>
                  <a:txBody>
                    <a:bodyPr/>
                    <a:lstStyle/>
                    <a:p>
                      <a:r>
                        <a:rPr lang="en-IN" dirty="0" smtClean="0"/>
                        <a:t>REBEL</a:t>
                      </a:r>
                      <a:endParaRPr lang="en-IN" dirty="0"/>
                    </a:p>
                  </a:txBody>
                  <a:tcPr/>
                </a:tc>
              </a:tr>
              <a:tr h="387736">
                <a:tc>
                  <a:txBody>
                    <a:bodyPr/>
                    <a:lstStyle/>
                    <a:p>
                      <a:r>
                        <a:rPr lang="en-IN" dirty="0" smtClean="0"/>
                        <a:t>GENDER</a:t>
                      </a:r>
                      <a:endParaRPr lang="en-IN" dirty="0"/>
                    </a:p>
                  </a:txBody>
                  <a:tcPr/>
                </a:tc>
                <a:tc>
                  <a:txBody>
                    <a:bodyPr/>
                    <a:lstStyle/>
                    <a:p>
                      <a:r>
                        <a:rPr lang="en-IN" dirty="0" smtClean="0"/>
                        <a:t>MALES</a:t>
                      </a:r>
                      <a:endParaRPr lang="en-IN" dirty="0"/>
                    </a:p>
                  </a:txBody>
                  <a:tcPr/>
                </a:tc>
                <a:tc>
                  <a:txBody>
                    <a:bodyPr/>
                    <a:lstStyle/>
                    <a:p>
                      <a:r>
                        <a:rPr lang="en-IN" dirty="0" smtClean="0"/>
                        <a:t>KIDS</a:t>
                      </a:r>
                      <a:endParaRPr lang="en-IN" dirty="0"/>
                    </a:p>
                  </a:txBody>
                  <a:tcPr/>
                </a:tc>
              </a:tr>
              <a:tr h="387736">
                <a:tc>
                  <a:txBody>
                    <a:bodyPr/>
                    <a:lstStyle/>
                    <a:p>
                      <a:r>
                        <a:rPr lang="en-IN" dirty="0" smtClean="0"/>
                        <a:t>CASE MATERIAL</a:t>
                      </a:r>
                      <a:endParaRPr lang="en-IN" dirty="0"/>
                    </a:p>
                  </a:txBody>
                  <a:tcPr/>
                </a:tc>
                <a:tc>
                  <a:txBody>
                    <a:bodyPr/>
                    <a:lstStyle/>
                    <a:p>
                      <a:r>
                        <a:rPr lang="en-IN" dirty="0" smtClean="0"/>
                        <a:t>BRASS</a:t>
                      </a:r>
                      <a:endParaRPr lang="en-IN" dirty="0"/>
                    </a:p>
                  </a:txBody>
                  <a:tcPr/>
                </a:tc>
                <a:tc>
                  <a:txBody>
                    <a:bodyPr/>
                    <a:lstStyle/>
                    <a:p>
                      <a:r>
                        <a:rPr lang="en-IN" dirty="0" smtClean="0"/>
                        <a:t>PLASTIC</a:t>
                      </a:r>
                      <a:endParaRPr lang="en-IN" dirty="0"/>
                    </a:p>
                  </a:txBody>
                  <a:tcPr/>
                </a:tc>
              </a:tr>
              <a:tr h="387736">
                <a:tc>
                  <a:txBody>
                    <a:bodyPr/>
                    <a:lstStyle/>
                    <a:p>
                      <a:r>
                        <a:rPr lang="en-IN" dirty="0" smtClean="0"/>
                        <a:t>CASE  COLOUR</a:t>
                      </a:r>
                      <a:endParaRPr lang="en-IN" dirty="0"/>
                    </a:p>
                  </a:txBody>
                  <a:tcPr/>
                </a:tc>
                <a:tc>
                  <a:txBody>
                    <a:bodyPr/>
                    <a:lstStyle/>
                    <a:p>
                      <a:r>
                        <a:rPr lang="en-IN" dirty="0" smtClean="0"/>
                        <a:t>GLD</a:t>
                      </a:r>
                      <a:endParaRPr lang="en-IN" dirty="0"/>
                    </a:p>
                  </a:txBody>
                  <a:tcPr/>
                </a:tc>
                <a:tc>
                  <a:txBody>
                    <a:bodyPr/>
                    <a:lstStyle/>
                    <a:p>
                      <a:r>
                        <a:rPr lang="en-IN" dirty="0" smtClean="0"/>
                        <a:t>SILV</a:t>
                      </a:r>
                      <a:endParaRPr lang="en-IN" dirty="0"/>
                    </a:p>
                  </a:txBody>
                  <a:tcPr/>
                </a:tc>
              </a:tr>
              <a:tr h="387736">
                <a:tc>
                  <a:txBody>
                    <a:bodyPr/>
                    <a:lstStyle/>
                    <a:p>
                      <a:r>
                        <a:rPr lang="en-IN" dirty="0" smtClean="0"/>
                        <a:t>CASE SHAPE</a:t>
                      </a:r>
                      <a:endParaRPr lang="en-IN" dirty="0"/>
                    </a:p>
                  </a:txBody>
                  <a:tcPr/>
                </a:tc>
                <a:tc>
                  <a:txBody>
                    <a:bodyPr/>
                    <a:lstStyle/>
                    <a:p>
                      <a:r>
                        <a:rPr lang="en-IN" dirty="0" smtClean="0"/>
                        <a:t>ROUND</a:t>
                      </a:r>
                      <a:endParaRPr lang="en-IN" dirty="0"/>
                    </a:p>
                  </a:txBody>
                  <a:tcPr/>
                </a:tc>
                <a:tc>
                  <a:txBody>
                    <a:bodyPr/>
                    <a:lstStyle/>
                    <a:p>
                      <a:r>
                        <a:rPr lang="en-IN" dirty="0" smtClean="0"/>
                        <a:t>DIAMOND</a:t>
                      </a:r>
                      <a:endParaRPr lang="en-IN" dirty="0"/>
                    </a:p>
                  </a:txBody>
                  <a:tcPr/>
                </a:tc>
              </a:tr>
              <a:tr h="387736">
                <a:tc>
                  <a:txBody>
                    <a:bodyPr/>
                    <a:lstStyle/>
                    <a:p>
                      <a:r>
                        <a:rPr lang="en-IN" dirty="0" smtClean="0"/>
                        <a:t>CASE SIZE</a:t>
                      </a:r>
                      <a:endParaRPr lang="en-IN" dirty="0"/>
                    </a:p>
                  </a:txBody>
                  <a:tcPr/>
                </a:tc>
                <a:tc>
                  <a:txBody>
                    <a:bodyPr/>
                    <a:lstStyle/>
                    <a:p>
                      <a:r>
                        <a:rPr lang="en-IN" dirty="0" smtClean="0"/>
                        <a:t>39MM</a:t>
                      </a:r>
                      <a:endParaRPr lang="en-IN" dirty="0"/>
                    </a:p>
                  </a:txBody>
                  <a:tcPr/>
                </a:tc>
                <a:tc>
                  <a:txBody>
                    <a:bodyPr/>
                    <a:lstStyle/>
                    <a:p>
                      <a:r>
                        <a:rPr lang="en-IN" dirty="0" smtClean="0"/>
                        <a:t>18.5MM</a:t>
                      </a:r>
                      <a:endParaRPr lang="en-IN" dirty="0"/>
                    </a:p>
                  </a:txBody>
                  <a:tcPr/>
                </a:tc>
              </a:tr>
              <a:tr h="387736">
                <a:tc>
                  <a:txBody>
                    <a:bodyPr/>
                    <a:lstStyle/>
                    <a:p>
                      <a:r>
                        <a:rPr lang="en-IN" dirty="0" smtClean="0"/>
                        <a:t>DIAL TYPE</a:t>
                      </a:r>
                      <a:endParaRPr lang="en-IN" dirty="0"/>
                    </a:p>
                  </a:txBody>
                  <a:tcPr/>
                </a:tc>
                <a:tc>
                  <a:txBody>
                    <a:bodyPr/>
                    <a:lstStyle/>
                    <a:p>
                      <a:r>
                        <a:rPr lang="en-IN" dirty="0" smtClean="0"/>
                        <a:t>ANALOG</a:t>
                      </a:r>
                      <a:endParaRPr lang="en-IN" dirty="0"/>
                    </a:p>
                  </a:txBody>
                  <a:tcPr/>
                </a:tc>
                <a:tc>
                  <a:txBody>
                    <a:bodyPr/>
                    <a:lstStyle/>
                    <a:p>
                      <a:r>
                        <a:rPr lang="en-IN" dirty="0" smtClean="0"/>
                        <a:t>ANADIGI</a:t>
                      </a:r>
                      <a:endParaRPr lang="en-IN" dirty="0"/>
                    </a:p>
                  </a:txBody>
                  <a:tcPr/>
                </a:tc>
              </a:tr>
              <a:tr h="387736">
                <a:tc>
                  <a:txBody>
                    <a:bodyPr/>
                    <a:lstStyle/>
                    <a:p>
                      <a:r>
                        <a:rPr lang="en-IN" dirty="0" smtClean="0"/>
                        <a:t>DIAL COLOUR</a:t>
                      </a:r>
                      <a:endParaRPr lang="en-IN" dirty="0"/>
                    </a:p>
                  </a:txBody>
                  <a:tcPr/>
                </a:tc>
                <a:tc>
                  <a:txBody>
                    <a:bodyPr/>
                    <a:lstStyle/>
                    <a:p>
                      <a:r>
                        <a:rPr lang="en-IN" dirty="0" smtClean="0"/>
                        <a:t>WHT</a:t>
                      </a:r>
                      <a:endParaRPr lang="en-IN" dirty="0"/>
                    </a:p>
                  </a:txBody>
                  <a:tcPr/>
                </a:tc>
                <a:tc>
                  <a:txBody>
                    <a:bodyPr/>
                    <a:lstStyle/>
                    <a:p>
                      <a:r>
                        <a:rPr lang="en-IN" dirty="0" smtClean="0"/>
                        <a:t>GRN CAMO</a:t>
                      </a:r>
                      <a:endParaRPr lang="en-IN" dirty="0"/>
                    </a:p>
                  </a:txBody>
                  <a:tcPr/>
                </a:tc>
              </a:tr>
              <a:tr h="387736">
                <a:tc>
                  <a:txBody>
                    <a:bodyPr/>
                    <a:lstStyle/>
                    <a:p>
                      <a:r>
                        <a:rPr lang="en-IN" dirty="0" smtClean="0"/>
                        <a:t>STARP TYPE</a:t>
                      </a:r>
                      <a:endParaRPr lang="en-IN" dirty="0"/>
                    </a:p>
                  </a:txBody>
                  <a:tcPr/>
                </a:tc>
                <a:tc>
                  <a:txBody>
                    <a:bodyPr/>
                    <a:lstStyle/>
                    <a:p>
                      <a:r>
                        <a:rPr lang="en-IN" dirty="0" smtClean="0"/>
                        <a:t>SS</a:t>
                      </a:r>
                      <a:endParaRPr lang="en-IN" dirty="0"/>
                    </a:p>
                  </a:txBody>
                  <a:tcPr/>
                </a:tc>
                <a:tc>
                  <a:txBody>
                    <a:bodyPr/>
                    <a:lstStyle/>
                    <a:p>
                      <a:r>
                        <a:rPr lang="en-IN" dirty="0" smtClean="0"/>
                        <a:t>ALLOY</a:t>
                      </a:r>
                      <a:endParaRPr lang="en-IN" dirty="0"/>
                    </a:p>
                  </a:txBody>
                  <a:tcPr/>
                </a:tc>
              </a:tr>
            </a:tbl>
          </a:graphicData>
        </a:graphic>
      </p:graphicFrame>
    </p:spTree>
    <p:extLst>
      <p:ext uri="{BB962C8B-B14F-4D97-AF65-F5344CB8AC3E}">
        <p14:creationId xmlns:p14="http://schemas.microsoft.com/office/powerpoint/2010/main" val="656260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971232203"/>
              </p:ext>
            </p:extLst>
          </p:nvPr>
        </p:nvGraphicFramePr>
        <p:xfrm>
          <a:off x="755576" y="404664"/>
          <a:ext cx="7776864" cy="5904653"/>
        </p:xfrm>
        <a:graphic>
          <a:graphicData uri="http://schemas.openxmlformats.org/drawingml/2006/table">
            <a:tbl>
              <a:tblPr firstRow="1" bandRow="1">
                <a:tableStyleId>{5C22544A-7EE6-4342-B048-85BDC9FD1C3A}</a:tableStyleId>
              </a:tblPr>
              <a:tblGrid>
                <a:gridCol w="2592288"/>
                <a:gridCol w="2592288"/>
                <a:gridCol w="2592288"/>
              </a:tblGrid>
              <a:tr h="488226">
                <a:tc>
                  <a:txBody>
                    <a:bodyPr/>
                    <a:lstStyle/>
                    <a:p>
                      <a:r>
                        <a:rPr lang="en-IN" dirty="0" smtClean="0"/>
                        <a:t>ATTRIBUTE</a:t>
                      </a:r>
                      <a:endParaRPr lang="en-IN" dirty="0"/>
                    </a:p>
                  </a:txBody>
                  <a:tcPr/>
                </a:tc>
                <a:tc>
                  <a:txBody>
                    <a:bodyPr/>
                    <a:lstStyle/>
                    <a:p>
                      <a:r>
                        <a:rPr lang="en-IN" dirty="0" smtClean="0"/>
                        <a:t>MAXIMUM SALES</a:t>
                      </a:r>
                      <a:endParaRPr lang="en-IN" dirty="0"/>
                    </a:p>
                  </a:txBody>
                  <a:tcPr/>
                </a:tc>
                <a:tc>
                  <a:txBody>
                    <a:bodyPr/>
                    <a:lstStyle/>
                    <a:p>
                      <a:r>
                        <a:rPr lang="en-IN" dirty="0" smtClean="0"/>
                        <a:t>MINIMUM SALES</a:t>
                      </a:r>
                      <a:endParaRPr lang="en-IN" dirty="0"/>
                    </a:p>
                  </a:txBody>
                  <a:tcPr/>
                </a:tc>
              </a:tr>
              <a:tr h="488226">
                <a:tc>
                  <a:txBody>
                    <a:bodyPr/>
                    <a:lstStyle/>
                    <a:p>
                      <a:r>
                        <a:rPr lang="en-IN" dirty="0" smtClean="0"/>
                        <a:t>STRAP COLOUR</a:t>
                      </a:r>
                      <a:endParaRPr lang="en-IN" dirty="0"/>
                    </a:p>
                  </a:txBody>
                  <a:tcPr/>
                </a:tc>
                <a:tc>
                  <a:txBody>
                    <a:bodyPr/>
                    <a:lstStyle/>
                    <a:p>
                      <a:r>
                        <a:rPr lang="en-IN" dirty="0" smtClean="0"/>
                        <a:t>GLD</a:t>
                      </a:r>
                      <a:endParaRPr lang="en-IN" dirty="0"/>
                    </a:p>
                  </a:txBody>
                  <a:tcPr/>
                </a:tc>
                <a:tc>
                  <a:txBody>
                    <a:bodyPr/>
                    <a:lstStyle/>
                    <a:p>
                      <a:r>
                        <a:rPr lang="en-IN" dirty="0" smtClean="0"/>
                        <a:t>SILV</a:t>
                      </a:r>
                      <a:endParaRPr lang="en-IN" dirty="0"/>
                    </a:p>
                  </a:txBody>
                  <a:tcPr/>
                </a:tc>
              </a:tr>
              <a:tr h="488226">
                <a:tc>
                  <a:txBody>
                    <a:bodyPr/>
                    <a:lstStyle/>
                    <a:p>
                      <a:r>
                        <a:rPr lang="en-IN" dirty="0" smtClean="0"/>
                        <a:t>PRICE RANGE</a:t>
                      </a:r>
                      <a:endParaRPr lang="en-IN" dirty="0"/>
                    </a:p>
                  </a:txBody>
                  <a:tcPr/>
                </a:tc>
                <a:tc>
                  <a:txBody>
                    <a:bodyPr/>
                    <a:lstStyle/>
                    <a:p>
                      <a:r>
                        <a:rPr lang="en-IN" dirty="0" smtClean="0"/>
                        <a:t>2K-3K</a:t>
                      </a:r>
                      <a:endParaRPr lang="en-IN" dirty="0"/>
                    </a:p>
                  </a:txBody>
                  <a:tcPr/>
                </a:tc>
                <a:tc>
                  <a:txBody>
                    <a:bodyPr/>
                    <a:lstStyle/>
                    <a:p>
                      <a:r>
                        <a:rPr lang="en-IN" dirty="0" smtClean="0"/>
                        <a:t>NA</a:t>
                      </a:r>
                      <a:endParaRPr lang="en-IN" dirty="0"/>
                    </a:p>
                  </a:txBody>
                  <a:tcPr/>
                </a:tc>
              </a:tr>
              <a:tr h="488226">
                <a:tc>
                  <a:txBody>
                    <a:bodyPr/>
                    <a:lstStyle/>
                    <a:p>
                      <a:r>
                        <a:rPr lang="en-IN" dirty="0" smtClean="0"/>
                        <a:t>TECHNOLOGY</a:t>
                      </a:r>
                      <a:endParaRPr lang="en-IN" dirty="0"/>
                    </a:p>
                  </a:txBody>
                  <a:tcPr/>
                </a:tc>
                <a:tc>
                  <a:txBody>
                    <a:bodyPr/>
                    <a:lstStyle/>
                    <a:p>
                      <a:r>
                        <a:rPr lang="en-IN" dirty="0" smtClean="0"/>
                        <a:t>3H</a:t>
                      </a:r>
                      <a:endParaRPr lang="en-IN" dirty="0"/>
                    </a:p>
                  </a:txBody>
                  <a:tcPr/>
                </a:tc>
                <a:tc>
                  <a:txBody>
                    <a:bodyPr/>
                    <a:lstStyle/>
                    <a:p>
                      <a:r>
                        <a:rPr lang="en-IN" dirty="0" smtClean="0"/>
                        <a:t>AUTOMATIC</a:t>
                      </a:r>
                      <a:endParaRPr lang="en-IN" dirty="0"/>
                    </a:p>
                  </a:txBody>
                  <a:tcPr/>
                </a:tc>
              </a:tr>
              <a:tr h="488226">
                <a:tc>
                  <a:txBody>
                    <a:bodyPr/>
                    <a:lstStyle/>
                    <a:p>
                      <a:r>
                        <a:rPr lang="en-IN" dirty="0" smtClean="0"/>
                        <a:t>BRAND</a:t>
                      </a:r>
                      <a:endParaRPr lang="en-IN" dirty="0"/>
                    </a:p>
                  </a:txBody>
                  <a:tcPr/>
                </a:tc>
                <a:tc>
                  <a:txBody>
                    <a:bodyPr/>
                    <a:lstStyle/>
                    <a:p>
                      <a:r>
                        <a:rPr lang="en-IN" dirty="0" smtClean="0"/>
                        <a:t>C</a:t>
                      </a:r>
                      <a:endParaRPr lang="en-IN" dirty="0"/>
                    </a:p>
                  </a:txBody>
                  <a:tcPr/>
                </a:tc>
                <a:tc>
                  <a:txBody>
                    <a:bodyPr/>
                    <a:lstStyle/>
                    <a:p>
                      <a:r>
                        <a:rPr lang="en-IN" dirty="0" smtClean="0"/>
                        <a:t>B</a:t>
                      </a:r>
                      <a:endParaRPr lang="en-IN" dirty="0"/>
                    </a:p>
                  </a:txBody>
                  <a:tcPr/>
                </a:tc>
              </a:tr>
              <a:tr h="488226">
                <a:tc>
                  <a:txBody>
                    <a:bodyPr/>
                    <a:lstStyle/>
                    <a:p>
                      <a:r>
                        <a:rPr lang="en-IN" dirty="0" smtClean="0"/>
                        <a:t>TRANSACTION</a:t>
                      </a:r>
                      <a:r>
                        <a:rPr lang="en-IN" baseline="0" dirty="0" smtClean="0"/>
                        <a:t> TYPE</a:t>
                      </a:r>
                      <a:endParaRPr lang="en-IN" dirty="0"/>
                    </a:p>
                  </a:txBody>
                  <a:tcPr/>
                </a:tc>
                <a:tc>
                  <a:txBody>
                    <a:bodyPr/>
                    <a:lstStyle/>
                    <a:p>
                      <a:pPr fontAlgn="ctr"/>
                      <a:r>
                        <a:rPr lang="en-IN" b="0" dirty="0">
                          <a:effectLst/>
                        </a:rPr>
                        <a:t>SI-ITEMS</a:t>
                      </a:r>
                    </a:p>
                  </a:txBody>
                  <a:tcPr anchor="ctr"/>
                </a:tc>
                <a:tc>
                  <a:txBody>
                    <a:bodyPr/>
                    <a:lstStyle/>
                    <a:p>
                      <a:r>
                        <a:rPr lang="en-IN" sz="1800" b="0" i="0" kern="1200" dirty="0" smtClean="0">
                          <a:solidFill>
                            <a:schemeClr val="dk1"/>
                          </a:solidFill>
                          <a:effectLst/>
                          <a:latin typeface="+mn-lt"/>
                          <a:ea typeface="+mn-ea"/>
                          <a:cs typeface="+mn-cs"/>
                        </a:rPr>
                        <a:t>CM-ITEMS</a:t>
                      </a:r>
                      <a:endParaRPr lang="en-IN" b="0" dirty="0"/>
                    </a:p>
                  </a:txBody>
                  <a:tcPr/>
                </a:tc>
              </a:tr>
              <a:tr h="488226">
                <a:tc>
                  <a:txBody>
                    <a:bodyPr/>
                    <a:lstStyle/>
                    <a:p>
                      <a:r>
                        <a:rPr lang="en-IN" dirty="0" smtClean="0"/>
                        <a:t>LOCATION CODE</a:t>
                      </a:r>
                      <a:endParaRPr lang="en-IN" dirty="0"/>
                    </a:p>
                  </a:txBody>
                  <a:tcPr/>
                </a:tc>
                <a:tc>
                  <a:txBody>
                    <a:bodyPr/>
                    <a:lstStyle/>
                    <a:p>
                      <a:r>
                        <a:rPr lang="en-IN" dirty="0" smtClean="0"/>
                        <a:t>18</a:t>
                      </a:r>
                      <a:endParaRPr lang="en-IN" dirty="0"/>
                    </a:p>
                  </a:txBody>
                  <a:tcPr/>
                </a:tc>
                <a:tc>
                  <a:txBody>
                    <a:bodyPr/>
                    <a:lstStyle/>
                    <a:p>
                      <a:r>
                        <a:rPr lang="en-IN" dirty="0" smtClean="0"/>
                        <a:t>3</a:t>
                      </a:r>
                      <a:endParaRPr lang="en-IN" dirty="0"/>
                    </a:p>
                  </a:txBody>
                  <a:tcPr/>
                </a:tc>
              </a:tr>
              <a:tr h="488226">
                <a:tc>
                  <a:txBody>
                    <a:bodyPr/>
                    <a:lstStyle/>
                    <a:p>
                      <a:r>
                        <a:rPr lang="en-IN" dirty="0" smtClean="0"/>
                        <a:t>SALES CODE</a:t>
                      </a:r>
                      <a:endParaRPr lang="en-IN" dirty="0"/>
                    </a:p>
                  </a:txBody>
                  <a:tcPr/>
                </a:tc>
                <a:tc>
                  <a:txBody>
                    <a:bodyPr/>
                    <a:lstStyle/>
                    <a:p>
                      <a:r>
                        <a:rPr lang="en-IN" dirty="0" smtClean="0"/>
                        <a:t>MYSTMAX</a:t>
                      </a:r>
                      <a:endParaRPr lang="en-IN" dirty="0"/>
                    </a:p>
                  </a:txBody>
                  <a:tcPr/>
                </a:tc>
                <a:tc>
                  <a:txBody>
                    <a:bodyPr/>
                    <a:lstStyle/>
                    <a:p>
                      <a:r>
                        <a:rPr lang="en-IN" dirty="0" smtClean="0"/>
                        <a:t>NA</a:t>
                      </a:r>
                      <a:endParaRPr lang="en-IN" dirty="0"/>
                    </a:p>
                  </a:txBody>
                  <a:tcPr/>
                </a:tc>
              </a:tr>
              <a:tr h="488226">
                <a:tc>
                  <a:txBody>
                    <a:bodyPr/>
                    <a:lstStyle/>
                    <a:p>
                      <a:r>
                        <a:rPr lang="en-IN" dirty="0" smtClean="0"/>
                        <a:t>TRANSACTION DAY</a:t>
                      </a:r>
                      <a:endParaRPr lang="en-IN" dirty="0"/>
                    </a:p>
                  </a:txBody>
                  <a:tcPr/>
                </a:tc>
                <a:tc>
                  <a:txBody>
                    <a:bodyPr/>
                    <a:lstStyle/>
                    <a:p>
                      <a:r>
                        <a:rPr lang="en-IN" dirty="0" smtClean="0"/>
                        <a:t>30th</a:t>
                      </a:r>
                      <a:endParaRPr lang="en-IN" dirty="0"/>
                    </a:p>
                  </a:txBody>
                  <a:tcPr/>
                </a:tc>
                <a:tc>
                  <a:txBody>
                    <a:bodyPr/>
                    <a:lstStyle/>
                    <a:p>
                      <a:r>
                        <a:rPr lang="en-IN" dirty="0" smtClean="0"/>
                        <a:t>NA</a:t>
                      </a:r>
                      <a:endParaRPr lang="en-IN" dirty="0"/>
                    </a:p>
                  </a:txBody>
                  <a:tcPr/>
                </a:tc>
              </a:tr>
              <a:tr h="488226">
                <a:tc>
                  <a:txBody>
                    <a:bodyPr/>
                    <a:lstStyle/>
                    <a:p>
                      <a:r>
                        <a:rPr lang="en-IN" dirty="0" smtClean="0"/>
                        <a:t>TRANSACTION WEEK</a:t>
                      </a:r>
                      <a:endParaRPr lang="en-IN" dirty="0"/>
                    </a:p>
                  </a:txBody>
                  <a:tcPr/>
                </a:tc>
                <a:tc>
                  <a:txBody>
                    <a:bodyPr/>
                    <a:lstStyle/>
                    <a:p>
                      <a:r>
                        <a:rPr lang="en-IN" dirty="0" smtClean="0"/>
                        <a:t>50</a:t>
                      </a:r>
                      <a:r>
                        <a:rPr lang="en-IN" baseline="30000" dirty="0" smtClean="0"/>
                        <a:t>th</a:t>
                      </a:r>
                      <a:endParaRPr lang="en-IN" dirty="0"/>
                    </a:p>
                  </a:txBody>
                  <a:tcPr/>
                </a:tc>
                <a:tc>
                  <a:txBody>
                    <a:bodyPr/>
                    <a:lstStyle/>
                    <a:p>
                      <a:r>
                        <a:rPr lang="en-IN" dirty="0" smtClean="0"/>
                        <a:t>2nd-21st</a:t>
                      </a:r>
                      <a:endParaRPr lang="en-IN" dirty="0"/>
                    </a:p>
                  </a:txBody>
                  <a:tcPr/>
                </a:tc>
              </a:tr>
              <a:tr h="534167">
                <a:tc>
                  <a:txBody>
                    <a:bodyPr/>
                    <a:lstStyle/>
                    <a:p>
                      <a:r>
                        <a:rPr lang="en-IN" dirty="0" smtClean="0"/>
                        <a:t>TRANSACTION MONTH</a:t>
                      </a:r>
                      <a:endParaRPr lang="en-IN" dirty="0"/>
                    </a:p>
                  </a:txBody>
                  <a:tcPr/>
                </a:tc>
                <a:tc>
                  <a:txBody>
                    <a:bodyPr/>
                    <a:lstStyle/>
                    <a:p>
                      <a:r>
                        <a:rPr lang="en-IN" dirty="0" smtClean="0"/>
                        <a:t>11th</a:t>
                      </a:r>
                      <a:endParaRPr lang="en-IN" dirty="0"/>
                    </a:p>
                  </a:txBody>
                  <a:tcPr/>
                </a:tc>
                <a:tc>
                  <a:txBody>
                    <a:bodyPr/>
                    <a:lstStyle/>
                    <a:p>
                      <a:r>
                        <a:rPr lang="en-IN" dirty="0" smtClean="0"/>
                        <a:t>6</a:t>
                      </a:r>
                      <a:r>
                        <a:rPr lang="en-IN" baseline="30000" dirty="0" smtClean="0"/>
                        <a:t>th</a:t>
                      </a:r>
                      <a:endParaRPr lang="en-IN" dirty="0"/>
                    </a:p>
                  </a:txBody>
                  <a:tcPr/>
                </a:tc>
              </a:tr>
              <a:tr h="488226">
                <a:tc>
                  <a:txBody>
                    <a:bodyPr/>
                    <a:lstStyle/>
                    <a:p>
                      <a:r>
                        <a:rPr lang="en-IN" dirty="0" smtClean="0"/>
                        <a:t>ITEM DISCOUNT</a:t>
                      </a:r>
                      <a:endParaRPr lang="en-IN" dirty="0"/>
                    </a:p>
                  </a:txBody>
                  <a:tcPr/>
                </a:tc>
                <a:tc>
                  <a:txBody>
                    <a:bodyPr/>
                    <a:lstStyle/>
                    <a:p>
                      <a:r>
                        <a:rPr lang="en-IN" dirty="0" smtClean="0"/>
                        <a:t>50%</a:t>
                      </a:r>
                      <a:endParaRPr lang="en-IN" dirty="0"/>
                    </a:p>
                  </a:txBody>
                  <a:tcPr/>
                </a:tc>
                <a:tc>
                  <a:txBody>
                    <a:bodyPr/>
                    <a:lstStyle/>
                    <a:p>
                      <a:r>
                        <a:rPr lang="en-IN" dirty="0" smtClean="0"/>
                        <a:t>NA</a:t>
                      </a:r>
                      <a:endParaRPr lang="en-IN" dirty="0"/>
                    </a:p>
                  </a:txBody>
                  <a:tcPr/>
                </a:tc>
              </a:tr>
            </a:tbl>
          </a:graphicData>
        </a:graphic>
      </p:graphicFrame>
    </p:spTree>
    <p:extLst>
      <p:ext uri="{BB962C8B-B14F-4D97-AF65-F5344CB8AC3E}">
        <p14:creationId xmlns:p14="http://schemas.microsoft.com/office/powerpoint/2010/main" val="713649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l"/>
            <a:r>
              <a:rPr lang="en-IN" sz="1800" dirty="0" smtClean="0">
                <a:latin typeface="Arial" pitchFamily="34" charset="0"/>
                <a:cs typeface="Arial" pitchFamily="34" charset="0"/>
              </a:rPr>
              <a:t>3. </a:t>
            </a:r>
            <a:r>
              <a:rPr lang="en-GB" sz="1800" dirty="0" smtClean="0">
                <a:latin typeface="Arial" pitchFamily="34" charset="0"/>
                <a:cs typeface="Arial" pitchFamily="34" charset="0"/>
              </a:rPr>
              <a:t>What are the key business insights that can be pulled from this data?</a:t>
            </a:r>
            <a:br>
              <a:rPr lang="en-GB" sz="1800" dirty="0" smtClean="0">
                <a:latin typeface="Arial" pitchFamily="34" charset="0"/>
                <a:cs typeface="Arial" pitchFamily="34" charset="0"/>
              </a:rPr>
            </a:br>
            <a:endParaRPr lang="en-IN" sz="1800" dirty="0">
              <a:latin typeface="Arial" pitchFamily="34" charset="0"/>
              <a:cs typeface="Arial" pitchFamily="34" charset="0"/>
            </a:endParaRPr>
          </a:p>
        </p:txBody>
      </p:sp>
      <p:sp>
        <p:nvSpPr>
          <p:cNvPr id="3" name="Content Placeholder 2"/>
          <p:cNvSpPr>
            <a:spLocks noGrp="1"/>
          </p:cNvSpPr>
          <p:nvPr>
            <p:ph idx="1"/>
          </p:nvPr>
        </p:nvSpPr>
        <p:spPr/>
        <p:txBody>
          <a:bodyPr>
            <a:normAutofit lnSpcReduction="10000"/>
          </a:bodyPr>
          <a:lstStyle/>
          <a:p>
            <a:pPr lvl="0" algn="just">
              <a:lnSpc>
                <a:spcPct val="150000"/>
              </a:lnSpc>
              <a:buFont typeface="Wingdings" pitchFamily="2" charset="2"/>
              <a:buChar char="Ø"/>
            </a:pPr>
            <a:r>
              <a:rPr lang="en-IN" sz="1800" dirty="0">
                <a:latin typeface="Arial" pitchFamily="34" charset="0"/>
                <a:cs typeface="Arial" pitchFamily="34" charset="0"/>
              </a:rPr>
              <a:t>M</a:t>
            </a:r>
            <a:r>
              <a:rPr lang="en-IN" sz="1800" dirty="0" smtClean="0">
                <a:latin typeface="Arial" pitchFamily="34" charset="0"/>
                <a:cs typeface="Arial" pitchFamily="34" charset="0"/>
              </a:rPr>
              <a:t>inimize the no. of sales activity codes which has no great impact on sales.</a:t>
            </a:r>
            <a:r>
              <a:rPr lang="en-IN" sz="1800" b="1" dirty="0" smtClean="0">
                <a:latin typeface="Arial" pitchFamily="34" charset="0"/>
                <a:cs typeface="Arial" pitchFamily="34" charset="0"/>
              </a:rPr>
              <a:t> MYSTMX, MYSMD, REGDISC &amp; REGULAR </a:t>
            </a:r>
            <a:r>
              <a:rPr lang="en-IN" sz="1800" dirty="0" smtClean="0">
                <a:latin typeface="Arial" pitchFamily="34" charset="0"/>
                <a:cs typeface="Arial" pitchFamily="34" charset="0"/>
              </a:rPr>
              <a:t>are the codes which are mainly contributing sales.</a:t>
            </a:r>
          </a:p>
          <a:p>
            <a:pPr lvl="0" algn="just">
              <a:lnSpc>
                <a:spcPct val="150000"/>
              </a:lnSpc>
              <a:buFont typeface="Wingdings" pitchFamily="2" charset="2"/>
              <a:buChar char="Ø"/>
            </a:pPr>
            <a:r>
              <a:rPr lang="en-IN" sz="1800" dirty="0" smtClean="0">
                <a:latin typeface="Arial" pitchFamily="34" charset="0"/>
                <a:cs typeface="Arial" pitchFamily="34" charset="0"/>
              </a:rPr>
              <a:t>Identifying Least demanding products from all attributes’ prospective and discontinue and focus on high demand products.</a:t>
            </a:r>
          </a:p>
          <a:p>
            <a:pPr algn="just">
              <a:lnSpc>
                <a:spcPct val="150000"/>
              </a:lnSpc>
              <a:buFont typeface="Wingdings" pitchFamily="2" charset="2"/>
              <a:buChar char="Ø"/>
            </a:pPr>
            <a:r>
              <a:rPr lang="en-IN" sz="1800" dirty="0" smtClean="0">
                <a:latin typeface="Arial" pitchFamily="34" charset="0"/>
                <a:cs typeface="Arial" pitchFamily="34" charset="0"/>
              </a:rPr>
              <a:t>Identifying target customers.</a:t>
            </a:r>
            <a:r>
              <a:rPr lang="en-IN" sz="1800" dirty="0" smtClean="0">
                <a:latin typeface="Arial" pitchFamily="34" charset="0"/>
                <a:cs typeface="Arial" pitchFamily="34" charset="0"/>
              </a:rPr>
              <a:t> This is possible if we get below data in addition: </a:t>
            </a:r>
          </a:p>
          <a:p>
            <a:pPr lvl="1" algn="just">
              <a:lnSpc>
                <a:spcPct val="150000"/>
              </a:lnSpc>
            </a:pPr>
            <a:r>
              <a:rPr lang="en-US" sz="1400" dirty="0" smtClean="0">
                <a:latin typeface="Arial" pitchFamily="34" charset="0"/>
                <a:cs typeface="Arial" pitchFamily="34" charset="0"/>
              </a:rPr>
              <a:t>Socio-demographic factors: Gender, age, education</a:t>
            </a:r>
          </a:p>
          <a:p>
            <a:pPr lvl="1" algn="just">
              <a:lnSpc>
                <a:spcPct val="150000"/>
              </a:lnSpc>
            </a:pPr>
            <a:r>
              <a:rPr lang="en-US" sz="1400" dirty="0" smtClean="0">
                <a:latin typeface="Arial" pitchFamily="34" charset="0"/>
                <a:cs typeface="Arial" pitchFamily="34" charset="0"/>
              </a:rPr>
              <a:t>Engagement factors: Frequency, Monetary</a:t>
            </a:r>
          </a:p>
          <a:p>
            <a:pPr lvl="1" algn="just">
              <a:lnSpc>
                <a:spcPct val="150000"/>
              </a:lnSpc>
            </a:pPr>
            <a:r>
              <a:rPr lang="en-US" sz="1400" dirty="0" smtClean="0">
                <a:latin typeface="Arial" pitchFamily="34" charset="0"/>
                <a:cs typeface="Arial" pitchFamily="34" charset="0"/>
              </a:rPr>
              <a:t>Stationary factors: Season, date, time</a:t>
            </a:r>
          </a:p>
          <a:p>
            <a:pPr lvl="1" algn="just">
              <a:lnSpc>
                <a:spcPct val="150000"/>
              </a:lnSpc>
            </a:pPr>
            <a:r>
              <a:rPr lang="en-US" sz="1400" dirty="0" smtClean="0">
                <a:latin typeface="Arial" pitchFamily="34" charset="0"/>
                <a:cs typeface="Arial" pitchFamily="34" charset="0"/>
              </a:rPr>
              <a:t>Conversion of customer</a:t>
            </a:r>
          </a:p>
        </p:txBody>
      </p:sp>
    </p:spTree>
    <p:extLst>
      <p:ext uri="{BB962C8B-B14F-4D97-AF65-F5344CB8AC3E}">
        <p14:creationId xmlns:p14="http://schemas.microsoft.com/office/powerpoint/2010/main" val="1742869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l"/>
            <a:r>
              <a:rPr lang="en-GB" sz="1800" dirty="0" smtClean="0">
                <a:latin typeface="Arial" pitchFamily="34" charset="0"/>
                <a:cs typeface="Arial" pitchFamily="34" charset="0"/>
              </a:rPr>
              <a:t>4. What data solutions/Model you can suggest to the business owner in order to optimize this business? </a:t>
            </a:r>
            <a:r>
              <a:rPr lang="en-IN" sz="1800" dirty="0" smtClean="0">
                <a:latin typeface="Arial" pitchFamily="34" charset="0"/>
                <a:cs typeface="Arial" pitchFamily="34" charset="0"/>
              </a:rPr>
              <a:t/>
            </a:r>
            <a:br>
              <a:rPr lang="en-IN" sz="1800" dirty="0" smtClean="0">
                <a:latin typeface="Arial" pitchFamily="34" charset="0"/>
                <a:cs typeface="Arial" pitchFamily="34" charset="0"/>
              </a:rPr>
            </a:br>
            <a:endParaRPr lang="en-IN" sz="1800" dirty="0">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pPr>
              <a:buFont typeface="Wingdings" pitchFamily="2" charset="2"/>
              <a:buChar char="Ø"/>
            </a:pPr>
            <a:r>
              <a:rPr lang="en-IN" sz="1800" dirty="0" smtClean="0">
                <a:latin typeface="Arial" pitchFamily="34" charset="0"/>
                <a:cs typeface="Arial" pitchFamily="34" charset="0"/>
              </a:rPr>
              <a:t>Classification: </a:t>
            </a:r>
            <a:r>
              <a:rPr lang="en-US" sz="1800" dirty="0" smtClean="0">
                <a:latin typeface="Arial" pitchFamily="34" charset="0"/>
                <a:cs typeface="Arial" pitchFamily="34" charset="0"/>
              </a:rPr>
              <a:t>In classification techniques, we can use any of machine learning classification model like logistic regression, Decision tree, random forest, SGD, Gradient boosting, Naïve Bayes according to data and performance measures for great rise of business.</a:t>
            </a:r>
            <a:endParaRPr lang="en-US" sz="1800" dirty="0">
              <a:latin typeface="Arial" pitchFamily="34" charset="0"/>
              <a:cs typeface="Arial" pitchFamily="34" charset="0"/>
            </a:endParaRPr>
          </a:p>
          <a:p>
            <a:pPr marL="0" indent="0">
              <a:buNone/>
            </a:pPr>
            <a:endParaRPr lang="en-IN" sz="1800" dirty="0" smtClean="0">
              <a:latin typeface="Arial" pitchFamily="34" charset="0"/>
              <a:cs typeface="Arial" pitchFamily="34" charset="0"/>
            </a:endParaRPr>
          </a:p>
          <a:p>
            <a:pPr>
              <a:buFont typeface="Wingdings" pitchFamily="2" charset="2"/>
              <a:buChar char="Ø"/>
            </a:pPr>
            <a:r>
              <a:rPr lang="en-IN" sz="1800" dirty="0" smtClean="0">
                <a:latin typeface="Arial" pitchFamily="34" charset="0"/>
                <a:cs typeface="Arial" pitchFamily="34" charset="0"/>
              </a:rPr>
              <a:t>Recommendation:</a:t>
            </a:r>
            <a:r>
              <a:rPr lang="en-US" sz="1800" dirty="0">
                <a:latin typeface="Arial" pitchFamily="34" charset="0"/>
                <a:cs typeface="Arial" pitchFamily="34" charset="0"/>
              </a:rPr>
              <a:t>The most common task of a recommendation system is to improve customer experience through the most relevant recommendation of items/products based on their previous </a:t>
            </a:r>
            <a:r>
              <a:rPr lang="en-US" sz="1800" dirty="0" smtClean="0">
                <a:latin typeface="Arial" pitchFamily="34" charset="0"/>
                <a:cs typeface="Arial" pitchFamily="34" charset="0"/>
              </a:rPr>
              <a:t>behavior. There are multiple types of recommendation systems/models. But in E-commerce, mostly content based and collaborative recommendation systems are used.</a:t>
            </a:r>
          </a:p>
          <a:p>
            <a:pPr marL="0" indent="0">
              <a:buNone/>
            </a:pPr>
            <a:endParaRPr lang="en-US" sz="1800" dirty="0" smtClean="0">
              <a:latin typeface="Arial" pitchFamily="34" charset="0"/>
              <a:cs typeface="Arial" pitchFamily="34" charset="0"/>
            </a:endParaRPr>
          </a:p>
          <a:p>
            <a:pPr>
              <a:buFont typeface="Wingdings" pitchFamily="2" charset="2"/>
              <a:buChar char="Ø"/>
            </a:pPr>
            <a:r>
              <a:rPr lang="en-US" sz="1800" dirty="0" smtClean="0">
                <a:latin typeface="Arial" pitchFamily="34" charset="0"/>
                <a:cs typeface="Arial" pitchFamily="34" charset="0"/>
              </a:rPr>
              <a:t>Sales Forecasting Models: </a:t>
            </a:r>
            <a:r>
              <a:rPr lang="en-US" sz="1800" dirty="0">
                <a:latin typeface="Arial" pitchFamily="34" charset="0"/>
                <a:cs typeface="Arial" pitchFamily="34" charset="0"/>
              </a:rPr>
              <a:t>Sales forecasts can be used to identify benchmarks and determine incremental impacts of new initiatives, plan resources in response to expected demand, and project future budgets.</a:t>
            </a:r>
            <a:endParaRPr lang="en-IN" sz="1800" dirty="0">
              <a:latin typeface="Arial" pitchFamily="34" charset="0"/>
              <a:cs typeface="Arial" pitchFamily="34" charset="0"/>
            </a:endParaRPr>
          </a:p>
        </p:txBody>
      </p:sp>
    </p:spTree>
    <p:extLst>
      <p:ext uri="{BB962C8B-B14F-4D97-AF65-F5344CB8AC3E}">
        <p14:creationId xmlns:p14="http://schemas.microsoft.com/office/powerpoint/2010/main" val="3814605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1800" dirty="0" smtClean="0">
                <a:latin typeface="Arial" pitchFamily="34" charset="0"/>
                <a:cs typeface="Arial" pitchFamily="34" charset="0"/>
              </a:rPr>
              <a:t>5. </a:t>
            </a:r>
            <a:r>
              <a:rPr lang="en-GB" sz="1800" dirty="0" smtClean="0">
                <a:latin typeface="Arial" pitchFamily="34" charset="0"/>
                <a:cs typeface="Arial" pitchFamily="34" charset="0"/>
              </a:rPr>
              <a:t>Split the data by brands and then find the clusters in each brand (Optional)</a:t>
            </a:r>
            <a:br>
              <a:rPr lang="en-GB" sz="1800" dirty="0" smtClean="0">
                <a:latin typeface="Arial" pitchFamily="34" charset="0"/>
                <a:cs typeface="Arial" pitchFamily="34" charset="0"/>
              </a:rPr>
            </a:br>
            <a:endParaRPr lang="en-IN" sz="1800" dirty="0">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pPr marL="0" indent="0">
              <a:buNone/>
            </a:pPr>
            <a:r>
              <a:rPr lang="en-GB" sz="1800" dirty="0" smtClean="0">
                <a:latin typeface="Arial" pitchFamily="34" charset="0"/>
                <a:cs typeface="Arial" pitchFamily="34" charset="0"/>
              </a:rPr>
              <a:t>BRAND C is most selling with high density of clusters and BRAND B with minimum sales as indicating by low density of clusters. </a:t>
            </a:r>
          </a:p>
          <a:p>
            <a:pPr marL="0" indent="0">
              <a:buNone/>
            </a:pPr>
            <a:endParaRPr lang="en-IN" sz="1800" dirty="0">
              <a:latin typeface="Arial" pitchFamily="34" charset="0"/>
              <a:cs typeface="Arial" pitchFamily="34" charset="0"/>
            </a:endParaRPr>
          </a:p>
        </p:txBody>
      </p:sp>
      <p:pic>
        <p:nvPicPr>
          <p:cNvPr id="1026" name="Picture 2" descr="C:\Users\nipun\OneDrive\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316978"/>
            <a:ext cx="3312368" cy="197611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nipun\OneDrive\Desktop\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5608" y="2316978"/>
            <a:ext cx="3528392" cy="193469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nipun\OneDrive\Desktop\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3768" y="4437112"/>
            <a:ext cx="3744416" cy="2088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3297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323528" y="332656"/>
            <a:ext cx="8568952" cy="6192688"/>
          </a:xfrm>
        </p:spPr>
      </p:pic>
    </p:spTree>
    <p:extLst>
      <p:ext uri="{BB962C8B-B14F-4D97-AF65-F5344CB8AC3E}">
        <p14:creationId xmlns:p14="http://schemas.microsoft.com/office/powerpoint/2010/main" val="3566949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189</TotalTime>
  <Words>562</Words>
  <Application>Microsoft Office PowerPoint</Application>
  <PresentationFormat>On-screen Show (4:3)</PresentationFormat>
  <Paragraphs>104</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TIDYQUANT ASSIGNMENT </vt:lpstr>
      <vt:lpstr>1. Perform EDA analysis and find out what key factors are affecting the overall sales? </vt:lpstr>
      <vt:lpstr>2. Plot graph wherever possible and demonstrate top sales by various attributes.   During Univariate Analysis, top sales by various attributes as below: </vt:lpstr>
      <vt:lpstr>PowerPoint Presentation</vt:lpstr>
      <vt:lpstr>3. What are the key business insights that can be pulled from this data? </vt:lpstr>
      <vt:lpstr>4. What data solutions/Model you can suggest to the business owner in order to optimize this business?  </vt:lpstr>
      <vt:lpstr>5. Split the data by brands and then find the clusters in each brand (Optional)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Nipun Singla</dc:creator>
  <cp:lastModifiedBy>Nipun Singla</cp:lastModifiedBy>
  <cp:revision>54</cp:revision>
  <dcterms:created xsi:type="dcterms:W3CDTF">2020-05-18T07:31:36Z</dcterms:created>
  <dcterms:modified xsi:type="dcterms:W3CDTF">2020-05-18T10:41:09Z</dcterms:modified>
</cp:coreProperties>
</file>