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947c12c5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947c12c5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947c12c5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947c12c5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947c12c5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947c12c5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947c12c5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947c12c5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947c12c5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947c12c5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947c12c5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947c12c5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947c12c5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947c12c5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947c12c5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947c12c5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947c12c5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947c12c5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947c12c5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947c12c5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947c12c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947c12c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947c12c5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947c12c5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947c12c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947c12c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947c12c5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947c12c5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947c12c5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947c12c5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947c12c5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947c12c5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947c12c5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947c12c5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947c12c5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947c12c5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947c12c5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947c12c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2.jpg"/><Relationship Id="rId5"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hc.labnet.sfbu.edu/~henry/npu/classes/algorithm/graph_alg/slide/exercise_graph_alg.html#490_bft" TargetMode="External"/><Relationship Id="rId4" Type="http://schemas.openxmlformats.org/officeDocument/2006/relationships/hyperlink" Target="https://hc.labnet.sfbu.edu/~henry/npu/classes/algorithm/graph_alg/slide/exercise_graph_alg.html#level_1_dft" TargetMode="External"/><Relationship Id="rId5" Type="http://schemas.openxmlformats.org/officeDocument/2006/relationships/hyperlink" Target="https://hc.labnet.sfbu.edu/~henry/npu/classes//algorithm/graph_alg/slide/maze.html#a1" TargetMode="External"/><Relationship Id="rId6" Type="http://schemas.openxmlformats.org/officeDocument/2006/relationships/hyperlink" Target="https://hc.labnet.sfbu.edu/~henry/npu/classes/algorithm/tutorialpoints_dsa/slide/depth_first_traversal.html" TargetMode="External"/><Relationship Id="rId7" Type="http://schemas.openxmlformats.org/officeDocument/2006/relationships/hyperlink" Target="https://hc.labnet.sfbu.edu/~henry/npu/classes/algorithm/graph_alg/slide/exercise_graph_alg.html#mbf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67688"/>
            <a:ext cx="5137800" cy="231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300"/>
              <a:t>A Master’s Project report submitted to</a:t>
            </a:r>
            <a:endParaRPr sz="1300"/>
          </a:p>
          <a:p>
            <a:pPr indent="0" lvl="0" marL="0" rtl="0" algn="ctr">
              <a:spcBef>
                <a:spcPts val="0"/>
              </a:spcBef>
              <a:spcAft>
                <a:spcPts val="0"/>
              </a:spcAft>
              <a:buSzPts val="990"/>
              <a:buNone/>
            </a:pPr>
            <a:r>
              <a:rPr lang="en" sz="1300"/>
              <a:t>School of Engineering</a:t>
            </a:r>
            <a:endParaRPr sz="1300"/>
          </a:p>
          <a:p>
            <a:pPr indent="0" lvl="0" marL="0" rtl="0" algn="ctr">
              <a:spcBef>
                <a:spcPts val="0"/>
              </a:spcBef>
              <a:spcAft>
                <a:spcPts val="0"/>
              </a:spcAft>
              <a:buSzPts val="990"/>
              <a:buNone/>
            </a:pPr>
            <a:r>
              <a:t/>
            </a:r>
            <a:endParaRPr sz="1300"/>
          </a:p>
          <a:p>
            <a:pPr indent="0" lvl="0" marL="0" rtl="0" algn="ctr">
              <a:spcBef>
                <a:spcPts val="0"/>
              </a:spcBef>
              <a:spcAft>
                <a:spcPts val="0"/>
              </a:spcAft>
              <a:buSzPts val="990"/>
              <a:buNone/>
            </a:pPr>
            <a:r>
              <a:rPr lang="en" sz="1300"/>
              <a:t>In Fulfillment for the Degree of</a:t>
            </a:r>
            <a:endParaRPr sz="1300"/>
          </a:p>
          <a:p>
            <a:pPr indent="0" lvl="0" marL="0" rtl="0" algn="ctr">
              <a:spcBef>
                <a:spcPts val="0"/>
              </a:spcBef>
              <a:spcAft>
                <a:spcPts val="0"/>
              </a:spcAft>
              <a:buSzPts val="990"/>
              <a:buNone/>
            </a:pPr>
            <a:r>
              <a:rPr lang="en" sz="1300"/>
              <a:t>Masters of Science in Computer Science</a:t>
            </a:r>
            <a:endParaRPr sz="1300"/>
          </a:p>
          <a:p>
            <a:pPr indent="0" lvl="0" marL="0" rtl="0" algn="ctr">
              <a:spcBef>
                <a:spcPts val="0"/>
              </a:spcBef>
              <a:spcAft>
                <a:spcPts val="0"/>
              </a:spcAft>
              <a:buSzPts val="990"/>
              <a:buNone/>
            </a:pPr>
            <a:r>
              <a:t/>
            </a:r>
            <a:endParaRPr sz="1300"/>
          </a:p>
          <a:p>
            <a:pPr indent="0" lvl="0" marL="0" rtl="0" algn="ctr">
              <a:spcBef>
                <a:spcPts val="0"/>
              </a:spcBef>
              <a:spcAft>
                <a:spcPts val="0"/>
              </a:spcAft>
              <a:buSzPts val="990"/>
              <a:buNone/>
            </a:pPr>
            <a:r>
              <a:rPr lang="en" sz="1300"/>
              <a:t>Submitted By:</a:t>
            </a:r>
            <a:endParaRPr sz="1300"/>
          </a:p>
          <a:p>
            <a:pPr indent="0" lvl="0" marL="0" rtl="0" algn="ctr">
              <a:spcBef>
                <a:spcPts val="0"/>
              </a:spcBef>
              <a:spcAft>
                <a:spcPts val="0"/>
              </a:spcAft>
              <a:buSzPts val="990"/>
              <a:buNone/>
            </a:pPr>
            <a:r>
              <a:rPr lang="en" sz="1300"/>
              <a:t>Prachi Sethi(19963)</a:t>
            </a:r>
            <a:endParaRPr sz="1300"/>
          </a:p>
          <a:p>
            <a:pPr indent="0" lvl="0" marL="0" rtl="0" algn="ctr">
              <a:spcBef>
                <a:spcPts val="0"/>
              </a:spcBef>
              <a:spcAft>
                <a:spcPts val="0"/>
              </a:spcAft>
              <a:buSzPts val="990"/>
              <a:buNone/>
            </a:pPr>
            <a:r>
              <a:rPr lang="en" sz="1300"/>
              <a:t>Prepared under the supervision and guidance of </a:t>
            </a:r>
            <a:endParaRPr sz="1300"/>
          </a:p>
          <a:p>
            <a:pPr indent="0" lvl="0" marL="0" rtl="0" algn="ctr">
              <a:spcBef>
                <a:spcPts val="0"/>
              </a:spcBef>
              <a:spcAft>
                <a:spcPts val="0"/>
              </a:spcAft>
              <a:buSzPts val="990"/>
              <a:buNone/>
            </a:pPr>
            <a:r>
              <a:rPr lang="en" sz="1300"/>
              <a:t>Professor Henry Chang</a:t>
            </a:r>
            <a:endParaRPr sz="1300"/>
          </a:p>
          <a:p>
            <a:pPr indent="0" lvl="0" marL="0" rtl="0" algn="ctr">
              <a:spcBef>
                <a:spcPts val="0"/>
              </a:spcBef>
              <a:spcAft>
                <a:spcPts val="0"/>
              </a:spcAft>
              <a:buSzPts val="990"/>
              <a:buNone/>
            </a:pPr>
            <a:r>
              <a:t/>
            </a:r>
            <a:endParaRPr sz="1300"/>
          </a:p>
          <a:p>
            <a:pPr indent="0" lvl="0" marL="0" rtl="0" algn="ctr">
              <a:spcBef>
                <a:spcPts val="0"/>
              </a:spcBef>
              <a:spcAft>
                <a:spcPts val="0"/>
              </a:spcAft>
              <a:buSzPts val="990"/>
              <a:buNone/>
            </a:pPr>
            <a:r>
              <a:t/>
            </a:r>
            <a:endParaRPr sz="1300"/>
          </a:p>
          <a:p>
            <a:pPr indent="0" lvl="0" marL="0" rtl="0" algn="ctr">
              <a:spcBef>
                <a:spcPts val="0"/>
              </a:spcBef>
              <a:spcAft>
                <a:spcPts val="0"/>
              </a:spcAft>
              <a:buSzPts val="990"/>
              <a:buNone/>
            </a:pPr>
            <a:r>
              <a:t/>
            </a:r>
            <a:endParaRPr sz="1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523"/>
              <a:buFont typeface="Arial"/>
              <a:buNone/>
            </a:pPr>
            <a:r>
              <a:rPr lang="en" sz="1117">
                <a:latin typeface="Montserrat"/>
                <a:ea typeface="Montserrat"/>
                <a:cs typeface="Montserrat"/>
                <a:sym typeface="Montserrat"/>
              </a:rPr>
              <a:t>School of Engineering</a:t>
            </a:r>
            <a:endParaRPr sz="1117">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523"/>
              <a:buFont typeface="Arial"/>
              <a:buNone/>
            </a:pPr>
            <a:r>
              <a:rPr lang="en" sz="1117">
                <a:latin typeface="Montserrat"/>
                <a:ea typeface="Montserrat"/>
                <a:cs typeface="Montserrat"/>
                <a:sym typeface="Montserrat"/>
              </a:rPr>
              <a:t>San Francisco Bay University</a:t>
            </a:r>
            <a:endParaRPr sz="1117">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523"/>
              <a:buFont typeface="Arial"/>
              <a:buNone/>
            </a:pPr>
            <a:r>
              <a:rPr lang="en" sz="1117">
                <a:latin typeface="Montserrat"/>
                <a:ea typeface="Montserrat"/>
                <a:cs typeface="Montserrat"/>
                <a:sym typeface="Montserrat"/>
              </a:rPr>
              <a:t>161,MIssion Falls ln, Fremont, CA 94539</a:t>
            </a:r>
            <a:endParaRPr sz="1117">
              <a:latin typeface="Montserrat"/>
              <a:ea typeface="Montserrat"/>
              <a:cs typeface="Montserrat"/>
              <a:sym typeface="Montserrat"/>
            </a:endParaRPr>
          </a:p>
          <a:p>
            <a:pPr indent="0" lvl="0" marL="0" rtl="0" algn="l">
              <a:lnSpc>
                <a:spcPct val="80000"/>
              </a:lnSpc>
              <a:spcBef>
                <a:spcPts val="0"/>
              </a:spcBef>
              <a:spcAft>
                <a:spcPts val="0"/>
              </a:spcAft>
              <a:buSzPts val="523"/>
              <a:buNone/>
            </a:pPr>
            <a:r>
              <a:t/>
            </a:r>
            <a:endParaRPr sz="1117"/>
          </a:p>
        </p:txBody>
      </p:sp>
      <p:sp>
        <p:nvSpPr>
          <p:cNvPr id="136" name="Google Shape;136;p13"/>
          <p:cNvSpPr txBox="1"/>
          <p:nvPr/>
        </p:nvSpPr>
        <p:spPr>
          <a:xfrm>
            <a:off x="4400700" y="732075"/>
            <a:ext cx="3290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latin typeface="Lato"/>
                <a:ea typeface="Lato"/>
                <a:cs typeface="Lato"/>
                <a:sym typeface="Lato"/>
              </a:rPr>
              <a:t>THE MAZE</a:t>
            </a:r>
            <a:endParaRPr b="1" sz="16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89" name="Google Shape;189;p22"/>
          <p:cNvSpPr txBox="1"/>
          <p:nvPr>
            <p:ph idx="1" type="body"/>
          </p:nvPr>
        </p:nvSpPr>
        <p:spPr>
          <a:xfrm>
            <a:off x="1141500" y="1054825"/>
            <a:ext cx="7194900" cy="3691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688"/>
              <a:buNone/>
            </a:pPr>
            <a:r>
              <a:rPr lang="en" sz="1312"/>
              <a:t>The design phase involves outlining the methodology and approach for comparing Depth-First</a:t>
            </a:r>
            <a:endParaRPr sz="1312"/>
          </a:p>
          <a:p>
            <a:pPr indent="0" lvl="0" marL="0" rtl="0" algn="l">
              <a:lnSpc>
                <a:spcPct val="75000"/>
              </a:lnSpc>
              <a:spcBef>
                <a:spcPts val="1000"/>
              </a:spcBef>
              <a:spcAft>
                <a:spcPts val="0"/>
              </a:spcAft>
              <a:buSzPts val="688"/>
              <a:buNone/>
            </a:pPr>
            <a:r>
              <a:rPr lang="en" sz="1312"/>
              <a:t>Traversal (DFS) and Breadth-First Traversal (BFS) in maze navigation.</a:t>
            </a:r>
            <a:endParaRPr sz="1312"/>
          </a:p>
          <a:p>
            <a:pPr indent="0" lvl="0" marL="0" rtl="0" algn="l">
              <a:lnSpc>
                <a:spcPct val="75000"/>
              </a:lnSpc>
              <a:spcBef>
                <a:spcPts val="1000"/>
              </a:spcBef>
              <a:spcAft>
                <a:spcPts val="0"/>
              </a:spcAft>
              <a:buSzPts val="688"/>
              <a:buNone/>
            </a:pPr>
            <a:r>
              <a:rPr lang="en" sz="1312"/>
              <a:t>Methodology:</a:t>
            </a:r>
            <a:endParaRPr sz="1312"/>
          </a:p>
          <a:p>
            <a:pPr indent="0" lvl="0" marL="0" rtl="0" algn="l">
              <a:lnSpc>
                <a:spcPct val="75000"/>
              </a:lnSpc>
              <a:spcBef>
                <a:spcPts val="1000"/>
              </a:spcBef>
              <a:spcAft>
                <a:spcPts val="0"/>
              </a:spcAft>
              <a:buSzPts val="688"/>
              <a:buNone/>
            </a:pPr>
            <a:r>
              <a:rPr lang="en" sz="1312"/>
              <a:t>Define the maze structures and scenarios for both legged robot and self-driving car navigation.</a:t>
            </a:r>
            <a:endParaRPr sz="1312"/>
          </a:p>
          <a:p>
            <a:pPr indent="0" lvl="0" marL="0" rtl="0" algn="l">
              <a:lnSpc>
                <a:spcPct val="75000"/>
              </a:lnSpc>
              <a:spcBef>
                <a:spcPts val="1000"/>
              </a:spcBef>
              <a:spcAft>
                <a:spcPts val="0"/>
              </a:spcAft>
              <a:buSzPts val="688"/>
              <a:buNone/>
            </a:pPr>
            <a:r>
              <a:rPr lang="en" sz="1312"/>
              <a:t>Implement DFS and BFS algorithms for maze solving.</a:t>
            </a:r>
            <a:endParaRPr sz="1312"/>
          </a:p>
          <a:p>
            <a:pPr indent="0" lvl="0" marL="0" rtl="0" algn="l">
              <a:lnSpc>
                <a:spcPct val="75000"/>
              </a:lnSpc>
              <a:spcBef>
                <a:spcPts val="1000"/>
              </a:spcBef>
              <a:spcAft>
                <a:spcPts val="0"/>
              </a:spcAft>
              <a:buSzPts val="688"/>
              <a:buNone/>
            </a:pPr>
            <a:r>
              <a:rPr lang="en" sz="1312"/>
              <a:t>Develop manual solutions for maze navigation using both traversal methods.</a:t>
            </a:r>
            <a:endParaRPr sz="1312"/>
          </a:p>
          <a:p>
            <a:pPr indent="0" lvl="0" marL="0" rtl="0" algn="l">
              <a:lnSpc>
                <a:spcPct val="75000"/>
              </a:lnSpc>
              <a:spcBef>
                <a:spcPts val="1000"/>
              </a:spcBef>
              <a:spcAft>
                <a:spcPts val="0"/>
              </a:spcAft>
              <a:buSzPts val="688"/>
              <a:buNone/>
            </a:pPr>
            <a:r>
              <a:rPr lang="en" sz="1312"/>
              <a:t>Implement Python code to simulate maze navigation with DFS and BFS.</a:t>
            </a:r>
            <a:endParaRPr sz="1312"/>
          </a:p>
          <a:p>
            <a:pPr indent="0" lvl="0" marL="0" rtl="0" algn="l">
              <a:lnSpc>
                <a:spcPct val="75000"/>
              </a:lnSpc>
              <a:spcBef>
                <a:spcPts val="1000"/>
              </a:spcBef>
              <a:spcAft>
                <a:spcPts val="0"/>
              </a:spcAft>
              <a:buSzPts val="688"/>
              <a:buNone/>
            </a:pPr>
            <a:r>
              <a:rPr lang="en" sz="1312"/>
              <a:t>Approach:</a:t>
            </a:r>
            <a:endParaRPr sz="1312"/>
          </a:p>
          <a:p>
            <a:pPr indent="0" lvl="0" marL="0" rtl="0" algn="l">
              <a:lnSpc>
                <a:spcPct val="75000"/>
              </a:lnSpc>
              <a:spcBef>
                <a:spcPts val="1000"/>
              </a:spcBef>
              <a:spcAft>
                <a:spcPts val="0"/>
              </a:spcAft>
              <a:buSzPts val="688"/>
              <a:buNone/>
            </a:pPr>
            <a:r>
              <a:rPr lang="en" sz="1312"/>
              <a:t>Start by defining the maze environment and obstacle configurations.</a:t>
            </a:r>
            <a:endParaRPr sz="1312"/>
          </a:p>
          <a:p>
            <a:pPr indent="0" lvl="0" marL="0" rtl="0" algn="l">
              <a:lnSpc>
                <a:spcPct val="75000"/>
              </a:lnSpc>
              <a:spcBef>
                <a:spcPts val="1000"/>
              </a:spcBef>
              <a:spcAft>
                <a:spcPts val="0"/>
              </a:spcAft>
              <a:buSzPts val="688"/>
              <a:buNone/>
            </a:pPr>
            <a:r>
              <a:rPr lang="en" sz="1312"/>
              <a:t>Apply DFS and BFS algorithms to find the shortest path from the start point to the end point in each scenario.</a:t>
            </a:r>
            <a:endParaRPr sz="1312"/>
          </a:p>
          <a:p>
            <a:pPr indent="0" lvl="0" marL="0" rtl="0" algn="l">
              <a:lnSpc>
                <a:spcPct val="75000"/>
              </a:lnSpc>
              <a:spcBef>
                <a:spcPts val="1000"/>
              </a:spcBef>
              <a:spcAft>
                <a:spcPts val="0"/>
              </a:spcAft>
              <a:buSzPts val="688"/>
              <a:buNone/>
            </a:pPr>
            <a:r>
              <a:rPr lang="en" sz="1312"/>
              <a:t>Compare the performance of DFS and BFS in terms of solution accuracy, time complexity, and space complexity.</a:t>
            </a:r>
            <a:endParaRPr sz="1312"/>
          </a:p>
          <a:p>
            <a:pPr indent="0" lvl="0" marL="0" rtl="0" algn="l">
              <a:lnSpc>
                <a:spcPct val="75000"/>
              </a:lnSpc>
              <a:spcBef>
                <a:spcPts val="1000"/>
              </a:spcBef>
              <a:spcAft>
                <a:spcPts val="1000"/>
              </a:spcAft>
              <a:buSzPts val="688"/>
              <a:buNone/>
            </a:pPr>
            <a:r>
              <a:rPr lang="en" sz="1312"/>
              <a:t>Evaluate the practical implications of each traversal algorithm for real-world applications.</a:t>
            </a:r>
            <a:endParaRPr sz="131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187275" y="330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95" name="Google Shape;195;p23"/>
          <p:cNvSpPr txBox="1"/>
          <p:nvPr>
            <p:ph idx="1" type="body"/>
          </p:nvPr>
        </p:nvSpPr>
        <p:spPr>
          <a:xfrm>
            <a:off x="905275" y="858025"/>
            <a:ext cx="7431300" cy="41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1- The Maze (DFT)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6" name="Google Shape;196;p23"/>
          <p:cNvPicPr preferRelativeResize="0"/>
          <p:nvPr/>
        </p:nvPicPr>
        <p:blipFill rotWithShape="1">
          <a:blip r:embed="rId3">
            <a:alphaModFix/>
          </a:blip>
          <a:srcRect b="15980" l="972" r="36663" t="1985"/>
          <a:stretch/>
        </p:blipFill>
        <p:spPr>
          <a:xfrm>
            <a:off x="3440050" y="363225"/>
            <a:ext cx="2361550" cy="4575176"/>
          </a:xfrm>
          <a:prstGeom prst="rect">
            <a:avLst/>
          </a:prstGeom>
          <a:noFill/>
          <a:ln>
            <a:noFill/>
          </a:ln>
        </p:spPr>
      </p:pic>
      <p:pic>
        <p:nvPicPr>
          <p:cNvPr id="197" name="Google Shape;197;p23"/>
          <p:cNvPicPr preferRelativeResize="0"/>
          <p:nvPr/>
        </p:nvPicPr>
        <p:blipFill>
          <a:blip r:embed="rId4">
            <a:alphaModFix/>
          </a:blip>
          <a:stretch>
            <a:fillRect/>
          </a:stretch>
        </p:blipFill>
        <p:spPr>
          <a:xfrm>
            <a:off x="6086632" y="363225"/>
            <a:ext cx="2877693" cy="4520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152400" y="152400"/>
            <a:ext cx="3083206" cy="4838700"/>
          </a:xfrm>
          <a:prstGeom prst="rect">
            <a:avLst/>
          </a:prstGeom>
          <a:noFill/>
          <a:ln>
            <a:noFill/>
          </a:ln>
        </p:spPr>
      </p:pic>
      <p:pic>
        <p:nvPicPr>
          <p:cNvPr id="203" name="Google Shape;203;p24"/>
          <p:cNvPicPr preferRelativeResize="0"/>
          <p:nvPr/>
        </p:nvPicPr>
        <p:blipFill>
          <a:blip r:embed="rId4">
            <a:alphaModFix/>
          </a:blip>
          <a:stretch>
            <a:fillRect/>
          </a:stretch>
        </p:blipFill>
        <p:spPr>
          <a:xfrm>
            <a:off x="3388006" y="152400"/>
            <a:ext cx="3090361" cy="4838703"/>
          </a:xfrm>
          <a:prstGeom prst="rect">
            <a:avLst/>
          </a:prstGeom>
          <a:noFill/>
          <a:ln>
            <a:noFill/>
          </a:ln>
        </p:spPr>
      </p:pic>
      <p:pic>
        <p:nvPicPr>
          <p:cNvPr id="204" name="Google Shape;204;p24"/>
          <p:cNvPicPr preferRelativeResize="0"/>
          <p:nvPr/>
        </p:nvPicPr>
        <p:blipFill>
          <a:blip r:embed="rId5">
            <a:alphaModFix/>
          </a:blip>
          <a:stretch>
            <a:fillRect/>
          </a:stretch>
        </p:blipFill>
        <p:spPr>
          <a:xfrm>
            <a:off x="6630767" y="152400"/>
            <a:ext cx="2360834" cy="39084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187275" y="330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210" name="Google Shape;210;p25"/>
          <p:cNvSpPr txBox="1"/>
          <p:nvPr>
            <p:ph idx="1" type="body"/>
          </p:nvPr>
        </p:nvSpPr>
        <p:spPr>
          <a:xfrm>
            <a:off x="905275" y="858025"/>
            <a:ext cx="7431300" cy="41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1- The Maze (DFT)</a:t>
            </a:r>
            <a:endParaRPr/>
          </a:p>
          <a:p>
            <a:pPr indent="0" lvl="0" marL="0" rtl="0" algn="l">
              <a:spcBef>
                <a:spcPts val="1200"/>
              </a:spcBef>
              <a:spcAft>
                <a:spcPts val="0"/>
              </a:spcAft>
              <a:buNone/>
            </a:pPr>
            <a:r>
              <a:rPr lang="en"/>
              <a:t>Rolling robot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3202287" y="258038"/>
            <a:ext cx="3008876" cy="4627427"/>
          </a:xfrm>
          <a:prstGeom prst="rect">
            <a:avLst/>
          </a:prstGeom>
          <a:noFill/>
          <a:ln>
            <a:noFill/>
          </a:ln>
        </p:spPr>
      </p:pic>
      <p:pic>
        <p:nvPicPr>
          <p:cNvPr id="212" name="Google Shape;212;p25"/>
          <p:cNvPicPr preferRelativeResize="0"/>
          <p:nvPr/>
        </p:nvPicPr>
        <p:blipFill>
          <a:blip r:embed="rId4">
            <a:alphaModFix/>
          </a:blip>
          <a:stretch>
            <a:fillRect/>
          </a:stretch>
        </p:blipFill>
        <p:spPr>
          <a:xfrm>
            <a:off x="6458575" y="810800"/>
            <a:ext cx="2616124" cy="2739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187275" y="330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218" name="Google Shape;218;p26"/>
          <p:cNvSpPr txBox="1"/>
          <p:nvPr>
            <p:ph idx="1" type="body"/>
          </p:nvPr>
        </p:nvSpPr>
        <p:spPr>
          <a:xfrm>
            <a:off x="905275" y="858025"/>
            <a:ext cx="7431300" cy="41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1- The Maze (BFT)</a:t>
            </a:r>
            <a:endParaRPr/>
          </a:p>
          <a:p>
            <a:pPr indent="0" lvl="0" marL="0" rtl="0" algn="l">
              <a:spcBef>
                <a:spcPts val="1200"/>
              </a:spcBef>
              <a:spcAft>
                <a:spcPts val="0"/>
              </a:spcAft>
              <a:buNone/>
            </a:pPr>
            <a:r>
              <a:rPr lang="en"/>
              <a:t>Rolling robot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4672349" y="188925"/>
            <a:ext cx="2905276" cy="4589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7"/>
          <p:cNvPicPr preferRelativeResize="0"/>
          <p:nvPr/>
        </p:nvPicPr>
        <p:blipFill>
          <a:blip r:embed="rId3">
            <a:alphaModFix/>
          </a:blip>
          <a:stretch>
            <a:fillRect/>
          </a:stretch>
        </p:blipFill>
        <p:spPr>
          <a:xfrm>
            <a:off x="1797625" y="152400"/>
            <a:ext cx="2967516" cy="4838700"/>
          </a:xfrm>
          <a:prstGeom prst="rect">
            <a:avLst/>
          </a:prstGeom>
          <a:noFill/>
          <a:ln>
            <a:noFill/>
          </a:ln>
        </p:spPr>
      </p:pic>
      <p:pic>
        <p:nvPicPr>
          <p:cNvPr id="225" name="Google Shape;225;p27"/>
          <p:cNvPicPr preferRelativeResize="0"/>
          <p:nvPr/>
        </p:nvPicPr>
        <p:blipFill>
          <a:blip r:embed="rId4">
            <a:alphaModFix/>
          </a:blip>
          <a:stretch>
            <a:fillRect/>
          </a:stretch>
        </p:blipFill>
        <p:spPr>
          <a:xfrm>
            <a:off x="5539416" y="152400"/>
            <a:ext cx="3092186" cy="48386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and Source code</a:t>
            </a:r>
            <a:endParaRPr/>
          </a:p>
        </p:txBody>
      </p:sp>
      <p:sp>
        <p:nvSpPr>
          <p:cNvPr id="231" name="Google Shape;231;p28"/>
          <p:cNvSpPr txBox="1"/>
          <p:nvPr>
            <p:ph idx="1" type="body"/>
          </p:nvPr>
        </p:nvSpPr>
        <p:spPr>
          <a:xfrm>
            <a:off x="1297500" y="1567550"/>
            <a:ext cx="7086000" cy="3147600"/>
          </a:xfrm>
          <a:prstGeom prst="rect">
            <a:avLst/>
          </a:prstGeom>
          <a:noFill/>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def hasPath(maze, start, destination):</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def dfs(x, y):</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if [x, y] == destination:</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return True</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visited.add((x, y))</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for dx, dy in [(0, 1), (0, -1), (1, 0), (-1, 0)]:</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newX, newY = x, y</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while 0 &lt;= newX + dx &lt; len(maze) and 0 &lt;= newY + dy &lt; len(maze[0]) and maze[newX + dx][newY + dy] == 0:</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newX += dx</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newY += dy</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if (newX, newY) not in visited:</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if dfs(newX, newY):</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return True</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return False</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visited = set()</a:t>
            </a:r>
            <a:endParaRPr sz="862">
              <a:latin typeface="Montserrat"/>
              <a:ea typeface="Montserrat"/>
              <a:cs typeface="Montserrat"/>
              <a:sym typeface="Montserrat"/>
            </a:endParaRPr>
          </a:p>
          <a:p>
            <a:pPr indent="0" lvl="0" marL="0" rtl="0" algn="l">
              <a:lnSpc>
                <a:spcPct val="140000"/>
              </a:lnSpc>
              <a:spcBef>
                <a:spcPts val="0"/>
              </a:spcBef>
              <a:spcAft>
                <a:spcPts val="0"/>
              </a:spcAft>
              <a:buSzPts val="688"/>
              <a:buNone/>
            </a:pPr>
            <a:r>
              <a:rPr lang="en" sz="862">
                <a:latin typeface="Montserrat"/>
                <a:ea typeface="Montserrat"/>
                <a:cs typeface="Montserrat"/>
                <a:sym typeface="Montserrat"/>
              </a:rPr>
              <a:t>   return dfs(start[0], start[1])</a:t>
            </a:r>
            <a:endParaRPr sz="1112">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a:t>
            </a:r>
            <a:endParaRPr/>
          </a:p>
        </p:txBody>
      </p:sp>
      <p:pic>
        <p:nvPicPr>
          <p:cNvPr id="237" name="Google Shape;237;p29"/>
          <p:cNvPicPr preferRelativeResize="0"/>
          <p:nvPr/>
        </p:nvPicPr>
        <p:blipFill>
          <a:blip r:embed="rId3">
            <a:alphaModFix/>
          </a:blip>
          <a:stretch>
            <a:fillRect/>
          </a:stretch>
        </p:blipFill>
        <p:spPr>
          <a:xfrm>
            <a:off x="267675" y="1202800"/>
            <a:ext cx="8427648" cy="350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Enhancement Ideas</a:t>
            </a:r>
            <a:endParaRPr/>
          </a:p>
        </p:txBody>
      </p:sp>
      <p:sp>
        <p:nvSpPr>
          <p:cNvPr id="243" name="Google Shape;24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Dynamic Maze Generation: Implement algorithms to dynamically generate mazes with varying complexities. This provides a comprehensive evaluation of traversal algorithms under different maze structures, enhancing the project's versatility and realism.</a:t>
            </a:r>
            <a:endParaRPr/>
          </a:p>
          <a:p>
            <a:pPr indent="-311150" lvl="0" marL="457200" rtl="0" algn="l">
              <a:spcBef>
                <a:spcPts val="0"/>
              </a:spcBef>
              <a:spcAft>
                <a:spcPts val="0"/>
              </a:spcAft>
              <a:buSzPts val="1300"/>
              <a:buChar char="●"/>
            </a:pPr>
            <a:r>
              <a:rPr lang="en"/>
              <a:t>Optimization Techniques: Explore optimization techniques like memoization or heuristic approaches to improve the efficiency of DFS and BFS algorithms. This ensures faster maze solving and enables the project to handle larger and more complex mazes effectively.</a:t>
            </a:r>
            <a:endParaRPr/>
          </a:p>
          <a:p>
            <a:pPr indent="-311150" lvl="0" marL="457200" rtl="0" algn="l">
              <a:spcBef>
                <a:spcPts val="0"/>
              </a:spcBef>
              <a:spcAft>
                <a:spcPts val="0"/>
              </a:spcAft>
              <a:buSzPts val="1300"/>
              <a:buChar char="●"/>
            </a:pPr>
            <a:r>
              <a:rPr lang="en"/>
              <a:t>Interactive Visualization: Develop interactive visualization tools to demonstrate maze navigation in real-time. This enhances understanding and engagement, making it easier for users to grasp traversal algorithms' behavior and effectiveness.</a:t>
            </a:r>
            <a:endParaRPr/>
          </a:p>
          <a:p>
            <a:pPr indent="-311150" lvl="0" marL="457200" rtl="0" algn="l">
              <a:spcBef>
                <a:spcPts val="0"/>
              </a:spcBef>
              <a:spcAft>
                <a:spcPts val="0"/>
              </a:spcAft>
              <a:buSzPts val="1300"/>
              <a:buChar char="●"/>
            </a:pPr>
            <a:r>
              <a:rPr lang="en"/>
              <a:t>Real-world Simulation: Integrate real-world simulation environments to simulate maze navigation scenarios realistically. By deploying traversal algorithms in practical settings, this enhancement provides insights into their performance and feasibility for real-world applications.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9" name="Google Shape;249;p31"/>
          <p:cNvSpPr txBox="1"/>
          <p:nvPr>
            <p:ph idx="1" type="body"/>
          </p:nvPr>
        </p:nvSpPr>
        <p:spPr>
          <a:xfrm>
            <a:off x="1297500" y="1165050"/>
            <a:ext cx="7038900" cy="331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conclusion, the project "Maze" has provided valuable insights into traversal algorithms and their applications in maze navigation. Through the comparison of Depth-First Traversal (DFS) and Breadth-First Traversal (BFS), we have explored their effectiveness in finding the shortest path in various scenarios, including navigation with a legged robot and a self-driving car.</a:t>
            </a:r>
            <a:endParaRPr/>
          </a:p>
          <a:p>
            <a:pPr indent="0" lvl="0" marL="0" rtl="0" algn="l">
              <a:spcBef>
                <a:spcPts val="1200"/>
              </a:spcBef>
              <a:spcAft>
                <a:spcPts val="0"/>
              </a:spcAft>
              <a:buNone/>
            </a:pPr>
            <a:r>
              <a:rPr lang="en"/>
              <a:t>The project has highlighted the strengths and limitations of DFS and BFS, emphasizing the importance of considering algorithmic efficiency and solution accuracy in maze solving. By implementing manual solutions and Python code, we have demonstrated the practical implications of traversal algorithms in real-world applications.</a:t>
            </a:r>
            <a:endParaRPr/>
          </a:p>
          <a:p>
            <a:pPr indent="0" lvl="0" marL="0" rtl="0" algn="l">
              <a:spcBef>
                <a:spcPts val="1200"/>
              </a:spcBef>
              <a:spcAft>
                <a:spcPts val="0"/>
              </a:spcAft>
              <a:buNone/>
            </a:pPr>
            <a:r>
              <a:rPr lang="en"/>
              <a:t>Moving forward, the enhancement ideas presented offer opportunities to further improve the project's scope and impact. By incorporating dynamic maze generation, optimization techniques, interactive visualization, and real-world simulation, we can enhance the project's versatility, efficiency, and realism.</a:t>
            </a:r>
            <a:endParaRPr/>
          </a:p>
          <a:p>
            <a:pPr indent="0" lvl="0" marL="0" rtl="0" algn="l">
              <a:spcBef>
                <a:spcPts val="1200"/>
              </a:spcBef>
              <a:spcAft>
                <a:spcPts val="1200"/>
              </a:spcAft>
              <a:buNone/>
            </a:pPr>
            <a:r>
              <a:rPr lang="en"/>
              <a:t>Overall, the project "Maze" contributes to a deeper understanding of traversal algorithms and their relevance in robotics, autonomous systems, and computer science. By continuing to explore and innovate in this field, we can address complex navigation challenges and pave the way for future advancements in autonomous navigation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would like to express my deepest gratitude to my Professor, Henry Chang, whose patience, guidance and questioning was critical to the completion of this study. I have not only acquired broad knowledge in my field from taking his courses but have benefited from his unflagging support during my academic pursuit.</a:t>
            </a:r>
            <a:endParaRPr/>
          </a:p>
          <a:p>
            <a:pPr indent="0" lvl="0" marL="0" rtl="0" algn="l">
              <a:spcBef>
                <a:spcPts val="1200"/>
              </a:spcBef>
              <a:spcAft>
                <a:spcPts val="0"/>
              </a:spcAft>
              <a:buNone/>
            </a:pPr>
            <a:r>
              <a:rPr lang="en"/>
              <a:t>I would like to express my sincere appreciation to all individuals who have supported me throughout the completion of this project. </a:t>
            </a:r>
            <a:endParaRPr/>
          </a:p>
          <a:p>
            <a:pPr indent="0" lvl="0" marL="0" rtl="0" algn="l">
              <a:spcBef>
                <a:spcPts val="1200"/>
              </a:spcBef>
              <a:spcAft>
                <a:spcPts val="1200"/>
              </a:spcAft>
              <a:buNone/>
            </a:pPr>
            <a:r>
              <a:rPr lang="en"/>
              <a:t>Additionally, I thank my peers and colleagues for their encouragement and support. Finally, I acknowledge the resources and facilities provided by SFBU. This project would not have been possible without their assistance.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https://hc.labnet.sfbu.edu/~henry/npu/classes/algorithm/graph_alg/slide/exercise_graph_alg.html#490_bft</a:t>
            </a:r>
            <a:endParaRPr/>
          </a:p>
          <a:p>
            <a:pPr indent="0" lvl="0" marL="0" rtl="0" algn="l">
              <a:spcBef>
                <a:spcPts val="1200"/>
              </a:spcBef>
              <a:spcAft>
                <a:spcPts val="0"/>
              </a:spcAft>
              <a:buNone/>
            </a:pPr>
            <a:r>
              <a:rPr lang="en" u="sng">
                <a:solidFill>
                  <a:schemeClr val="hlink"/>
                </a:solidFill>
                <a:hlinkClick r:id="rId4"/>
              </a:rPr>
              <a:t>https://hc.labnet.sfbu.edu/~henry/npu/classes/algorithm/graph_alg/slide/exercise_graph_alg.html#level_1_dft</a:t>
            </a:r>
            <a:endParaRPr/>
          </a:p>
          <a:p>
            <a:pPr indent="0" lvl="0" marL="0" rtl="0" algn="l">
              <a:spcBef>
                <a:spcPts val="1200"/>
              </a:spcBef>
              <a:spcAft>
                <a:spcPts val="0"/>
              </a:spcAft>
              <a:buNone/>
            </a:pPr>
            <a:r>
              <a:rPr lang="en" u="sng">
                <a:solidFill>
                  <a:schemeClr val="hlink"/>
                </a:solidFill>
                <a:hlinkClick r:id="rId5"/>
              </a:rPr>
              <a:t>https://hc.labnet.sfbu.edu/~henry/npu/classes//algorithm/graph_alg/slide/maze.html#a1</a:t>
            </a:r>
            <a:endParaRPr/>
          </a:p>
          <a:p>
            <a:pPr indent="0" lvl="0" marL="0" rtl="0" algn="l">
              <a:spcBef>
                <a:spcPts val="1200"/>
              </a:spcBef>
              <a:spcAft>
                <a:spcPts val="0"/>
              </a:spcAft>
              <a:buNone/>
            </a:pPr>
            <a:r>
              <a:rPr lang="en" u="sng">
                <a:solidFill>
                  <a:schemeClr val="hlink"/>
                </a:solidFill>
                <a:hlinkClick r:id="rId6"/>
              </a:rPr>
              <a:t>https://hc.labnet.sfbu.edu/~henry/npu/classes/algorithm/tutorialpoints_dsa/slide/depth_first_traversal.html</a:t>
            </a:r>
            <a:endParaRPr/>
          </a:p>
          <a:p>
            <a:pPr indent="0" lvl="0" marL="0" rtl="0" algn="l">
              <a:spcBef>
                <a:spcPts val="1200"/>
              </a:spcBef>
              <a:spcAft>
                <a:spcPts val="0"/>
              </a:spcAft>
              <a:buNone/>
            </a:pPr>
            <a:r>
              <a:rPr lang="en" u="sng">
                <a:solidFill>
                  <a:schemeClr val="hlink"/>
                </a:solidFill>
                <a:hlinkClick r:id="rId7"/>
              </a:rPr>
              <a:t>https://hc.labnet.sfbu.edu/~henry/npu/classes/algorithm/graph_alg/slide/exercise_graph_alg.html#mbft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"Maze" investigates traversal algorithms for solving maze navigation problems. It compares Depth-First Traversal and Breadth-First Traversal methods, focusing on finding the shortest path. The project explores scenarios involving a legged robot and a self-driving car, demonstrating manual solutions and Python code implementations. Emphasis is placed on the effectiveness of Breadth-First Traversal in real-world applications like autonomous navigation systems.</a:t>
            </a:r>
            <a:endParaRPr/>
          </a:p>
          <a:p>
            <a:pPr indent="0" lvl="0" marL="0" rtl="0" algn="l">
              <a:spcBef>
                <a:spcPts val="1200"/>
              </a:spcBef>
              <a:spcAft>
                <a:spcPts val="1200"/>
              </a:spcAft>
              <a:buNone/>
            </a:pPr>
            <a:r>
              <a:rPr lang="en"/>
              <a:t>Overall, this project contributes to a deeper understanding of traversal algorithms and their implications in solving maze navigation challenges, with practical implications for robotics and autonomous systems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Introduction.................................................................................................................5</a:t>
            </a:r>
            <a:endParaRPr sz="1125"/>
          </a:p>
          <a:p>
            <a:pPr indent="0" lvl="0" marL="0" rtl="0" algn="l">
              <a:lnSpc>
                <a:spcPct val="95000"/>
              </a:lnSpc>
              <a:spcBef>
                <a:spcPts val="400"/>
              </a:spcBef>
              <a:spcAft>
                <a:spcPts val="0"/>
              </a:spcAft>
              <a:buSzPts val="275"/>
              <a:buNone/>
            </a:pPr>
            <a:r>
              <a:rPr lang="en" sz="1125"/>
              <a:t>Motivation...................................................................................................................6</a:t>
            </a:r>
            <a:endParaRPr sz="1125"/>
          </a:p>
          <a:p>
            <a:pPr indent="0" lvl="0" marL="0" rtl="0" algn="l">
              <a:lnSpc>
                <a:spcPct val="95000"/>
              </a:lnSpc>
              <a:spcBef>
                <a:spcPts val="400"/>
              </a:spcBef>
              <a:spcAft>
                <a:spcPts val="0"/>
              </a:spcAft>
              <a:buSzPts val="275"/>
              <a:buNone/>
            </a:pPr>
            <a:r>
              <a:rPr lang="en" sz="1125"/>
              <a:t>Objectives of the work................................................................................................6</a:t>
            </a:r>
            <a:endParaRPr sz="1125"/>
          </a:p>
          <a:p>
            <a:pPr indent="0" lvl="0" marL="0" rtl="0" algn="l">
              <a:lnSpc>
                <a:spcPct val="95000"/>
              </a:lnSpc>
              <a:spcBef>
                <a:spcPts val="400"/>
              </a:spcBef>
              <a:spcAft>
                <a:spcPts val="0"/>
              </a:spcAft>
              <a:buSzPts val="275"/>
              <a:buNone/>
            </a:pPr>
            <a:r>
              <a:rPr lang="en" sz="1125"/>
              <a:t>Relevant theory...........................................................................................7</a:t>
            </a:r>
            <a:endParaRPr sz="1125"/>
          </a:p>
          <a:p>
            <a:pPr indent="0" lvl="0" marL="0" rtl="0" algn="l">
              <a:lnSpc>
                <a:spcPct val="95000"/>
              </a:lnSpc>
              <a:spcBef>
                <a:spcPts val="400"/>
              </a:spcBef>
              <a:spcAft>
                <a:spcPts val="0"/>
              </a:spcAft>
              <a:buSzPts val="275"/>
              <a:buNone/>
            </a:pPr>
            <a:r>
              <a:rPr lang="en" sz="1125"/>
              <a:t>Review of past/reported work.....................................................................................8</a:t>
            </a:r>
            <a:endParaRPr sz="1125"/>
          </a:p>
          <a:p>
            <a:pPr indent="0" lvl="0" marL="0" rtl="0" algn="l">
              <a:lnSpc>
                <a:spcPct val="95000"/>
              </a:lnSpc>
              <a:spcBef>
                <a:spcPts val="400"/>
              </a:spcBef>
              <a:spcAft>
                <a:spcPts val="0"/>
              </a:spcAft>
              <a:buSzPts val="275"/>
              <a:buNone/>
            </a:pPr>
            <a:r>
              <a:rPr lang="en" sz="1125"/>
              <a:t>Brief intro of the proposed work/solution................................................................9</a:t>
            </a:r>
            <a:endParaRPr sz="1125"/>
          </a:p>
          <a:p>
            <a:pPr indent="0" lvl="0" marL="0" rtl="0" algn="l">
              <a:lnSpc>
                <a:spcPct val="95000"/>
              </a:lnSpc>
              <a:spcBef>
                <a:spcPts val="400"/>
              </a:spcBef>
              <a:spcAft>
                <a:spcPts val="0"/>
              </a:spcAft>
              <a:buSzPts val="275"/>
              <a:buNone/>
            </a:pPr>
            <a:r>
              <a:rPr lang="en" sz="1125"/>
              <a:t>Design.....................................................................................................................10-15</a:t>
            </a:r>
            <a:endParaRPr sz="1125"/>
          </a:p>
          <a:p>
            <a:pPr indent="0" lvl="0" marL="0" rtl="0" algn="l">
              <a:lnSpc>
                <a:spcPct val="95000"/>
              </a:lnSpc>
              <a:spcBef>
                <a:spcPts val="400"/>
              </a:spcBef>
              <a:spcAft>
                <a:spcPts val="0"/>
              </a:spcAft>
              <a:buSzPts val="275"/>
              <a:buNone/>
            </a:pPr>
            <a:r>
              <a:rPr lang="en" sz="1125"/>
              <a:t>Implementation and Source Code.....................................................................................................16</a:t>
            </a:r>
            <a:endParaRPr sz="1125"/>
          </a:p>
          <a:p>
            <a:pPr indent="0" lvl="0" marL="0" rtl="0" algn="l">
              <a:lnSpc>
                <a:spcPct val="95000"/>
              </a:lnSpc>
              <a:spcBef>
                <a:spcPts val="400"/>
              </a:spcBef>
              <a:spcAft>
                <a:spcPts val="0"/>
              </a:spcAft>
              <a:buSzPts val="275"/>
              <a:buNone/>
            </a:pPr>
            <a:r>
              <a:rPr lang="en" sz="1125"/>
              <a:t>Test Cases......................................................................................................................17</a:t>
            </a:r>
            <a:endParaRPr sz="1125"/>
          </a:p>
          <a:p>
            <a:pPr indent="0" lvl="0" marL="0" rtl="0" algn="l">
              <a:lnSpc>
                <a:spcPct val="95000"/>
              </a:lnSpc>
              <a:spcBef>
                <a:spcPts val="400"/>
              </a:spcBef>
              <a:spcAft>
                <a:spcPts val="0"/>
              </a:spcAft>
              <a:buSzPts val="275"/>
              <a:buNone/>
            </a:pPr>
            <a:r>
              <a:rPr lang="en" sz="1125"/>
              <a:t>Enhancement Ideas..................................................................................................18</a:t>
            </a:r>
            <a:endParaRPr sz="1125"/>
          </a:p>
          <a:p>
            <a:pPr indent="0" lvl="0" marL="0" rtl="0" algn="l">
              <a:lnSpc>
                <a:spcPct val="95000"/>
              </a:lnSpc>
              <a:spcBef>
                <a:spcPts val="400"/>
              </a:spcBef>
              <a:spcAft>
                <a:spcPts val="0"/>
              </a:spcAft>
              <a:buSzPts val="275"/>
              <a:buNone/>
            </a:pPr>
            <a:r>
              <a:rPr lang="en" sz="1125"/>
              <a:t>Conclusion................................................................................................................19</a:t>
            </a:r>
            <a:endParaRPr sz="1125"/>
          </a:p>
          <a:p>
            <a:pPr indent="0" lvl="0" marL="0" rtl="0" algn="l">
              <a:lnSpc>
                <a:spcPct val="95000"/>
              </a:lnSpc>
              <a:spcBef>
                <a:spcPts val="400"/>
              </a:spcBef>
              <a:spcAft>
                <a:spcPts val="400"/>
              </a:spcAft>
              <a:buSzPts val="275"/>
              <a:buNone/>
            </a:pPr>
            <a:r>
              <a:rPr lang="en" sz="1125"/>
              <a:t>Bibliography..............................................................................................................20</a:t>
            </a:r>
            <a:endParaRPr sz="11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Navigating through complex mazes poses a significant challenge for autonomous systems, requiring efficient traversal algorithms to find the shortest path. In the project "Maze," I explore the efficacy of Depth-First Traversal and Breadth-First Traversal methods in solving maze navigation problems. The aim is to understand their application in scenarios involving a legged robot and a self-driving car.</a:t>
            </a:r>
            <a:endParaRPr/>
          </a:p>
          <a:p>
            <a:pPr indent="0" lvl="0" marL="0" rtl="0" algn="l">
              <a:spcBef>
                <a:spcPts val="1200"/>
              </a:spcBef>
              <a:spcAft>
                <a:spcPts val="0"/>
              </a:spcAft>
              <a:buNone/>
            </a:pPr>
            <a:r>
              <a:rPr lang="en"/>
              <a:t>In this presentation, I delve into the manual solutions and Python code implementations for both traversal methods. By analyzing their effectiveness in finding the shortest path, I highlight the practical implications of Breadth-First Traversal in real-world applications such as autonomous navigation systems.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297500" y="621875"/>
            <a:ext cx="7038900" cy="385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t>Motivation</a:t>
            </a:r>
            <a:endParaRPr u="sng"/>
          </a:p>
          <a:p>
            <a:pPr indent="0" lvl="0" marL="0" rtl="0" algn="l">
              <a:spcBef>
                <a:spcPts val="1200"/>
              </a:spcBef>
              <a:spcAft>
                <a:spcPts val="0"/>
              </a:spcAft>
              <a:buNone/>
            </a:pPr>
            <a:r>
              <a:rPr lang="en"/>
              <a:t>Through this project, I aim to deepen our understanding of traversal algorithms and their relevance in robotics and autonomous systems development. By showcasing manual processes and code implementations, I demonstrate the significance of Breadth-First Traversal for efficient maze navigation.</a:t>
            </a:r>
            <a:endParaRPr u="sng"/>
          </a:p>
          <a:p>
            <a:pPr indent="0" lvl="0" marL="0" rtl="0" algn="l">
              <a:spcBef>
                <a:spcPts val="1200"/>
              </a:spcBef>
              <a:spcAft>
                <a:spcPts val="0"/>
              </a:spcAft>
              <a:buNone/>
            </a:pPr>
            <a:r>
              <a:rPr lang="en" u="sng"/>
              <a:t>Objectives of the Work</a:t>
            </a:r>
            <a:endParaRPr u="sng"/>
          </a:p>
          <a:p>
            <a:pPr indent="0" lvl="0" marL="0" rtl="0" algn="l">
              <a:spcBef>
                <a:spcPts val="1200"/>
              </a:spcBef>
              <a:spcAft>
                <a:spcPts val="0"/>
              </a:spcAft>
              <a:buNone/>
            </a:pPr>
            <a:r>
              <a:rPr lang="en"/>
              <a:t> The primary objectives of this research are to:</a:t>
            </a:r>
            <a:endParaRPr/>
          </a:p>
          <a:p>
            <a:pPr indent="0" lvl="0" marL="0" rtl="0" algn="l">
              <a:spcBef>
                <a:spcPts val="1200"/>
              </a:spcBef>
              <a:spcAft>
                <a:spcPts val="0"/>
              </a:spcAft>
              <a:buNone/>
            </a:pPr>
            <a:r>
              <a:rPr lang="en"/>
              <a:t>Understand the intricacies of the "Maze" problem and its underlying rules and constraints.</a:t>
            </a:r>
            <a:endParaRPr/>
          </a:p>
          <a:p>
            <a:pPr indent="0" lvl="0" marL="0" rtl="0" algn="l">
              <a:spcBef>
                <a:spcPts val="1200"/>
              </a:spcBef>
              <a:spcAft>
                <a:spcPts val="0"/>
              </a:spcAft>
              <a:buNone/>
            </a:pPr>
            <a:r>
              <a:rPr lang="en"/>
              <a:t>Develop an algorithm or approach to solve the maze and determine the possibility of reaching the destination from the starting point.</a:t>
            </a:r>
            <a:endParaRPr/>
          </a:p>
          <a:p>
            <a:pPr indent="0" lvl="0" marL="0" rtl="0" algn="l">
              <a:spcBef>
                <a:spcPts val="1200"/>
              </a:spcBef>
              <a:spcAft>
                <a:spcPts val="0"/>
              </a:spcAft>
              <a:buNone/>
            </a:pPr>
            <a:r>
              <a:rPr lang="en"/>
              <a:t>Analyze the efficiency and correctness of the proposed solution.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Theory</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Traversal algorithms are fundamental in navigating complex mazes, enabling autonomous systems to find the shortest path from a start point to an end point.</a:t>
            </a:r>
            <a:endParaRPr/>
          </a:p>
          <a:p>
            <a:pPr indent="0" lvl="0" marL="0" rtl="0" algn="l">
              <a:spcBef>
                <a:spcPts val="1200"/>
              </a:spcBef>
              <a:spcAft>
                <a:spcPts val="0"/>
              </a:spcAft>
              <a:buNone/>
            </a:pPr>
            <a:r>
              <a:rPr lang="en"/>
              <a:t>Two primary traversal algorithms used are:</a:t>
            </a:r>
            <a:endParaRPr/>
          </a:p>
          <a:p>
            <a:pPr indent="0" lvl="0" marL="0" rtl="0" algn="l">
              <a:spcBef>
                <a:spcPts val="1200"/>
              </a:spcBef>
              <a:spcAft>
                <a:spcPts val="0"/>
              </a:spcAft>
              <a:buNone/>
            </a:pPr>
            <a:r>
              <a:rPr lang="en"/>
              <a:t>Depth-First Traversal (DFS): Explores as far as possible along each branch before backtracking.</a:t>
            </a:r>
            <a:endParaRPr/>
          </a:p>
          <a:p>
            <a:pPr indent="0" lvl="0" marL="0" rtl="0" algn="l">
              <a:spcBef>
                <a:spcPts val="1200"/>
              </a:spcBef>
              <a:spcAft>
                <a:spcPts val="0"/>
              </a:spcAft>
              <a:buNone/>
            </a:pPr>
            <a:r>
              <a:rPr lang="en"/>
              <a:t>Breadth-First Traversal (BFS): Explores all neighbor nodes at the present depth before moving on to the nodes at the next depth level.</a:t>
            </a:r>
            <a:endParaRPr/>
          </a:p>
          <a:p>
            <a:pPr indent="0" lvl="0" marL="0" rtl="0" algn="l">
              <a:spcBef>
                <a:spcPts val="1200"/>
              </a:spcBef>
              <a:spcAft>
                <a:spcPts val="0"/>
              </a:spcAft>
              <a:buNone/>
            </a:pPr>
            <a:r>
              <a:rPr lang="en"/>
              <a:t>DFS and BFS play a crucial role in maze navigation by systematically exploring the maze structure to determine the optimal route.</a:t>
            </a:r>
            <a:endParaRPr/>
          </a:p>
          <a:p>
            <a:pPr indent="0" lvl="0" marL="0" rtl="0" algn="l">
              <a:spcBef>
                <a:spcPts val="1200"/>
              </a:spcBef>
              <a:spcAft>
                <a:spcPts val="1200"/>
              </a:spcAft>
              <a:buNone/>
            </a:pPr>
            <a:r>
              <a:rPr lang="en"/>
              <a:t>Understanding the differences in their exploration strategies and complexities is essential for efficient maze solving and path planning in various applications, including robotics and autonomous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past/reported work</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Previous research has extensively explored traversal algorithms in maze navigation and path planning.</a:t>
            </a:r>
            <a:endParaRPr/>
          </a:p>
          <a:p>
            <a:pPr indent="0" lvl="0" marL="0" rtl="0" algn="l">
              <a:spcBef>
                <a:spcPts val="1200"/>
              </a:spcBef>
              <a:spcAft>
                <a:spcPts val="0"/>
              </a:spcAft>
              <a:buNone/>
            </a:pPr>
            <a:r>
              <a:rPr lang="en"/>
              <a:t>Studies have focused on comparing the effectiveness of Depth-First Traversal (DFS) and Breadth-First Traversal (BFS) in various scenarios.</a:t>
            </a:r>
            <a:endParaRPr/>
          </a:p>
          <a:p>
            <a:pPr indent="0" lvl="0" marL="0" rtl="0" algn="l">
              <a:spcBef>
                <a:spcPts val="1200"/>
              </a:spcBef>
              <a:spcAft>
                <a:spcPts val="0"/>
              </a:spcAft>
              <a:buNone/>
            </a:pPr>
            <a:r>
              <a:rPr lang="en"/>
              <a:t>Research findings have highlighted the advantages and limitations of each traversal algorithm in terms of time complexity, space complexity, and ability to find the shortest path.</a:t>
            </a:r>
            <a:endParaRPr/>
          </a:p>
          <a:p>
            <a:pPr indent="0" lvl="0" marL="0" rtl="0" algn="l">
              <a:spcBef>
                <a:spcPts val="1200"/>
              </a:spcBef>
              <a:spcAft>
                <a:spcPts val="0"/>
              </a:spcAft>
              <a:buNone/>
            </a:pPr>
            <a:r>
              <a:rPr lang="en"/>
              <a:t>Existing literature provides insights into the practical applications of traversal algorithms in robotics, autonomous vehicles, and computer graphics.</a:t>
            </a:r>
            <a:endParaRPr/>
          </a:p>
          <a:p>
            <a:pPr indent="0" lvl="0" marL="0" rtl="0" algn="l">
              <a:spcBef>
                <a:spcPts val="1200"/>
              </a:spcBef>
              <a:spcAft>
                <a:spcPts val="0"/>
              </a:spcAft>
              <a:buNone/>
            </a:pPr>
            <a:r>
              <a:rPr lang="en"/>
              <a:t>Some studies have proposed hybrid approaches or optimizations to enhance the performance of traversal algorithms in maze solving.</a:t>
            </a:r>
            <a:endParaRPr/>
          </a:p>
          <a:p>
            <a:pPr indent="0" lvl="0" marL="0" rtl="0" algn="l">
              <a:spcBef>
                <a:spcPts val="1200"/>
              </a:spcBef>
              <a:spcAft>
                <a:spcPts val="1200"/>
              </a:spcAft>
              <a:buNone/>
            </a:pPr>
            <a:r>
              <a:rPr lang="en"/>
              <a:t>Reviewing past and reported work is crucial for understanding the current state-of-the-art and identifying potential areas for improvement or innovation in maze navigation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intro of the proposed work/solution</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proposed work aims to investigate the efficacy of Depth-First Traversal (DFS) and Breadth-First Traversal (BFS) algorithms in maze navigation.</a:t>
            </a:r>
            <a:endParaRPr/>
          </a:p>
          <a:p>
            <a:pPr indent="0" lvl="0" marL="0" rtl="0" algn="l">
              <a:spcBef>
                <a:spcPts val="1200"/>
              </a:spcBef>
              <a:spcAft>
                <a:spcPts val="0"/>
              </a:spcAft>
              <a:buNone/>
            </a:pPr>
            <a:r>
              <a:rPr lang="en"/>
              <a:t>We will analyze these traversal methods in two scenarios: navigating a maze with a legged robot and navigating with a self-driving car.</a:t>
            </a:r>
            <a:endParaRPr/>
          </a:p>
          <a:p>
            <a:pPr indent="0" lvl="0" marL="0" rtl="0" algn="l">
              <a:spcBef>
                <a:spcPts val="1200"/>
              </a:spcBef>
              <a:spcAft>
                <a:spcPts val="0"/>
              </a:spcAft>
              <a:buNone/>
            </a:pPr>
            <a:r>
              <a:rPr lang="en"/>
              <a:t>Our focus is on determining which traversal algorithm is more effective in finding the shortest path in each scenario.</a:t>
            </a:r>
            <a:endParaRPr/>
          </a:p>
          <a:p>
            <a:pPr indent="0" lvl="0" marL="0" rtl="0" algn="l">
              <a:spcBef>
                <a:spcPts val="1200"/>
              </a:spcBef>
              <a:spcAft>
                <a:spcPts val="0"/>
              </a:spcAft>
              <a:buNone/>
            </a:pPr>
            <a:r>
              <a:rPr lang="en"/>
              <a:t>Through manual solutions and Python code implementations, we will demonstrate the practical implications of DFS and BFS in real-world maze navigation problems.</a:t>
            </a:r>
            <a:endParaRPr/>
          </a:p>
          <a:p>
            <a:pPr indent="0" lvl="0" marL="0" rtl="0" algn="l">
              <a:spcBef>
                <a:spcPts val="1200"/>
              </a:spcBef>
              <a:spcAft>
                <a:spcPts val="1200"/>
              </a:spcAft>
              <a:buNone/>
            </a:pPr>
            <a:r>
              <a:rPr lang="en"/>
              <a:t>This research will contribute to a deeper understanding of traversal algorithms and their applications in robotics and autonomous systems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