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0" r:id="rId2"/>
    <p:sldId id="256" r:id="rId3"/>
    <p:sldId id="259" r:id="rId4"/>
    <p:sldId id="261" r:id="rId5"/>
    <p:sldId id="257" r:id="rId6"/>
    <p:sldId id="258" r:id="rId7"/>
    <p:sldId id="263" r:id="rId8"/>
    <p:sldId id="264" r:id="rId9"/>
    <p:sldId id="262"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89533" autoAdjust="0"/>
  </p:normalViewPr>
  <p:slideViewPr>
    <p:cSldViewPr snapToGrid="0">
      <p:cViewPr>
        <p:scale>
          <a:sx n="66" d="100"/>
          <a:sy n="66" d="100"/>
        </p:scale>
        <p:origin x="81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B351CB-4F3D-40BB-87B2-213F2554C0B1}" type="datetimeFigureOut">
              <a:rPr lang="en-IN" smtClean="0"/>
              <a:t>23-06-2024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29531-2A35-4FF5-A508-CD1C7A91E583}" type="slidenum">
              <a:rPr lang="en-IN" smtClean="0"/>
              <a:t>‹#›</a:t>
            </a:fld>
            <a:endParaRPr lang="en-IN"/>
          </a:p>
        </p:txBody>
      </p:sp>
    </p:spTree>
    <p:extLst>
      <p:ext uri="{BB962C8B-B14F-4D97-AF65-F5344CB8AC3E}">
        <p14:creationId xmlns:p14="http://schemas.microsoft.com/office/powerpoint/2010/main" val="1591692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B529531-2A35-4FF5-A508-CD1C7A91E583}" type="slidenum">
              <a:rPr lang="en-IN" smtClean="0"/>
              <a:t>5</a:t>
            </a:fld>
            <a:endParaRPr lang="en-IN"/>
          </a:p>
        </p:txBody>
      </p:sp>
    </p:spTree>
    <p:extLst>
      <p:ext uri="{BB962C8B-B14F-4D97-AF65-F5344CB8AC3E}">
        <p14:creationId xmlns:p14="http://schemas.microsoft.com/office/powerpoint/2010/main" val="994059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B529531-2A35-4FF5-A508-CD1C7A91E583}" type="slidenum">
              <a:rPr lang="en-IN" smtClean="0"/>
              <a:t>8</a:t>
            </a:fld>
            <a:endParaRPr lang="en-IN"/>
          </a:p>
        </p:txBody>
      </p:sp>
    </p:spTree>
    <p:extLst>
      <p:ext uri="{BB962C8B-B14F-4D97-AF65-F5344CB8AC3E}">
        <p14:creationId xmlns:p14="http://schemas.microsoft.com/office/powerpoint/2010/main" val="4036812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FA8BC-671C-7A90-1B57-21EC20ADC0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D16834-BEAD-7F8F-9832-7105EBD977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199C0F-CCE8-810C-6A8A-1E9B80EBA763}"/>
              </a:ext>
            </a:extLst>
          </p:cNvPr>
          <p:cNvSpPr>
            <a:spLocks noGrp="1"/>
          </p:cNvSpPr>
          <p:nvPr>
            <p:ph type="dt" sz="half" idx="10"/>
          </p:nvPr>
        </p:nvSpPr>
        <p:spPr/>
        <p:txBody>
          <a:bodyPr/>
          <a:lstStyle/>
          <a:p>
            <a:fld id="{BFD37F03-DAE9-43A9-9C86-B0928898BC60}" type="datetimeFigureOut">
              <a:rPr lang="en-IN" smtClean="0"/>
              <a:t>23-06-2024</a:t>
            </a:fld>
            <a:endParaRPr lang="en-IN"/>
          </a:p>
        </p:txBody>
      </p:sp>
      <p:sp>
        <p:nvSpPr>
          <p:cNvPr id="5" name="Footer Placeholder 4">
            <a:extLst>
              <a:ext uri="{FF2B5EF4-FFF2-40B4-BE49-F238E27FC236}">
                <a16:creationId xmlns:a16="http://schemas.microsoft.com/office/drawing/2014/main" id="{8A1B48F8-B5FE-0ED5-996F-4DE8FB99D2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D0E5C7-7B3B-90EB-0D4F-22D4CD3846A7}"/>
              </a:ext>
            </a:extLst>
          </p:cNvPr>
          <p:cNvSpPr>
            <a:spLocks noGrp="1"/>
          </p:cNvSpPr>
          <p:nvPr>
            <p:ph type="sldNum" sz="quarter" idx="12"/>
          </p:nvPr>
        </p:nvSpPr>
        <p:spPr/>
        <p:txBody>
          <a:bodyPr/>
          <a:lstStyle/>
          <a:p>
            <a:fld id="{4766FE7A-C6D4-480F-8425-31071CEE25DA}" type="slidenum">
              <a:rPr lang="en-IN" smtClean="0"/>
              <a:t>‹#›</a:t>
            </a:fld>
            <a:endParaRPr lang="en-IN"/>
          </a:p>
        </p:txBody>
      </p:sp>
    </p:spTree>
    <p:extLst>
      <p:ext uri="{BB962C8B-B14F-4D97-AF65-F5344CB8AC3E}">
        <p14:creationId xmlns:p14="http://schemas.microsoft.com/office/powerpoint/2010/main" val="2054584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FC37-138C-E130-5C0F-B82839C8BA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16859C-2CF7-1BBD-469A-61DD34599C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CC8BF6-D7BE-B9FC-40DF-1E75641D17D6}"/>
              </a:ext>
            </a:extLst>
          </p:cNvPr>
          <p:cNvSpPr>
            <a:spLocks noGrp="1"/>
          </p:cNvSpPr>
          <p:nvPr>
            <p:ph type="dt" sz="half" idx="10"/>
          </p:nvPr>
        </p:nvSpPr>
        <p:spPr/>
        <p:txBody>
          <a:bodyPr/>
          <a:lstStyle/>
          <a:p>
            <a:fld id="{BFD37F03-DAE9-43A9-9C86-B0928898BC60}" type="datetimeFigureOut">
              <a:rPr lang="en-IN" smtClean="0"/>
              <a:t>23-06-2024</a:t>
            </a:fld>
            <a:endParaRPr lang="en-IN"/>
          </a:p>
        </p:txBody>
      </p:sp>
      <p:sp>
        <p:nvSpPr>
          <p:cNvPr id="5" name="Footer Placeholder 4">
            <a:extLst>
              <a:ext uri="{FF2B5EF4-FFF2-40B4-BE49-F238E27FC236}">
                <a16:creationId xmlns:a16="http://schemas.microsoft.com/office/drawing/2014/main" id="{B83693BC-6EA4-2A75-E4EB-4EEB001917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6905B6-5AF8-58E7-57E1-CA3D6B2114E3}"/>
              </a:ext>
            </a:extLst>
          </p:cNvPr>
          <p:cNvSpPr>
            <a:spLocks noGrp="1"/>
          </p:cNvSpPr>
          <p:nvPr>
            <p:ph type="sldNum" sz="quarter" idx="12"/>
          </p:nvPr>
        </p:nvSpPr>
        <p:spPr/>
        <p:txBody>
          <a:bodyPr/>
          <a:lstStyle/>
          <a:p>
            <a:fld id="{4766FE7A-C6D4-480F-8425-31071CEE25DA}" type="slidenum">
              <a:rPr lang="en-IN" smtClean="0"/>
              <a:t>‹#›</a:t>
            </a:fld>
            <a:endParaRPr lang="en-IN"/>
          </a:p>
        </p:txBody>
      </p:sp>
    </p:spTree>
    <p:extLst>
      <p:ext uri="{BB962C8B-B14F-4D97-AF65-F5344CB8AC3E}">
        <p14:creationId xmlns:p14="http://schemas.microsoft.com/office/powerpoint/2010/main" val="2743511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28053-C29E-9A7F-BA4D-6FCD054EE6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756051-DF57-813A-B8CE-26628B38B5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EFF504-8AED-C1B7-E821-0243EF7BD1DD}"/>
              </a:ext>
            </a:extLst>
          </p:cNvPr>
          <p:cNvSpPr>
            <a:spLocks noGrp="1"/>
          </p:cNvSpPr>
          <p:nvPr>
            <p:ph type="dt" sz="half" idx="10"/>
          </p:nvPr>
        </p:nvSpPr>
        <p:spPr/>
        <p:txBody>
          <a:bodyPr/>
          <a:lstStyle/>
          <a:p>
            <a:fld id="{BFD37F03-DAE9-43A9-9C86-B0928898BC60}" type="datetimeFigureOut">
              <a:rPr lang="en-IN" smtClean="0"/>
              <a:t>23-06-2024</a:t>
            </a:fld>
            <a:endParaRPr lang="en-IN"/>
          </a:p>
        </p:txBody>
      </p:sp>
      <p:sp>
        <p:nvSpPr>
          <p:cNvPr id="5" name="Footer Placeholder 4">
            <a:extLst>
              <a:ext uri="{FF2B5EF4-FFF2-40B4-BE49-F238E27FC236}">
                <a16:creationId xmlns:a16="http://schemas.microsoft.com/office/drawing/2014/main" id="{50011917-EC11-1F46-5844-3716675D0A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5EC2B1-30F5-099D-234A-BEDF23C367EC}"/>
              </a:ext>
            </a:extLst>
          </p:cNvPr>
          <p:cNvSpPr>
            <a:spLocks noGrp="1"/>
          </p:cNvSpPr>
          <p:nvPr>
            <p:ph type="sldNum" sz="quarter" idx="12"/>
          </p:nvPr>
        </p:nvSpPr>
        <p:spPr/>
        <p:txBody>
          <a:bodyPr/>
          <a:lstStyle/>
          <a:p>
            <a:fld id="{4766FE7A-C6D4-480F-8425-31071CEE25DA}" type="slidenum">
              <a:rPr lang="en-IN" smtClean="0"/>
              <a:t>‹#›</a:t>
            </a:fld>
            <a:endParaRPr lang="en-IN"/>
          </a:p>
        </p:txBody>
      </p:sp>
    </p:spTree>
    <p:extLst>
      <p:ext uri="{BB962C8B-B14F-4D97-AF65-F5344CB8AC3E}">
        <p14:creationId xmlns:p14="http://schemas.microsoft.com/office/powerpoint/2010/main" val="1314557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4A91-9E96-6FC6-E937-C21910B9A1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DAB98C-AC85-821C-A439-967C4848DC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7B0C12-CC9D-58F4-C07E-54F210D3963D}"/>
              </a:ext>
            </a:extLst>
          </p:cNvPr>
          <p:cNvSpPr>
            <a:spLocks noGrp="1"/>
          </p:cNvSpPr>
          <p:nvPr>
            <p:ph type="dt" sz="half" idx="10"/>
          </p:nvPr>
        </p:nvSpPr>
        <p:spPr/>
        <p:txBody>
          <a:bodyPr/>
          <a:lstStyle/>
          <a:p>
            <a:fld id="{BFD37F03-DAE9-43A9-9C86-B0928898BC60}" type="datetimeFigureOut">
              <a:rPr lang="en-IN" smtClean="0"/>
              <a:t>23-06-2024</a:t>
            </a:fld>
            <a:endParaRPr lang="en-IN"/>
          </a:p>
        </p:txBody>
      </p:sp>
      <p:sp>
        <p:nvSpPr>
          <p:cNvPr id="5" name="Footer Placeholder 4">
            <a:extLst>
              <a:ext uri="{FF2B5EF4-FFF2-40B4-BE49-F238E27FC236}">
                <a16:creationId xmlns:a16="http://schemas.microsoft.com/office/drawing/2014/main" id="{ECAE459B-9C69-DE7D-72F6-7F77BD44D4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6D845B-1FAB-D356-D299-53B4CD7E20CC}"/>
              </a:ext>
            </a:extLst>
          </p:cNvPr>
          <p:cNvSpPr>
            <a:spLocks noGrp="1"/>
          </p:cNvSpPr>
          <p:nvPr>
            <p:ph type="sldNum" sz="quarter" idx="12"/>
          </p:nvPr>
        </p:nvSpPr>
        <p:spPr/>
        <p:txBody>
          <a:bodyPr/>
          <a:lstStyle/>
          <a:p>
            <a:fld id="{4766FE7A-C6D4-480F-8425-31071CEE25DA}" type="slidenum">
              <a:rPr lang="en-IN" smtClean="0"/>
              <a:t>‹#›</a:t>
            </a:fld>
            <a:endParaRPr lang="en-IN"/>
          </a:p>
        </p:txBody>
      </p:sp>
    </p:spTree>
    <p:extLst>
      <p:ext uri="{BB962C8B-B14F-4D97-AF65-F5344CB8AC3E}">
        <p14:creationId xmlns:p14="http://schemas.microsoft.com/office/powerpoint/2010/main" val="501741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239FB-767D-18AB-4111-3B90D2F970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5636F60-AE4C-0753-8F68-6B49DB569A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11FDDE-8EB0-ADF0-EBA9-8F1A245C7CEE}"/>
              </a:ext>
            </a:extLst>
          </p:cNvPr>
          <p:cNvSpPr>
            <a:spLocks noGrp="1"/>
          </p:cNvSpPr>
          <p:nvPr>
            <p:ph type="dt" sz="half" idx="10"/>
          </p:nvPr>
        </p:nvSpPr>
        <p:spPr/>
        <p:txBody>
          <a:bodyPr/>
          <a:lstStyle/>
          <a:p>
            <a:fld id="{BFD37F03-DAE9-43A9-9C86-B0928898BC60}" type="datetimeFigureOut">
              <a:rPr lang="en-IN" smtClean="0"/>
              <a:t>23-06-2024</a:t>
            </a:fld>
            <a:endParaRPr lang="en-IN"/>
          </a:p>
        </p:txBody>
      </p:sp>
      <p:sp>
        <p:nvSpPr>
          <p:cNvPr id="5" name="Footer Placeholder 4">
            <a:extLst>
              <a:ext uri="{FF2B5EF4-FFF2-40B4-BE49-F238E27FC236}">
                <a16:creationId xmlns:a16="http://schemas.microsoft.com/office/drawing/2014/main" id="{4EB25BF7-FB9F-E87A-3EEF-7BEFE7A064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17489B-F29D-C8C3-AB57-60A591B2859C}"/>
              </a:ext>
            </a:extLst>
          </p:cNvPr>
          <p:cNvSpPr>
            <a:spLocks noGrp="1"/>
          </p:cNvSpPr>
          <p:nvPr>
            <p:ph type="sldNum" sz="quarter" idx="12"/>
          </p:nvPr>
        </p:nvSpPr>
        <p:spPr/>
        <p:txBody>
          <a:bodyPr/>
          <a:lstStyle/>
          <a:p>
            <a:fld id="{4766FE7A-C6D4-480F-8425-31071CEE25DA}" type="slidenum">
              <a:rPr lang="en-IN" smtClean="0"/>
              <a:t>‹#›</a:t>
            </a:fld>
            <a:endParaRPr lang="en-IN"/>
          </a:p>
        </p:txBody>
      </p:sp>
    </p:spTree>
    <p:extLst>
      <p:ext uri="{BB962C8B-B14F-4D97-AF65-F5344CB8AC3E}">
        <p14:creationId xmlns:p14="http://schemas.microsoft.com/office/powerpoint/2010/main" val="2090149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CABE-0B3A-10D6-113A-BCB56C344A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E2FECC-A2EE-56BD-5222-F97D057887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EE77A5-FDD6-97D8-50A2-931790EB25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AF8E8A-6AD6-1E2B-CD07-01D0598822D5}"/>
              </a:ext>
            </a:extLst>
          </p:cNvPr>
          <p:cNvSpPr>
            <a:spLocks noGrp="1"/>
          </p:cNvSpPr>
          <p:nvPr>
            <p:ph type="dt" sz="half" idx="10"/>
          </p:nvPr>
        </p:nvSpPr>
        <p:spPr/>
        <p:txBody>
          <a:bodyPr/>
          <a:lstStyle/>
          <a:p>
            <a:fld id="{BFD37F03-DAE9-43A9-9C86-B0928898BC60}" type="datetimeFigureOut">
              <a:rPr lang="en-IN" smtClean="0"/>
              <a:t>23-06-2024</a:t>
            </a:fld>
            <a:endParaRPr lang="en-IN"/>
          </a:p>
        </p:txBody>
      </p:sp>
      <p:sp>
        <p:nvSpPr>
          <p:cNvPr id="6" name="Footer Placeholder 5">
            <a:extLst>
              <a:ext uri="{FF2B5EF4-FFF2-40B4-BE49-F238E27FC236}">
                <a16:creationId xmlns:a16="http://schemas.microsoft.com/office/drawing/2014/main" id="{A1621313-D9BA-3373-750E-BC2AC55428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DAC622-D228-18E2-3510-E73B8EEB3EE7}"/>
              </a:ext>
            </a:extLst>
          </p:cNvPr>
          <p:cNvSpPr>
            <a:spLocks noGrp="1"/>
          </p:cNvSpPr>
          <p:nvPr>
            <p:ph type="sldNum" sz="quarter" idx="12"/>
          </p:nvPr>
        </p:nvSpPr>
        <p:spPr/>
        <p:txBody>
          <a:bodyPr/>
          <a:lstStyle/>
          <a:p>
            <a:fld id="{4766FE7A-C6D4-480F-8425-31071CEE25DA}" type="slidenum">
              <a:rPr lang="en-IN" smtClean="0"/>
              <a:t>‹#›</a:t>
            </a:fld>
            <a:endParaRPr lang="en-IN"/>
          </a:p>
        </p:txBody>
      </p:sp>
    </p:spTree>
    <p:extLst>
      <p:ext uri="{BB962C8B-B14F-4D97-AF65-F5344CB8AC3E}">
        <p14:creationId xmlns:p14="http://schemas.microsoft.com/office/powerpoint/2010/main" val="2310778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5695A-2C40-3310-2192-A7E46195C7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F40D3D-C99A-A2F8-734F-3464616A75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26BC96-329A-DF5C-F24B-3A7E81DBA8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B6D250-55B1-F8F2-C81E-9BBAD43D95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C470ED-A910-2A46-C8AC-4EB146DE18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F6E36E-9AF9-30B1-33C1-06B8CD3C2A99}"/>
              </a:ext>
            </a:extLst>
          </p:cNvPr>
          <p:cNvSpPr>
            <a:spLocks noGrp="1"/>
          </p:cNvSpPr>
          <p:nvPr>
            <p:ph type="dt" sz="half" idx="10"/>
          </p:nvPr>
        </p:nvSpPr>
        <p:spPr/>
        <p:txBody>
          <a:bodyPr/>
          <a:lstStyle/>
          <a:p>
            <a:fld id="{BFD37F03-DAE9-43A9-9C86-B0928898BC60}" type="datetimeFigureOut">
              <a:rPr lang="en-IN" smtClean="0"/>
              <a:t>23-06-2024</a:t>
            </a:fld>
            <a:endParaRPr lang="en-IN"/>
          </a:p>
        </p:txBody>
      </p:sp>
      <p:sp>
        <p:nvSpPr>
          <p:cNvPr id="8" name="Footer Placeholder 7">
            <a:extLst>
              <a:ext uri="{FF2B5EF4-FFF2-40B4-BE49-F238E27FC236}">
                <a16:creationId xmlns:a16="http://schemas.microsoft.com/office/drawing/2014/main" id="{AD057E38-C7CD-46F2-0F34-07D8FE79455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F581515-6925-5341-25AB-7CD691DA5818}"/>
              </a:ext>
            </a:extLst>
          </p:cNvPr>
          <p:cNvSpPr>
            <a:spLocks noGrp="1"/>
          </p:cNvSpPr>
          <p:nvPr>
            <p:ph type="sldNum" sz="quarter" idx="12"/>
          </p:nvPr>
        </p:nvSpPr>
        <p:spPr/>
        <p:txBody>
          <a:bodyPr/>
          <a:lstStyle/>
          <a:p>
            <a:fld id="{4766FE7A-C6D4-480F-8425-31071CEE25DA}" type="slidenum">
              <a:rPr lang="en-IN" smtClean="0"/>
              <a:t>‹#›</a:t>
            </a:fld>
            <a:endParaRPr lang="en-IN"/>
          </a:p>
        </p:txBody>
      </p:sp>
    </p:spTree>
    <p:extLst>
      <p:ext uri="{BB962C8B-B14F-4D97-AF65-F5344CB8AC3E}">
        <p14:creationId xmlns:p14="http://schemas.microsoft.com/office/powerpoint/2010/main" val="60679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22EA0-FCA1-227E-6EB0-21180B2BBB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969C98-05C8-F43E-91A6-0AD4C0BD5388}"/>
              </a:ext>
            </a:extLst>
          </p:cNvPr>
          <p:cNvSpPr>
            <a:spLocks noGrp="1"/>
          </p:cNvSpPr>
          <p:nvPr>
            <p:ph type="dt" sz="half" idx="10"/>
          </p:nvPr>
        </p:nvSpPr>
        <p:spPr/>
        <p:txBody>
          <a:bodyPr/>
          <a:lstStyle/>
          <a:p>
            <a:fld id="{BFD37F03-DAE9-43A9-9C86-B0928898BC60}" type="datetimeFigureOut">
              <a:rPr lang="en-IN" smtClean="0"/>
              <a:t>23-06-2024</a:t>
            </a:fld>
            <a:endParaRPr lang="en-IN"/>
          </a:p>
        </p:txBody>
      </p:sp>
      <p:sp>
        <p:nvSpPr>
          <p:cNvPr id="4" name="Footer Placeholder 3">
            <a:extLst>
              <a:ext uri="{FF2B5EF4-FFF2-40B4-BE49-F238E27FC236}">
                <a16:creationId xmlns:a16="http://schemas.microsoft.com/office/drawing/2014/main" id="{271F2111-10DA-63E1-FA89-F4969F79A1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E86A9B-FC1C-4434-40C4-7C0E3957F7C9}"/>
              </a:ext>
            </a:extLst>
          </p:cNvPr>
          <p:cNvSpPr>
            <a:spLocks noGrp="1"/>
          </p:cNvSpPr>
          <p:nvPr>
            <p:ph type="sldNum" sz="quarter" idx="12"/>
          </p:nvPr>
        </p:nvSpPr>
        <p:spPr/>
        <p:txBody>
          <a:bodyPr/>
          <a:lstStyle/>
          <a:p>
            <a:fld id="{4766FE7A-C6D4-480F-8425-31071CEE25DA}" type="slidenum">
              <a:rPr lang="en-IN" smtClean="0"/>
              <a:t>‹#›</a:t>
            </a:fld>
            <a:endParaRPr lang="en-IN"/>
          </a:p>
        </p:txBody>
      </p:sp>
    </p:spTree>
    <p:extLst>
      <p:ext uri="{BB962C8B-B14F-4D97-AF65-F5344CB8AC3E}">
        <p14:creationId xmlns:p14="http://schemas.microsoft.com/office/powerpoint/2010/main" val="3976275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31C273-A8CE-CDF9-8E03-D4205DFF4EBF}"/>
              </a:ext>
            </a:extLst>
          </p:cNvPr>
          <p:cNvSpPr>
            <a:spLocks noGrp="1"/>
          </p:cNvSpPr>
          <p:nvPr>
            <p:ph type="dt" sz="half" idx="10"/>
          </p:nvPr>
        </p:nvSpPr>
        <p:spPr/>
        <p:txBody>
          <a:bodyPr/>
          <a:lstStyle/>
          <a:p>
            <a:fld id="{BFD37F03-DAE9-43A9-9C86-B0928898BC60}" type="datetimeFigureOut">
              <a:rPr lang="en-IN" smtClean="0"/>
              <a:t>23-06-2024</a:t>
            </a:fld>
            <a:endParaRPr lang="en-IN"/>
          </a:p>
        </p:txBody>
      </p:sp>
      <p:sp>
        <p:nvSpPr>
          <p:cNvPr id="3" name="Footer Placeholder 2">
            <a:extLst>
              <a:ext uri="{FF2B5EF4-FFF2-40B4-BE49-F238E27FC236}">
                <a16:creationId xmlns:a16="http://schemas.microsoft.com/office/drawing/2014/main" id="{C8055CC1-3885-1553-1F8B-E0EA2B3440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9CE73A-1EA0-2764-6E91-9CB98E4E168C}"/>
              </a:ext>
            </a:extLst>
          </p:cNvPr>
          <p:cNvSpPr>
            <a:spLocks noGrp="1"/>
          </p:cNvSpPr>
          <p:nvPr>
            <p:ph type="sldNum" sz="quarter" idx="12"/>
          </p:nvPr>
        </p:nvSpPr>
        <p:spPr/>
        <p:txBody>
          <a:bodyPr/>
          <a:lstStyle/>
          <a:p>
            <a:fld id="{4766FE7A-C6D4-480F-8425-31071CEE25DA}" type="slidenum">
              <a:rPr lang="en-IN" smtClean="0"/>
              <a:t>‹#›</a:t>
            </a:fld>
            <a:endParaRPr lang="en-IN"/>
          </a:p>
        </p:txBody>
      </p:sp>
    </p:spTree>
    <p:extLst>
      <p:ext uri="{BB962C8B-B14F-4D97-AF65-F5344CB8AC3E}">
        <p14:creationId xmlns:p14="http://schemas.microsoft.com/office/powerpoint/2010/main" val="1019549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B7D2E-AE0B-CAF8-2DE7-ACD0588930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78A461-E1B3-3E70-26AE-AEEAACFBC4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718E66-7614-CCBC-83CD-818D552AF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E80593-D048-D49D-DEE4-75255F4A01F8}"/>
              </a:ext>
            </a:extLst>
          </p:cNvPr>
          <p:cNvSpPr>
            <a:spLocks noGrp="1"/>
          </p:cNvSpPr>
          <p:nvPr>
            <p:ph type="dt" sz="half" idx="10"/>
          </p:nvPr>
        </p:nvSpPr>
        <p:spPr/>
        <p:txBody>
          <a:bodyPr/>
          <a:lstStyle/>
          <a:p>
            <a:fld id="{BFD37F03-DAE9-43A9-9C86-B0928898BC60}" type="datetimeFigureOut">
              <a:rPr lang="en-IN" smtClean="0"/>
              <a:t>23-06-2024</a:t>
            </a:fld>
            <a:endParaRPr lang="en-IN"/>
          </a:p>
        </p:txBody>
      </p:sp>
      <p:sp>
        <p:nvSpPr>
          <p:cNvPr id="6" name="Footer Placeholder 5">
            <a:extLst>
              <a:ext uri="{FF2B5EF4-FFF2-40B4-BE49-F238E27FC236}">
                <a16:creationId xmlns:a16="http://schemas.microsoft.com/office/drawing/2014/main" id="{B9B5E7DF-1611-A54D-19D3-94B36CBFF5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B863BC-754A-274F-141A-28B6DBFFDEBD}"/>
              </a:ext>
            </a:extLst>
          </p:cNvPr>
          <p:cNvSpPr>
            <a:spLocks noGrp="1"/>
          </p:cNvSpPr>
          <p:nvPr>
            <p:ph type="sldNum" sz="quarter" idx="12"/>
          </p:nvPr>
        </p:nvSpPr>
        <p:spPr/>
        <p:txBody>
          <a:bodyPr/>
          <a:lstStyle/>
          <a:p>
            <a:fld id="{4766FE7A-C6D4-480F-8425-31071CEE25DA}" type="slidenum">
              <a:rPr lang="en-IN" smtClean="0"/>
              <a:t>‹#›</a:t>
            </a:fld>
            <a:endParaRPr lang="en-IN"/>
          </a:p>
        </p:txBody>
      </p:sp>
    </p:spTree>
    <p:extLst>
      <p:ext uri="{BB962C8B-B14F-4D97-AF65-F5344CB8AC3E}">
        <p14:creationId xmlns:p14="http://schemas.microsoft.com/office/powerpoint/2010/main" val="57756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7046-93FF-F00D-7FFC-E6DE76D34D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9126D3-C19F-A4D1-FEEA-35B83046AD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8AD31E-D5E3-C9DC-96E8-51D551904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CC7F62-FAAB-479F-F7FD-A4A671C7EF74}"/>
              </a:ext>
            </a:extLst>
          </p:cNvPr>
          <p:cNvSpPr>
            <a:spLocks noGrp="1"/>
          </p:cNvSpPr>
          <p:nvPr>
            <p:ph type="dt" sz="half" idx="10"/>
          </p:nvPr>
        </p:nvSpPr>
        <p:spPr/>
        <p:txBody>
          <a:bodyPr/>
          <a:lstStyle/>
          <a:p>
            <a:fld id="{BFD37F03-DAE9-43A9-9C86-B0928898BC60}" type="datetimeFigureOut">
              <a:rPr lang="en-IN" smtClean="0"/>
              <a:t>23-06-2024</a:t>
            </a:fld>
            <a:endParaRPr lang="en-IN"/>
          </a:p>
        </p:txBody>
      </p:sp>
      <p:sp>
        <p:nvSpPr>
          <p:cNvPr id="6" name="Footer Placeholder 5">
            <a:extLst>
              <a:ext uri="{FF2B5EF4-FFF2-40B4-BE49-F238E27FC236}">
                <a16:creationId xmlns:a16="http://schemas.microsoft.com/office/drawing/2014/main" id="{FB525876-FD20-F897-50EA-79049F8B01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C63513-C66B-A9CB-7C02-33B6E69C346D}"/>
              </a:ext>
            </a:extLst>
          </p:cNvPr>
          <p:cNvSpPr>
            <a:spLocks noGrp="1"/>
          </p:cNvSpPr>
          <p:nvPr>
            <p:ph type="sldNum" sz="quarter" idx="12"/>
          </p:nvPr>
        </p:nvSpPr>
        <p:spPr/>
        <p:txBody>
          <a:bodyPr/>
          <a:lstStyle/>
          <a:p>
            <a:fld id="{4766FE7A-C6D4-480F-8425-31071CEE25DA}" type="slidenum">
              <a:rPr lang="en-IN" smtClean="0"/>
              <a:t>‹#›</a:t>
            </a:fld>
            <a:endParaRPr lang="en-IN"/>
          </a:p>
        </p:txBody>
      </p:sp>
    </p:spTree>
    <p:extLst>
      <p:ext uri="{BB962C8B-B14F-4D97-AF65-F5344CB8AC3E}">
        <p14:creationId xmlns:p14="http://schemas.microsoft.com/office/powerpoint/2010/main" val="308709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B40915-C2D8-6225-3E28-FA45FFDF49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FD1028-8BD9-78D5-4B09-57C922E38D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72F367-AB83-0EC8-C247-9C3DDA0463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37F03-DAE9-43A9-9C86-B0928898BC60}" type="datetimeFigureOut">
              <a:rPr lang="en-IN" smtClean="0"/>
              <a:t>23-06-2024</a:t>
            </a:fld>
            <a:endParaRPr lang="en-IN"/>
          </a:p>
        </p:txBody>
      </p:sp>
      <p:sp>
        <p:nvSpPr>
          <p:cNvPr id="5" name="Footer Placeholder 4">
            <a:extLst>
              <a:ext uri="{FF2B5EF4-FFF2-40B4-BE49-F238E27FC236}">
                <a16:creationId xmlns:a16="http://schemas.microsoft.com/office/drawing/2014/main" id="{102B4383-44AA-8E6E-97C4-CF596C794F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9A5DCA-A15F-1934-C329-2684461947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66FE7A-C6D4-480F-8425-31071CEE25DA}" type="slidenum">
              <a:rPr lang="en-IN" smtClean="0"/>
              <a:t>‹#›</a:t>
            </a:fld>
            <a:endParaRPr lang="en-IN"/>
          </a:p>
        </p:txBody>
      </p:sp>
    </p:spTree>
    <p:extLst>
      <p:ext uri="{BB962C8B-B14F-4D97-AF65-F5344CB8AC3E}">
        <p14:creationId xmlns:p14="http://schemas.microsoft.com/office/powerpoint/2010/main" val="1305278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0821EF-1149-4CC8-7754-EC0FCED29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18" y="-269822"/>
            <a:ext cx="12441836" cy="8327035"/>
          </a:xfrm>
          <a:prstGeom prst="rect">
            <a:avLst/>
          </a:prstGeom>
        </p:spPr>
      </p:pic>
      <p:sp>
        <p:nvSpPr>
          <p:cNvPr id="6" name="TextBox 5">
            <a:extLst>
              <a:ext uri="{FF2B5EF4-FFF2-40B4-BE49-F238E27FC236}">
                <a16:creationId xmlns:a16="http://schemas.microsoft.com/office/drawing/2014/main" id="{1BA171BA-83BD-D757-EB4C-A00CCD43CC01}"/>
              </a:ext>
            </a:extLst>
          </p:cNvPr>
          <p:cNvSpPr txBox="1"/>
          <p:nvPr/>
        </p:nvSpPr>
        <p:spPr>
          <a:xfrm>
            <a:off x="429718" y="3016532"/>
            <a:ext cx="11887200" cy="1754326"/>
          </a:xfrm>
          <a:prstGeom prst="rect">
            <a:avLst/>
          </a:prstGeom>
          <a:noFill/>
          <a:effectLst>
            <a:glow rad="63500">
              <a:schemeClr val="accent4">
                <a:satMod val="175000"/>
                <a:alpha val="40000"/>
              </a:schemeClr>
            </a:glow>
          </a:effectLst>
        </p:spPr>
        <p:txBody>
          <a:bodyPr wrap="square" rtlCol="0">
            <a:spAutoFit/>
          </a:bodyPr>
          <a:lstStyle/>
          <a:p>
            <a:r>
              <a:rPr lang="en-IN" sz="5400" b="1" dirty="0">
                <a:solidFill>
                  <a:schemeClr val="bg1"/>
                </a:solidFill>
                <a:highlight>
                  <a:srgbClr val="000000"/>
                </a:highlight>
                <a:latin typeface="Times New Roman" panose="02020603050405020304" pitchFamily="18" charset="0"/>
                <a:cs typeface="Times New Roman" panose="02020603050405020304" pitchFamily="18" charset="0"/>
              </a:rPr>
              <a:t>PHISHING AWARENESS:</a:t>
            </a:r>
            <a:r>
              <a:rPr lang="en-IN" sz="5400" b="1" dirty="0">
                <a:solidFill>
                  <a:schemeClr val="bg1"/>
                </a:solidFill>
                <a:latin typeface="Times New Roman" panose="02020603050405020304" pitchFamily="18" charset="0"/>
                <a:cs typeface="Times New Roman" panose="02020603050405020304" pitchFamily="18" charset="0"/>
              </a:rPr>
              <a:t>     </a:t>
            </a:r>
          </a:p>
          <a:p>
            <a:r>
              <a:rPr lang="en-IN" sz="5400" b="1" dirty="0">
                <a:solidFill>
                  <a:schemeClr val="bg1"/>
                </a:solidFill>
                <a:latin typeface="Times New Roman" panose="02020603050405020304" pitchFamily="18" charset="0"/>
                <a:cs typeface="Times New Roman" panose="02020603050405020304" pitchFamily="18" charset="0"/>
              </a:rPr>
              <a:t>         </a:t>
            </a:r>
            <a:r>
              <a:rPr lang="en-IN" sz="5400" b="1" dirty="0">
                <a:solidFill>
                  <a:schemeClr val="bg1"/>
                </a:solidFill>
                <a:highlight>
                  <a:srgbClr val="000000"/>
                </a:highlight>
                <a:latin typeface="Times New Roman" panose="02020603050405020304" pitchFamily="18" charset="0"/>
                <a:cs typeface="Times New Roman" panose="02020603050405020304" pitchFamily="18" charset="0"/>
              </a:rPr>
              <a:t>ONLINE TRAINING MODULE</a:t>
            </a:r>
          </a:p>
        </p:txBody>
      </p:sp>
    </p:spTree>
    <p:extLst>
      <p:ext uri="{BB962C8B-B14F-4D97-AF65-F5344CB8AC3E}">
        <p14:creationId xmlns:p14="http://schemas.microsoft.com/office/powerpoint/2010/main" val="872954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9F046C-163D-FB27-3CBA-6D7EC1EDDB70}"/>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D1DC5998-9FF3-AEC7-97F6-C854F8500AEE}"/>
              </a:ext>
            </a:extLst>
          </p:cNvPr>
          <p:cNvSpPr txBox="1"/>
          <p:nvPr/>
        </p:nvSpPr>
        <p:spPr>
          <a:xfrm>
            <a:off x="-624114" y="5297714"/>
            <a:ext cx="13440228" cy="1107996"/>
          </a:xfrm>
          <a:prstGeom prst="rect">
            <a:avLst/>
          </a:prstGeom>
          <a:noFill/>
        </p:spPr>
        <p:txBody>
          <a:bodyPr wrap="square" rtlCol="0">
            <a:spAutoFit/>
          </a:bodyPr>
          <a:lstStyle/>
          <a:p>
            <a:r>
              <a:rPr lang="en-IN" dirty="0"/>
              <a:t>                                  </a:t>
            </a:r>
            <a:r>
              <a:rPr lang="en-IN" sz="4800" dirty="0">
                <a:solidFill>
                  <a:schemeClr val="bg1">
                    <a:lumMod val="95000"/>
                  </a:schemeClr>
                </a:solidFill>
                <a:latin typeface="Algerian" panose="04020705040A02060702" pitchFamily="82" charset="0"/>
              </a:rPr>
              <a:t>BE AWARE OF CYBER ATTACKS !!!</a:t>
            </a:r>
          </a:p>
          <a:p>
            <a:r>
              <a:rPr lang="en-IN" dirty="0">
                <a:latin typeface="Elephant" panose="02020904090505020303" pitchFamily="18" charset="0"/>
              </a:rPr>
              <a:t>                                                                                       </a:t>
            </a:r>
          </a:p>
        </p:txBody>
      </p:sp>
    </p:spTree>
    <p:extLst>
      <p:ext uri="{BB962C8B-B14F-4D97-AF65-F5344CB8AC3E}">
        <p14:creationId xmlns:p14="http://schemas.microsoft.com/office/powerpoint/2010/main" val="374528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38C633-9019-A53D-04B2-D5B500C1F29F}"/>
              </a:ext>
            </a:extLst>
          </p:cNvPr>
          <p:cNvSpPr>
            <a:spLocks noGrp="1"/>
          </p:cNvSpPr>
          <p:nvPr>
            <p:ph type="title"/>
          </p:nvPr>
        </p:nvSpPr>
        <p:spPr>
          <a:xfrm>
            <a:off x="628649" y="371476"/>
            <a:ext cx="5943601" cy="1217615"/>
          </a:xfrm>
        </p:spPr>
        <p:txBody>
          <a:bodyPr>
            <a:normAutofit/>
          </a:bodyPr>
          <a:lstStyle/>
          <a:p>
            <a:r>
              <a:rPr lang="en-IN" sz="3600" dirty="0">
                <a:solidFill>
                  <a:srgbClr val="002060"/>
                </a:solidFill>
                <a:latin typeface="Times New Roman" panose="02020603050405020304" pitchFamily="18" charset="0"/>
                <a:cs typeface="Times New Roman" panose="02020603050405020304" pitchFamily="18" charset="0"/>
              </a:rPr>
              <a:t>What is phishing?</a:t>
            </a:r>
          </a:p>
        </p:txBody>
      </p:sp>
      <p:pic>
        <p:nvPicPr>
          <p:cNvPr id="11" name="Picture Placeholder 10">
            <a:extLst>
              <a:ext uri="{FF2B5EF4-FFF2-40B4-BE49-F238E27FC236}">
                <a16:creationId xmlns:a16="http://schemas.microsoft.com/office/drawing/2014/main" id="{555DE7C3-8D3B-5EB7-273D-9F18A1B8C0B1}"/>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24" t="-2982" r="2502" b="1"/>
          <a:stretch/>
        </p:blipFill>
        <p:spPr>
          <a:xfrm>
            <a:off x="6096000" y="1034321"/>
            <a:ext cx="5940537" cy="4527030"/>
          </a:xfrm>
        </p:spPr>
      </p:pic>
      <p:sp>
        <p:nvSpPr>
          <p:cNvPr id="7" name="Rectangle 1">
            <a:extLst>
              <a:ext uri="{FF2B5EF4-FFF2-40B4-BE49-F238E27FC236}">
                <a16:creationId xmlns:a16="http://schemas.microsoft.com/office/drawing/2014/main" id="{4BF895E2-54A5-9D92-5D34-7FB3B57B0746}"/>
              </a:ext>
            </a:extLst>
          </p:cNvPr>
          <p:cNvSpPr>
            <a:spLocks noGrp="1" noChangeArrowheads="1"/>
          </p:cNvSpPr>
          <p:nvPr>
            <p:ph type="body" sz="half" idx="2"/>
          </p:nvPr>
        </p:nvSpPr>
        <p:spPr bwMode="auto">
          <a:xfrm>
            <a:off x="628649" y="2231593"/>
            <a:ext cx="528637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Phishing is a sort of cyberattack in which dishonest persons or groups attempt to fool victims into divulging private information such  as credit card numbers, passwords, or personal information. This is typically done through  deceptive emails, messages, or websites that appear to be legitimate but are actually designed to steal information. Phishing attempts frequently take advantage of human psychology such as creating a sense of urgency or fear to persuade individuals to disclose their sensitive information.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9127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383ADC7-279B-443E-5B17-2CA24799D29C}"/>
              </a:ext>
            </a:extLst>
          </p:cNvPr>
          <p:cNvSpPr>
            <a:spLocks noGrp="1"/>
          </p:cNvSpPr>
          <p:nvPr>
            <p:ph type="body" sz="half" idx="2"/>
          </p:nvPr>
        </p:nvSpPr>
        <p:spPr>
          <a:xfrm>
            <a:off x="164892" y="584616"/>
            <a:ext cx="11827240" cy="5996066"/>
          </a:xfrm>
        </p:spPr>
        <p:txBody>
          <a:bodyPr>
            <a:normAutofit/>
          </a:bodyPr>
          <a:lstStyle/>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Phishing emails can be a common threat and lead to cyberattacks like data breaches or ransomware infections. To recognize phishing tactics, you can look for these common traits:</a:t>
            </a:r>
          </a:p>
          <a:p>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u="sng" dirty="0">
                <a:latin typeface="Times New Roman" panose="02020603050405020304" pitchFamily="18" charset="0"/>
                <a:cs typeface="Times New Roman" panose="02020603050405020304" pitchFamily="18" charset="0"/>
              </a:rPr>
              <a:t>Malicious attachments</a:t>
            </a:r>
            <a:r>
              <a:rPr lang="en-US" sz="2000" dirty="0">
                <a:latin typeface="Times New Roman" panose="02020603050405020304" pitchFamily="18" charset="0"/>
                <a:cs typeface="Times New Roman" panose="02020603050405020304" pitchFamily="18" charset="0"/>
              </a:rPr>
              <a:t>: According to a study, 94% of phishing emails use malicious attachments as the infection source.</a:t>
            </a:r>
          </a:p>
          <a:p>
            <a:pPr marL="342900" indent="-342900">
              <a:buFont typeface="Arial" panose="020B0604020202020204" pitchFamily="34" charset="0"/>
              <a:buChar char="•"/>
            </a:pPr>
            <a:r>
              <a:rPr lang="en-US" sz="2000" u="sng" dirty="0">
                <a:latin typeface="Times New Roman" panose="02020603050405020304" pitchFamily="18" charset="0"/>
                <a:cs typeface="Times New Roman" panose="02020603050405020304" pitchFamily="18" charset="0"/>
              </a:rPr>
              <a:t>Urgent action:</a:t>
            </a:r>
            <a:r>
              <a:rPr lang="en-US" sz="2000" dirty="0">
                <a:latin typeface="Times New Roman" panose="02020603050405020304" pitchFamily="18" charset="0"/>
                <a:cs typeface="Times New Roman" panose="02020603050405020304" pitchFamily="18" charset="0"/>
              </a:rPr>
              <a:t> Phishing emails may create a false sense of urgency by claiming that you must act immediately to avoid punishment or receive a reward.</a:t>
            </a:r>
          </a:p>
          <a:p>
            <a:pPr marL="342900" indent="-342900">
              <a:buFont typeface="Arial" panose="020B0604020202020204" pitchFamily="34" charset="0"/>
              <a:buChar char="•"/>
            </a:pPr>
            <a:r>
              <a:rPr lang="en-US" sz="2000" u="sng" dirty="0">
                <a:latin typeface="Times New Roman" panose="02020603050405020304" pitchFamily="18" charset="0"/>
                <a:cs typeface="Times New Roman" panose="02020603050405020304" pitchFamily="18" charset="0"/>
              </a:rPr>
              <a:t>Poor grammar and spelling</a:t>
            </a:r>
            <a:r>
              <a:rPr lang="en-US" sz="2000" dirty="0">
                <a:latin typeface="Times New Roman" panose="02020603050405020304" pitchFamily="18" charset="0"/>
                <a:cs typeface="Times New Roman" panose="02020603050405020304" pitchFamily="18" charset="0"/>
              </a:rPr>
              <a:t>: Most businesses have spell check enabled for outbound emails, so bad spelling and incorrect grammar can be a sign of a phishing email.</a:t>
            </a:r>
          </a:p>
          <a:p>
            <a:pPr marL="342900" indent="-342900">
              <a:buFont typeface="Arial" panose="020B0604020202020204" pitchFamily="34" charset="0"/>
              <a:buChar char="•"/>
            </a:pPr>
            <a:r>
              <a:rPr lang="en-US" sz="2000" u="sng" dirty="0">
                <a:latin typeface="Times New Roman" panose="02020603050405020304" pitchFamily="18" charset="0"/>
                <a:cs typeface="Times New Roman" panose="02020603050405020304" pitchFamily="18" charset="0"/>
              </a:rPr>
              <a:t>Unfamiliar greeting</a:t>
            </a:r>
            <a:r>
              <a:rPr lang="en-US" sz="2000" dirty="0">
                <a:latin typeface="Times New Roman" panose="02020603050405020304" pitchFamily="18" charset="0"/>
                <a:cs typeface="Times New Roman" panose="02020603050405020304" pitchFamily="18" charset="0"/>
              </a:rPr>
              <a:t>: The salutation or greeting in the email may be </a:t>
            </a:r>
            <a:r>
              <a:rPr lang="en-US" sz="2000" dirty="0" err="1">
                <a:latin typeface="Times New Roman" panose="02020603050405020304" pitchFamily="18" charset="0"/>
                <a:cs typeface="Times New Roman" panose="02020603050405020304" pitchFamily="18" charset="0"/>
              </a:rPr>
              <a:t>unfamiliar.Requests</a:t>
            </a:r>
            <a:r>
              <a:rPr lang="en-US" sz="2000" dirty="0">
                <a:latin typeface="Times New Roman" panose="02020603050405020304" pitchFamily="18" charset="0"/>
                <a:cs typeface="Times New Roman" panose="02020603050405020304" pitchFamily="18" charset="0"/>
              </a:rPr>
              <a:t> for sensitive data: Phishing emails may request login credentials, payment information, or other sensitive data.</a:t>
            </a:r>
          </a:p>
          <a:p>
            <a:pPr marL="342900" indent="-342900">
              <a:buFont typeface="Arial" panose="020B0604020202020204" pitchFamily="34" charset="0"/>
              <a:buChar char="•"/>
            </a:pPr>
            <a:r>
              <a:rPr lang="en-US" sz="2000" u="sng" dirty="0">
                <a:latin typeface="Times New Roman" panose="02020603050405020304" pitchFamily="18" charset="0"/>
                <a:cs typeface="Times New Roman" panose="02020603050405020304" pitchFamily="18" charset="0"/>
              </a:rPr>
              <a:t>Inconsistencies</a:t>
            </a:r>
            <a:r>
              <a:rPr lang="en-US" sz="2000" dirty="0">
                <a:latin typeface="Times New Roman" panose="02020603050405020304" pitchFamily="18" charset="0"/>
                <a:cs typeface="Times New Roman" panose="02020603050405020304" pitchFamily="18" charset="0"/>
              </a:rPr>
              <a:t>: There may be inconsistencies in the email address, links, or domain names.</a:t>
            </a:r>
          </a:p>
          <a:p>
            <a:pPr marL="342900" indent="-342900">
              <a:buFont typeface="Arial" panose="020B0604020202020204" pitchFamily="34" charset="0"/>
              <a:buChar char="•"/>
            </a:pPr>
            <a:r>
              <a:rPr lang="en-US" sz="2000" u="sng" dirty="0">
                <a:latin typeface="Times New Roman" panose="02020603050405020304" pitchFamily="18" charset="0"/>
                <a:cs typeface="Times New Roman" panose="02020603050405020304" pitchFamily="18" charset="0"/>
              </a:rPr>
              <a:t>Sender address</a:t>
            </a:r>
            <a:r>
              <a:rPr lang="en-US" sz="2000" dirty="0">
                <a:latin typeface="Times New Roman" panose="02020603050405020304" pitchFamily="18" charset="0"/>
                <a:cs typeface="Times New Roman" panose="02020603050405020304" pitchFamily="18" charset="0"/>
              </a:rPr>
              <a:t>: For internal emails, hackers may not be able to replicate the specific email URL, so you can double-check the sender address.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172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1ED2EB92-A9FD-4E64-ED29-C3857AEC8B04}"/>
              </a:ext>
            </a:extLst>
          </p:cNvPr>
          <p:cNvSpPr/>
          <p:nvPr/>
        </p:nvSpPr>
        <p:spPr>
          <a:xfrm>
            <a:off x="4572003" y="397240"/>
            <a:ext cx="2443397" cy="23834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9380902C-7C35-DD2A-8F14-BCA7708BF577}"/>
              </a:ext>
            </a:extLst>
          </p:cNvPr>
          <p:cNvSpPr/>
          <p:nvPr/>
        </p:nvSpPr>
        <p:spPr>
          <a:xfrm>
            <a:off x="6425787" y="1330380"/>
            <a:ext cx="2475872" cy="23834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82846461-B68C-52C4-8AFD-7E44CB6E3455}"/>
              </a:ext>
            </a:extLst>
          </p:cNvPr>
          <p:cNvSpPr/>
          <p:nvPr/>
        </p:nvSpPr>
        <p:spPr>
          <a:xfrm>
            <a:off x="2685744" y="1295365"/>
            <a:ext cx="2443397" cy="25033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BCD23CE2-0A58-3A9E-70C2-035981B64F2A}"/>
              </a:ext>
            </a:extLst>
          </p:cNvPr>
          <p:cNvSpPr/>
          <p:nvPr/>
        </p:nvSpPr>
        <p:spPr>
          <a:xfrm>
            <a:off x="2735711" y="3429000"/>
            <a:ext cx="2475872" cy="24059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2DF97FD4-4323-9769-6662-764EA5E10625}"/>
              </a:ext>
            </a:extLst>
          </p:cNvPr>
          <p:cNvSpPr/>
          <p:nvPr/>
        </p:nvSpPr>
        <p:spPr>
          <a:xfrm>
            <a:off x="6425787" y="3271598"/>
            <a:ext cx="2475872" cy="24059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697AA521-F1BD-5281-EA9B-1DAC56183CFF}"/>
              </a:ext>
            </a:extLst>
          </p:cNvPr>
          <p:cNvSpPr/>
          <p:nvPr/>
        </p:nvSpPr>
        <p:spPr>
          <a:xfrm>
            <a:off x="4596986" y="4362142"/>
            <a:ext cx="2443398" cy="24059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82A7980B-222F-7021-4059-027848CFC158}"/>
              </a:ext>
            </a:extLst>
          </p:cNvPr>
          <p:cNvSpPr txBox="1"/>
          <p:nvPr/>
        </p:nvSpPr>
        <p:spPr>
          <a:xfrm>
            <a:off x="3412765" y="2168156"/>
            <a:ext cx="1603947" cy="707886"/>
          </a:xfrm>
          <a:prstGeom prst="rect">
            <a:avLst/>
          </a:prstGeom>
          <a:noFill/>
          <a:ln>
            <a:noFill/>
          </a:ln>
        </p:spPr>
        <p:txBody>
          <a:bodyPr wrap="square" rtlCol="0">
            <a:spAutoFit/>
          </a:bodyPr>
          <a:lstStyle/>
          <a:p>
            <a:r>
              <a:rPr lang="en-IN" sz="2000" b="1" dirty="0">
                <a:latin typeface="Times New Roman" panose="02020603050405020304" pitchFamily="18" charset="0"/>
                <a:cs typeface="Times New Roman" panose="02020603050405020304" pitchFamily="18" charset="0"/>
              </a:rPr>
              <a:t>Email Phishing</a:t>
            </a:r>
          </a:p>
        </p:txBody>
      </p:sp>
      <p:sp>
        <p:nvSpPr>
          <p:cNvPr id="15" name="TextBox 14">
            <a:extLst>
              <a:ext uri="{FF2B5EF4-FFF2-40B4-BE49-F238E27FC236}">
                <a16:creationId xmlns:a16="http://schemas.microsoft.com/office/drawing/2014/main" id="{FC7A275D-2218-A7C7-A976-8682DE4886F4}"/>
              </a:ext>
            </a:extLst>
          </p:cNvPr>
          <p:cNvSpPr txBox="1"/>
          <p:nvPr/>
        </p:nvSpPr>
        <p:spPr>
          <a:xfrm>
            <a:off x="7152808" y="4008199"/>
            <a:ext cx="1636427"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Clone Phishing</a:t>
            </a:r>
          </a:p>
        </p:txBody>
      </p:sp>
      <p:sp>
        <p:nvSpPr>
          <p:cNvPr id="16" name="TextBox 15">
            <a:extLst>
              <a:ext uri="{FF2B5EF4-FFF2-40B4-BE49-F238E27FC236}">
                <a16:creationId xmlns:a16="http://schemas.microsoft.com/office/drawing/2014/main" id="{6F20D6BD-1A40-DE93-7E8A-70C1FD8A6549}"/>
              </a:ext>
            </a:extLst>
          </p:cNvPr>
          <p:cNvSpPr txBox="1"/>
          <p:nvPr/>
        </p:nvSpPr>
        <p:spPr>
          <a:xfrm>
            <a:off x="5186598" y="5431624"/>
            <a:ext cx="1818803"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Whaling</a:t>
            </a:r>
          </a:p>
        </p:txBody>
      </p:sp>
      <p:sp>
        <p:nvSpPr>
          <p:cNvPr id="17" name="TextBox 16">
            <a:extLst>
              <a:ext uri="{FF2B5EF4-FFF2-40B4-BE49-F238E27FC236}">
                <a16:creationId xmlns:a16="http://schemas.microsoft.com/office/drawing/2014/main" id="{027CA4C0-D2A9-1D61-52E4-D13952E2C5A8}"/>
              </a:ext>
            </a:extLst>
          </p:cNvPr>
          <p:cNvSpPr txBox="1"/>
          <p:nvPr/>
        </p:nvSpPr>
        <p:spPr>
          <a:xfrm>
            <a:off x="7089102" y="2107736"/>
            <a:ext cx="1738855"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Spear Phishing</a:t>
            </a:r>
          </a:p>
        </p:txBody>
      </p:sp>
      <p:sp>
        <p:nvSpPr>
          <p:cNvPr id="18" name="TextBox 17">
            <a:extLst>
              <a:ext uri="{FF2B5EF4-FFF2-40B4-BE49-F238E27FC236}">
                <a16:creationId xmlns:a16="http://schemas.microsoft.com/office/drawing/2014/main" id="{A3767DE9-E24C-F5C5-B68A-B13D79E8B4F8}"/>
              </a:ext>
            </a:extLst>
          </p:cNvPr>
          <p:cNvSpPr txBox="1"/>
          <p:nvPr/>
        </p:nvSpPr>
        <p:spPr>
          <a:xfrm>
            <a:off x="3139196" y="4266776"/>
            <a:ext cx="1668901"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Smishing </a:t>
            </a:r>
          </a:p>
          <a:p>
            <a:r>
              <a:rPr lang="en-IN" sz="2000" b="1" dirty="0">
                <a:latin typeface="Times New Roman" panose="02020603050405020304" pitchFamily="18" charset="0"/>
                <a:cs typeface="Times New Roman" panose="02020603050405020304" pitchFamily="18" charset="0"/>
              </a:rPr>
              <a:t>and Vishing</a:t>
            </a:r>
          </a:p>
        </p:txBody>
      </p:sp>
      <p:sp>
        <p:nvSpPr>
          <p:cNvPr id="19" name="TextBox 18">
            <a:extLst>
              <a:ext uri="{FF2B5EF4-FFF2-40B4-BE49-F238E27FC236}">
                <a16:creationId xmlns:a16="http://schemas.microsoft.com/office/drawing/2014/main" id="{B1E2359A-4FB4-7A7D-A2E3-9A47EAE81321}"/>
              </a:ext>
            </a:extLst>
          </p:cNvPr>
          <p:cNvSpPr txBox="1"/>
          <p:nvPr/>
        </p:nvSpPr>
        <p:spPr>
          <a:xfrm>
            <a:off x="5311518" y="1171313"/>
            <a:ext cx="1409075" cy="707886"/>
          </a:xfrm>
          <a:prstGeom prst="rect">
            <a:avLst/>
          </a:prstGeom>
          <a:noFill/>
          <a:ln>
            <a:noFill/>
          </a:ln>
        </p:spPr>
        <p:txBody>
          <a:bodyPr wrap="square" rtlCol="0">
            <a:spAutoFit/>
          </a:bodyPr>
          <a:lstStyle/>
          <a:p>
            <a:r>
              <a:rPr lang="en-IN" sz="2000" b="1" dirty="0">
                <a:latin typeface="Times New Roman" panose="02020603050405020304" pitchFamily="18" charset="0"/>
                <a:cs typeface="Times New Roman" panose="02020603050405020304" pitchFamily="18" charset="0"/>
              </a:rPr>
              <a:t>Angler Phishing</a:t>
            </a:r>
          </a:p>
        </p:txBody>
      </p:sp>
      <p:pic>
        <p:nvPicPr>
          <p:cNvPr id="21" name="Picture 20">
            <a:extLst>
              <a:ext uri="{FF2B5EF4-FFF2-40B4-BE49-F238E27FC236}">
                <a16:creationId xmlns:a16="http://schemas.microsoft.com/office/drawing/2014/main" id="{912E0BEC-BB9A-D266-35AD-0070AA4C262E}"/>
              </a:ext>
            </a:extLst>
          </p:cNvPr>
          <p:cNvPicPr>
            <a:picLocks noChangeAspect="1"/>
          </p:cNvPicPr>
          <p:nvPr/>
        </p:nvPicPr>
        <p:blipFill rotWithShape="1">
          <a:blip r:embed="rId2">
            <a:extLst>
              <a:ext uri="{28A0092B-C50C-407E-A947-70E740481C1C}">
                <a14:useLocalDpi xmlns:a14="http://schemas.microsoft.com/office/drawing/2010/main" val="0"/>
              </a:ext>
            </a:extLst>
          </a:blip>
          <a:srcRect l="-1" t="132" r="-750"/>
          <a:stretch/>
        </p:blipFill>
        <p:spPr>
          <a:xfrm>
            <a:off x="5126635" y="3027961"/>
            <a:ext cx="1314755" cy="1176779"/>
          </a:xfrm>
          <a:prstGeom prst="rect">
            <a:avLst/>
          </a:prstGeom>
        </p:spPr>
      </p:pic>
      <p:sp>
        <p:nvSpPr>
          <p:cNvPr id="22" name="TextBox 21">
            <a:extLst>
              <a:ext uri="{FF2B5EF4-FFF2-40B4-BE49-F238E27FC236}">
                <a16:creationId xmlns:a16="http://schemas.microsoft.com/office/drawing/2014/main" id="{DCC167FC-74D3-8EA4-958F-E7B3AADEA721}"/>
              </a:ext>
            </a:extLst>
          </p:cNvPr>
          <p:cNvSpPr txBox="1"/>
          <p:nvPr/>
        </p:nvSpPr>
        <p:spPr>
          <a:xfrm>
            <a:off x="5239059" y="3255384"/>
            <a:ext cx="1609680"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Types of Phishing</a:t>
            </a:r>
          </a:p>
        </p:txBody>
      </p:sp>
    </p:spTree>
    <p:extLst>
      <p:ext uri="{BB962C8B-B14F-4D97-AF65-F5344CB8AC3E}">
        <p14:creationId xmlns:p14="http://schemas.microsoft.com/office/powerpoint/2010/main" val="1351820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860A114-EDDF-D3D4-2D00-A58CC8EFCB34}"/>
              </a:ext>
            </a:extLst>
          </p:cNvPr>
          <p:cNvSpPr>
            <a:spLocks noGrp="1"/>
          </p:cNvSpPr>
          <p:nvPr>
            <p:ph type="body" sz="half" idx="2"/>
          </p:nvPr>
        </p:nvSpPr>
        <p:spPr>
          <a:xfrm>
            <a:off x="224852" y="464696"/>
            <a:ext cx="11737299" cy="6115986"/>
          </a:xfrm>
        </p:spPr>
        <p:txBody>
          <a:bodyPr>
            <a:normAutofit fontScale="92500" lnSpcReduction="10000"/>
          </a:bodyPr>
          <a:lstStyle/>
          <a:p>
            <a:pPr marL="342900" indent="-342900" algn="just">
              <a:buFont typeface="+mj-lt"/>
              <a:buAutoNum type="arabicPeriod"/>
            </a:pPr>
            <a:r>
              <a:rPr lang="en-IN" sz="2200" b="1" dirty="0">
                <a:latin typeface="Times New Roman" panose="02020603050405020304" pitchFamily="18" charset="0"/>
                <a:cs typeface="Times New Roman" panose="02020603050405020304" pitchFamily="18" charset="0"/>
              </a:rPr>
              <a:t>Email phishing:-  </a:t>
            </a:r>
            <a:r>
              <a:rPr lang="en-US" sz="2200" b="0" i="0" dirty="0">
                <a:effectLst/>
                <a:highlight>
                  <a:srgbClr val="F7F8FA"/>
                </a:highlight>
                <a:latin typeface="Times New Roman" panose="02020603050405020304" pitchFamily="18" charset="0"/>
                <a:cs typeface="Times New Roman" panose="02020603050405020304" pitchFamily="18" charset="0"/>
              </a:rPr>
              <a:t>Most phishing attacks are sent via email. Attackers typically register fake domain names that mimic real organizations and send thousands of common requests to victims.</a:t>
            </a:r>
          </a:p>
          <a:p>
            <a:pPr lvl="2" algn="just"/>
            <a:r>
              <a:rPr lang="en-US" sz="2200" b="0" i="0" dirty="0">
                <a:effectLst/>
                <a:highlight>
                  <a:srgbClr val="F7F8FA"/>
                </a:highlight>
                <a:latin typeface="Times New Roman" panose="02020603050405020304" pitchFamily="18" charset="0"/>
                <a:cs typeface="Times New Roman" panose="02020603050405020304" pitchFamily="18" charset="0"/>
              </a:rPr>
              <a:t>                 </a:t>
            </a:r>
            <a:r>
              <a:rPr lang="en-US" sz="2200" b="0" i="0" dirty="0">
                <a:effectLst/>
                <a:latin typeface="Times New Roman" panose="02020603050405020304" pitchFamily="18" charset="0"/>
                <a:cs typeface="Times New Roman" panose="02020603050405020304" pitchFamily="18" charset="0"/>
              </a:rPr>
              <a:t>Many phishing emails use a sense of urgency or a threat to cause a user to comply quickly without checking the source or     authenticity of the email.</a:t>
            </a:r>
          </a:p>
          <a:p>
            <a:pPr lvl="1" algn="just"/>
            <a:r>
              <a:rPr lang="en-US" sz="2200" b="0" i="0" dirty="0">
                <a:effectLst/>
                <a:latin typeface="Times New Roman" panose="02020603050405020304" pitchFamily="18" charset="0"/>
                <a:cs typeface="Times New Roman" panose="02020603050405020304" pitchFamily="18" charset="0"/>
              </a:rPr>
              <a:t>Email phishing messages have one of the following goals:</a:t>
            </a:r>
          </a:p>
          <a:p>
            <a:pPr lvl="3"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Causing the user to click a link to a malicious website in order to install malware on their device.</a:t>
            </a:r>
          </a:p>
          <a:p>
            <a:pPr lvl="3"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Causing the user to download an infected file and using it to deploy malware.</a:t>
            </a:r>
          </a:p>
          <a:p>
            <a:pPr lvl="3"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Causing the user to click a link to a fake website and submit personal data.</a:t>
            </a:r>
          </a:p>
          <a:p>
            <a:pPr lvl="3"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Causing the user to reply and provide personal data.</a:t>
            </a:r>
          </a:p>
          <a:p>
            <a:pPr lvl="3" algn="just"/>
            <a:endParaRPr lang="en-US" sz="2200" b="0" i="0" dirty="0">
              <a:effectLst/>
              <a:latin typeface="Times New Roman" panose="02020603050405020304" pitchFamily="18" charset="0"/>
              <a:cs typeface="Times New Roman" panose="02020603050405020304" pitchFamily="18" charset="0"/>
            </a:endParaRPr>
          </a:p>
          <a:p>
            <a:pPr marL="514350" indent="-514350">
              <a:buAutoNum type="arabicPeriod"/>
            </a:pPr>
            <a:r>
              <a:rPr lang="en-US" sz="2200" b="1" i="0" dirty="0">
                <a:effectLst/>
                <a:latin typeface="Times New Roman" panose="02020603050405020304" pitchFamily="18" charset="0"/>
                <a:cs typeface="Times New Roman" panose="02020603050405020304" pitchFamily="18" charset="0"/>
              </a:rPr>
              <a:t>Spear phishing:-  </a:t>
            </a:r>
            <a:r>
              <a:rPr lang="en-US" sz="2200" b="0" i="0" dirty="0">
                <a:effectLst/>
                <a:highlight>
                  <a:srgbClr val="FFFFFF"/>
                </a:highlight>
                <a:latin typeface="Times New Roman" panose="02020603050405020304" pitchFamily="18" charset="0"/>
                <a:cs typeface="Times New Roman" panose="02020603050405020304" pitchFamily="18" charset="0"/>
              </a:rPr>
              <a:t>Spear phishing is a type of phishing attack that targets a specific individual, group or organization. These personalized scams trick victims into divulging sensitive data, downloading malware </a:t>
            </a:r>
            <a:r>
              <a:rPr lang="en-US" sz="2200" dirty="0">
                <a:highlight>
                  <a:srgbClr val="FFFFFF"/>
                </a:highlight>
                <a:latin typeface="Times New Roman" panose="02020603050405020304" pitchFamily="18" charset="0"/>
                <a:cs typeface="Times New Roman" panose="02020603050405020304" pitchFamily="18" charset="0"/>
              </a:rPr>
              <a:t>or</a:t>
            </a:r>
            <a:r>
              <a:rPr lang="en-US" sz="2200" b="0" i="0" dirty="0">
                <a:effectLst/>
                <a:highlight>
                  <a:srgbClr val="FFFFFF"/>
                </a:highlight>
                <a:latin typeface="Times New Roman" panose="02020603050405020304" pitchFamily="18" charset="0"/>
                <a:cs typeface="Times New Roman" panose="02020603050405020304" pitchFamily="18" charset="0"/>
              </a:rPr>
              <a:t> sending money to an attacker. </a:t>
            </a:r>
          </a:p>
          <a:p>
            <a:pPr algn="l"/>
            <a:r>
              <a:rPr lang="en-US" sz="2200" b="0" i="0" dirty="0">
                <a:effectLst/>
                <a:latin typeface="Times New Roman" panose="02020603050405020304" pitchFamily="18" charset="0"/>
                <a:cs typeface="Times New Roman" panose="02020603050405020304" pitchFamily="18" charset="0"/>
              </a:rPr>
              <a:t>         The attacker typically already has some or all of the following information about the victim:</a:t>
            </a:r>
          </a:p>
          <a:p>
            <a:pPr lvl="2">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Name</a:t>
            </a:r>
          </a:p>
          <a:p>
            <a:pPr lvl="2">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Place of employment</a:t>
            </a:r>
          </a:p>
          <a:p>
            <a:pPr lvl="2">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Email address</a:t>
            </a:r>
          </a:p>
          <a:p>
            <a:pPr lvl="2">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Specific information about their job role</a:t>
            </a:r>
          </a:p>
          <a:p>
            <a:pPr lvl="2">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Trusted colleagues, family members, or other contacts, and samples of their writing</a:t>
            </a:r>
          </a:p>
          <a:p>
            <a:pPr marL="1371600" lvl="2" indent="-457200" algn="just">
              <a:buFont typeface="+mj-lt"/>
              <a:buAutoNum type="arabicPeriod"/>
            </a:pPr>
            <a:endParaRPr lang="en-US" sz="1900" b="1"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83846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5AABF5-5EE8-6E79-994F-FD82E5E68538}"/>
              </a:ext>
            </a:extLst>
          </p:cNvPr>
          <p:cNvSpPr>
            <a:spLocks noGrp="1"/>
          </p:cNvSpPr>
          <p:nvPr>
            <p:ph type="body" sz="half" idx="2"/>
          </p:nvPr>
        </p:nvSpPr>
        <p:spPr>
          <a:xfrm>
            <a:off x="0" y="689548"/>
            <a:ext cx="12192000" cy="5921114"/>
          </a:xfrm>
        </p:spPr>
        <p:txBody>
          <a:bodyPr>
            <a:normAutofit/>
          </a:bodyPr>
          <a:lstStyle/>
          <a:p>
            <a:pPr marL="457200" indent="-457200">
              <a:buAutoNum type="arabicPeriod" startAt="3"/>
            </a:pPr>
            <a:r>
              <a:rPr lang="en-IN" sz="2000" b="1" dirty="0">
                <a:latin typeface="Times New Roman" panose="02020603050405020304" pitchFamily="18" charset="0"/>
                <a:cs typeface="Times New Roman" panose="02020603050405020304" pitchFamily="18" charset="0"/>
              </a:rPr>
              <a:t>Whaling:- </a:t>
            </a:r>
            <a:r>
              <a:rPr lang="en-US" sz="2000" b="0" i="0" dirty="0">
                <a:solidFill>
                  <a:srgbClr val="1B1C1D"/>
                </a:solidFill>
                <a:effectLst/>
                <a:highlight>
                  <a:srgbClr val="FFFFFF"/>
                </a:highlight>
                <a:latin typeface="Times New Roman" panose="02020603050405020304" pitchFamily="18" charset="0"/>
                <a:cs typeface="Times New Roman" panose="02020603050405020304" pitchFamily="18" charset="0"/>
              </a:rPr>
              <a:t>Whaling attacks, often referred to as CEO fraud or executive phishing, are sophisticated cyberthreats targeting an organization's high-profile individuals. The term whaling reflects the high status of these targets, who have significant access to critical data and financial assets.</a:t>
            </a:r>
          </a:p>
          <a:p>
            <a:pPr lvl="2" fontAlgn="base">
              <a:buFont typeface="Arial" panose="020B0604020202020204" pitchFamily="34" charset="0"/>
              <a:buChar char="•"/>
            </a:pPr>
            <a:r>
              <a:rPr lang="en-US" sz="2000" b="1" dirty="0">
                <a:solidFill>
                  <a:srgbClr val="1B1C1D"/>
                </a:solidFill>
                <a:highlight>
                  <a:srgbClr val="FFFFFF"/>
                </a:highlight>
                <a:latin typeface="Times New Roman" panose="02020603050405020304" pitchFamily="18" charset="0"/>
                <a:cs typeface="Times New Roman" panose="02020603050405020304" pitchFamily="18" charset="0"/>
              </a:rPr>
              <a:t> </a:t>
            </a:r>
            <a:r>
              <a:rPr lang="en-US" sz="2000" b="0" i="0" dirty="0">
                <a:solidFill>
                  <a:srgbClr val="1B1C1D"/>
                </a:solidFill>
                <a:effectLst/>
                <a:highlight>
                  <a:srgbClr val="FFFFFF"/>
                </a:highlight>
                <a:latin typeface="Times New Roman" panose="02020603050405020304" pitchFamily="18" charset="0"/>
                <a:cs typeface="Times New Roman" panose="02020603050405020304" pitchFamily="18" charset="0"/>
              </a:rPr>
              <a:t>Transferring large sums of corporate money to the attacker's fraudulent accounts.</a:t>
            </a:r>
          </a:p>
          <a:p>
            <a:pPr lvl="2" fontAlgn="base">
              <a:buFont typeface="Arial" panose="020B0604020202020204" pitchFamily="34" charset="0"/>
              <a:buChar char="•"/>
            </a:pPr>
            <a:r>
              <a:rPr lang="en-US" sz="2000" b="0" i="0" dirty="0">
                <a:solidFill>
                  <a:srgbClr val="1B1C1D"/>
                </a:solidFill>
                <a:effectLst/>
                <a:highlight>
                  <a:srgbClr val="FFFFFF"/>
                </a:highlight>
                <a:latin typeface="Times New Roman" panose="02020603050405020304" pitchFamily="18" charset="0"/>
                <a:cs typeface="Times New Roman" panose="02020603050405020304" pitchFamily="18" charset="0"/>
              </a:rPr>
              <a:t>Divulging sensitive or confidential information, such as trade secrets, client data, or login credentials.</a:t>
            </a:r>
          </a:p>
          <a:p>
            <a:pPr lvl="2" fontAlgn="base">
              <a:buFont typeface="Arial" panose="020B0604020202020204" pitchFamily="34" charset="0"/>
              <a:buChar char="•"/>
            </a:pPr>
            <a:r>
              <a:rPr lang="en-US" sz="2000" b="0" i="0" dirty="0">
                <a:solidFill>
                  <a:srgbClr val="1B1C1D"/>
                </a:solidFill>
                <a:effectLst/>
                <a:highlight>
                  <a:srgbClr val="FFFFFF"/>
                </a:highlight>
                <a:latin typeface="Times New Roman" panose="02020603050405020304" pitchFamily="18" charset="0"/>
                <a:cs typeface="Times New Roman" panose="02020603050405020304" pitchFamily="18" charset="0"/>
              </a:rPr>
              <a:t>Granting access to secure systems, networks, or databases.</a:t>
            </a:r>
          </a:p>
          <a:p>
            <a:pPr lvl="2" fontAlgn="base">
              <a:buFont typeface="Arial" panose="020B0604020202020204" pitchFamily="34" charset="0"/>
              <a:buChar char="•"/>
            </a:pPr>
            <a:r>
              <a:rPr lang="en-US" sz="2000" b="0" i="0" dirty="0">
                <a:solidFill>
                  <a:srgbClr val="1B1C1D"/>
                </a:solidFill>
                <a:effectLst/>
                <a:highlight>
                  <a:srgbClr val="FFFFFF"/>
                </a:highlight>
                <a:latin typeface="Times New Roman" panose="02020603050405020304" pitchFamily="18" charset="0"/>
                <a:cs typeface="Times New Roman" panose="02020603050405020304" pitchFamily="18" charset="0"/>
              </a:rPr>
              <a:t>Executing unauthorized actions that can compromise the organization's security or operations, such as endorsing contracts or making policy changes.</a:t>
            </a:r>
          </a:p>
          <a:p>
            <a:pPr lvl="2" fontAlgn="base"/>
            <a:endParaRPr lang="en-US" sz="2000" dirty="0">
              <a:solidFill>
                <a:srgbClr val="1B1C1D"/>
              </a:solidFill>
              <a:highlight>
                <a:srgbClr val="FFFFFF"/>
              </a:highlight>
              <a:latin typeface="Times New Roman" panose="02020603050405020304" pitchFamily="18" charset="0"/>
              <a:cs typeface="Times New Roman" panose="02020603050405020304" pitchFamily="18" charset="0"/>
            </a:endParaRPr>
          </a:p>
          <a:p>
            <a:pPr fontAlgn="base"/>
            <a:r>
              <a:rPr lang="en-IN" sz="2000" b="1" dirty="0">
                <a:latin typeface="Times New Roman" panose="02020603050405020304" pitchFamily="18" charset="0"/>
                <a:cs typeface="Times New Roman" panose="02020603050405020304" pitchFamily="18" charset="0"/>
              </a:rPr>
              <a:t>4. </a:t>
            </a:r>
            <a:r>
              <a:rPr lang="en-IN" sz="2000" b="1" i="0" dirty="0">
                <a:effectLst/>
                <a:latin typeface="Times New Roman" panose="02020603050405020304" pitchFamily="18" charset="0"/>
                <a:cs typeface="Times New Roman" panose="02020603050405020304" pitchFamily="18" charset="0"/>
              </a:rPr>
              <a:t>Smishing and Vishing</a:t>
            </a:r>
            <a:r>
              <a:rPr lang="en-IN" sz="2000" b="1" i="0" dirty="0">
                <a:solidFill>
                  <a:srgbClr val="333333"/>
                </a:solidFill>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This is a phishing attack that uses a phone instead of written communication. </a:t>
            </a:r>
          </a:p>
          <a:p>
            <a:pPr fontAlgn="base"/>
            <a:r>
              <a:rPr lang="en-US" sz="2000" dirty="0">
                <a:latin typeface="Times New Roman" panose="02020603050405020304" pitchFamily="18" charset="0"/>
                <a:cs typeface="Times New Roman" panose="02020603050405020304" pitchFamily="18" charset="0"/>
              </a:rPr>
              <a:t>              Smishing</a:t>
            </a:r>
            <a:r>
              <a:rPr lang="en-US" sz="2000" b="0" i="0" dirty="0">
                <a:effectLst/>
                <a:latin typeface="Times New Roman" panose="02020603050405020304" pitchFamily="18" charset="0"/>
                <a:cs typeface="Times New Roman" panose="02020603050405020304" pitchFamily="18" charset="0"/>
              </a:rPr>
              <a:t> involves sending fraudulent SMS messages, while vishing involves phone conversations.</a:t>
            </a:r>
          </a:p>
          <a:p>
            <a:pPr lvl="2" algn="just"/>
            <a:r>
              <a:rPr lang="en-US" sz="2000" b="0" i="0" dirty="0">
                <a:effectLst/>
                <a:latin typeface="Times New Roman" panose="02020603050405020304" pitchFamily="18" charset="0"/>
                <a:cs typeface="Times New Roman" panose="02020603050405020304" pitchFamily="18" charset="0"/>
              </a:rPr>
              <a:t>In a typical voice phishing scam, an attacker pretends to be a scam investigator for a credit card company or bank, informing victims that their account has been breached. </a:t>
            </a:r>
          </a:p>
          <a:p>
            <a:pPr lvl="2" algn="just"/>
            <a:r>
              <a:rPr lang="en-US" sz="2000" b="0" i="0" dirty="0">
                <a:effectLst/>
                <a:latin typeface="Times New Roman" panose="02020603050405020304" pitchFamily="18" charset="0"/>
                <a:cs typeface="Times New Roman" panose="02020603050405020304" pitchFamily="18" charset="0"/>
              </a:rPr>
              <a:t>Criminals then ask the victim to provide payment card information, supposedly to verify their identity or transfer money to a secure account (which is really the attacker’s).</a:t>
            </a:r>
          </a:p>
          <a:p>
            <a:pPr lvl="2" algn="just"/>
            <a:r>
              <a:rPr lang="en-US" sz="2000" dirty="0">
                <a:latin typeface="Times New Roman" panose="02020603050405020304" pitchFamily="18" charset="0"/>
                <a:cs typeface="Times New Roman" panose="02020603050405020304" pitchFamily="18" charset="0"/>
              </a:rPr>
              <a:t>Vishing</a:t>
            </a:r>
            <a:r>
              <a:rPr lang="en-US" sz="2000" b="0" i="0" dirty="0">
                <a:effectLst/>
                <a:latin typeface="Times New Roman" panose="02020603050405020304" pitchFamily="18" charset="0"/>
                <a:cs typeface="Times New Roman" panose="02020603050405020304" pitchFamily="18" charset="0"/>
              </a:rPr>
              <a:t> scams may also involve automated phone calls pretending to be from a trusted entity, asking the victim to type personal details using their phone keypad.</a:t>
            </a:r>
          </a:p>
          <a:p>
            <a:pPr algn="just"/>
            <a:endParaRPr lang="en-IN" sz="2000" b="1" i="0" dirty="0">
              <a:solidFill>
                <a:srgbClr val="333333"/>
              </a:solidFill>
              <a:effectLst/>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7916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13513D-0D0F-B025-B0A6-7C9C8883FE11}"/>
              </a:ext>
            </a:extLst>
          </p:cNvPr>
          <p:cNvPicPr>
            <a:picLocks noChangeAspect="1"/>
          </p:cNvPicPr>
          <p:nvPr/>
        </p:nvPicPr>
        <p:blipFill>
          <a:blip r:embed="rId2"/>
          <a:stretch>
            <a:fillRect/>
          </a:stretch>
        </p:blipFill>
        <p:spPr>
          <a:xfrm>
            <a:off x="609599" y="446314"/>
            <a:ext cx="10726058" cy="5965371"/>
          </a:xfrm>
          <a:prstGeom prst="rect">
            <a:avLst/>
          </a:prstGeom>
        </p:spPr>
      </p:pic>
    </p:spTree>
    <p:extLst>
      <p:ext uri="{BB962C8B-B14F-4D97-AF65-F5344CB8AC3E}">
        <p14:creationId xmlns:p14="http://schemas.microsoft.com/office/powerpoint/2010/main" val="2133857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52B193BE-C352-99F0-016A-FB9463AF2542}"/>
              </a:ext>
            </a:extLst>
          </p:cNvPr>
          <p:cNvPicPr>
            <a:picLocks noGrp="1" noChangeAspect="1"/>
          </p:cNvPicPr>
          <p:nvPr>
            <p:ph type="pic" idx="1"/>
          </p:nvPr>
        </p:nvPicPr>
        <p:blipFill rotWithShape="1">
          <a:blip r:embed="rId3"/>
          <a:srcRect l="607" r="3933"/>
          <a:stretch/>
        </p:blipFill>
        <p:spPr>
          <a:xfrm>
            <a:off x="6720114" y="1824067"/>
            <a:ext cx="5094516" cy="4274456"/>
          </a:xfrm>
          <a:prstGeom prst="rect">
            <a:avLst/>
          </a:prstGeom>
        </p:spPr>
      </p:pic>
      <p:sp>
        <p:nvSpPr>
          <p:cNvPr id="6" name="TextBox 5">
            <a:extLst>
              <a:ext uri="{FF2B5EF4-FFF2-40B4-BE49-F238E27FC236}">
                <a16:creationId xmlns:a16="http://schemas.microsoft.com/office/drawing/2014/main" id="{FD9218EB-5B89-3679-04AE-95C0B9682E28}"/>
              </a:ext>
            </a:extLst>
          </p:cNvPr>
          <p:cNvSpPr txBox="1"/>
          <p:nvPr/>
        </p:nvSpPr>
        <p:spPr>
          <a:xfrm>
            <a:off x="1553027" y="595868"/>
            <a:ext cx="8389257" cy="523220"/>
          </a:xfrm>
          <a:prstGeom prst="rect">
            <a:avLst/>
          </a:prstGeom>
          <a:noFill/>
        </p:spPr>
        <p:txBody>
          <a:bodyPr wrap="square" rtlCol="0">
            <a:spAutoFit/>
          </a:bodyPr>
          <a:lstStyle/>
          <a:p>
            <a:r>
              <a:rPr lang="en-IN" dirty="0"/>
              <a:t>                         </a:t>
            </a:r>
            <a:r>
              <a:rPr lang="en-IN" sz="2800" u="sng" dirty="0">
                <a:solidFill>
                  <a:schemeClr val="tx2"/>
                </a:solidFill>
                <a:latin typeface="Times New Roman" panose="02020603050405020304" pitchFamily="18" charset="0"/>
                <a:cs typeface="Times New Roman" panose="02020603050405020304" pitchFamily="18" charset="0"/>
              </a:rPr>
              <a:t>Phishing in-terms of Social Engineering</a:t>
            </a:r>
            <a:endParaRPr lang="en-IN" sz="2400" u="sng" dirty="0">
              <a:solidFill>
                <a:schemeClr val="tx2"/>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091B631-2506-1620-603B-80971870FED3}"/>
              </a:ext>
            </a:extLst>
          </p:cNvPr>
          <p:cNvSpPr txBox="1"/>
          <p:nvPr/>
        </p:nvSpPr>
        <p:spPr>
          <a:xfrm>
            <a:off x="740227" y="1452916"/>
            <a:ext cx="5617029" cy="5016758"/>
          </a:xfrm>
          <a:prstGeom prst="rect">
            <a:avLst/>
          </a:prstGeom>
          <a:noFill/>
        </p:spPr>
        <p:txBody>
          <a:bodyPr wrap="square" rtlCol="0">
            <a:spAutoFit/>
          </a:bodyPr>
          <a:lstStyle/>
          <a:p>
            <a:pPr algn="just"/>
            <a:r>
              <a:rPr lang="en-US" sz="2000" b="0" i="0" dirty="0">
                <a:effectLst/>
                <a:highlight>
                  <a:srgbClr val="FFFFFF"/>
                </a:highlight>
                <a:latin typeface="Times New Roman" panose="02020603050405020304" pitchFamily="18" charset="0"/>
                <a:cs typeface="Times New Roman" panose="02020603050405020304" pitchFamily="18" charset="0"/>
              </a:rPr>
              <a:t>Social engineering is the tactic of manipulating, influencing, or deceiving a victim in order to gain control over a computer system, or to steal personal and financial information. It uses psychological manipulation to trick users into making security mistakes or giving away sensitive information</a:t>
            </a:r>
            <a:r>
              <a:rPr lang="en-US" sz="2000" dirty="0">
                <a:highlight>
                  <a:srgbClr val="FFFFFF"/>
                </a:highlight>
                <a:latin typeface="Times New Roman" panose="02020603050405020304" pitchFamily="18" charset="0"/>
                <a:cs typeface="Times New Roman" panose="02020603050405020304" pitchFamily="18" charset="0"/>
              </a:rPr>
              <a:t>.</a:t>
            </a:r>
            <a:r>
              <a:rPr lang="en-US" sz="2000" b="0" i="0" dirty="0">
                <a:effectLst/>
                <a:highlight>
                  <a:srgbClr val="FFFFFF"/>
                </a:highligh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Phishing is a particular type of social engineering attack.</a:t>
            </a:r>
            <a:r>
              <a:rPr lang="en-US" sz="2000" dirty="0">
                <a:solidFill>
                  <a:srgbClr val="4D5051"/>
                </a:solidFill>
                <a:highlight>
                  <a:srgbClr val="FFFFFF"/>
                </a:highlight>
                <a:latin typeface="Times New Roman" panose="02020603050405020304" pitchFamily="18" charset="0"/>
                <a:cs typeface="Times New Roman" panose="02020603050405020304" pitchFamily="18" charset="0"/>
              </a:rPr>
              <a:t> </a:t>
            </a:r>
            <a:r>
              <a:rPr lang="en-US" sz="2000" b="0" i="0" dirty="0">
                <a:effectLst/>
                <a:highlight>
                  <a:srgbClr val="FFFFFF"/>
                </a:highlight>
                <a:latin typeface="Times New Roman" panose="02020603050405020304" pitchFamily="18" charset="0"/>
                <a:cs typeface="Times New Roman" panose="02020603050405020304" pitchFamily="18" charset="0"/>
              </a:rPr>
              <a:t>The process of attempting to acquire sensitive information such as usernames, passwords, and credit card details by masquerading as a trustworthy entity using bulk email, SMS text messaging, or by phone. Phishing messages create a sense of urgency, curiosity, or fear in the recipients of the message. The message will prod victims into revealing sensitive information, clicking on links to malicious websites, or opening attachments that contain malware.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938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994580E-896D-3623-DD19-6B7BA79AFAB4}"/>
              </a:ext>
            </a:extLst>
          </p:cNvPr>
          <p:cNvSpPr>
            <a:spLocks noGrp="1"/>
          </p:cNvSpPr>
          <p:nvPr>
            <p:ph type="body" sz="half" idx="2"/>
          </p:nvPr>
        </p:nvSpPr>
        <p:spPr>
          <a:xfrm>
            <a:off x="419726" y="254833"/>
            <a:ext cx="11467474" cy="6086005"/>
          </a:xfrm>
        </p:spPr>
        <p:txBody>
          <a:bodyPr>
            <a:normAutofit lnSpcReduction="10000"/>
          </a:bodyPr>
          <a:lstStyle/>
          <a:p>
            <a:pPr algn="l"/>
            <a:endParaRPr lang="en-IN" b="0" i="0" dirty="0">
              <a:solidFill>
                <a:srgbClr val="666666"/>
              </a:solidFill>
              <a:effectLst/>
              <a:highlight>
                <a:srgbClr val="FFFFFF"/>
              </a:highlight>
              <a:latin typeface="Arial" panose="020B0604020202020204" pitchFamily="34" charset="0"/>
            </a:endParaRPr>
          </a:p>
          <a:p>
            <a:r>
              <a:rPr lang="en-IN" sz="3600" i="0" dirty="0">
                <a:solidFill>
                  <a:schemeClr val="tx2"/>
                </a:solidFill>
                <a:effectLst/>
                <a:highlight>
                  <a:srgbClr val="FFFFFF"/>
                </a:highlight>
                <a:latin typeface="Times New Roman" panose="02020603050405020304" pitchFamily="18" charset="0"/>
                <a:cs typeface="Times New Roman" panose="02020603050405020304" pitchFamily="18" charset="0"/>
              </a:rPr>
              <a:t>                          </a:t>
            </a:r>
            <a:r>
              <a:rPr lang="en-IN" sz="3600" i="0" u="sng" dirty="0">
                <a:solidFill>
                  <a:schemeClr val="tx2"/>
                </a:solidFill>
                <a:effectLst/>
                <a:highlight>
                  <a:srgbClr val="FFFFFF"/>
                </a:highlight>
                <a:latin typeface="Times New Roman" panose="02020603050405020304" pitchFamily="18" charset="0"/>
                <a:cs typeface="Times New Roman" panose="02020603050405020304" pitchFamily="18" charset="0"/>
              </a:rPr>
              <a:t>How to prevent phishing</a:t>
            </a:r>
          </a:p>
          <a:p>
            <a:pPr algn="l"/>
            <a:endParaRPr lang="en-IN" dirty="0">
              <a:solidFill>
                <a:srgbClr val="666666"/>
              </a:solidFill>
              <a:highlight>
                <a:srgbClr val="FFFFFF"/>
              </a:highlight>
              <a:latin typeface="Arial" panose="020B0604020202020204" pitchFamily="34" charset="0"/>
            </a:endParaRPr>
          </a:p>
          <a:p>
            <a:pPr algn="l"/>
            <a:r>
              <a:rPr lang="en-IN" sz="2400" b="0" i="0" dirty="0">
                <a:effectLst/>
                <a:highlight>
                  <a:srgbClr val="FFFFFF"/>
                </a:highlight>
                <a:latin typeface="Times New Roman" panose="02020603050405020304" pitchFamily="18" charset="0"/>
                <a:cs typeface="Times New Roman" panose="02020603050405020304" pitchFamily="18" charset="0"/>
              </a:rPr>
              <a:t>To help prevent phishing messages from reaching end users, experts recommend layering security controls with the following tools:</a:t>
            </a:r>
          </a:p>
          <a:p>
            <a:pPr algn="l"/>
            <a:endParaRPr lang="en-IN" sz="2400" b="0" i="0" dirty="0">
              <a:effectLst/>
              <a:highlight>
                <a:srgbClr val="FFFFFF"/>
              </a:highligh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400" dirty="0">
                <a:highlight>
                  <a:srgbClr val="FFFFFF"/>
                </a:highlight>
                <a:latin typeface="Times New Roman" panose="02020603050405020304" pitchFamily="18" charset="0"/>
                <a:cs typeface="Times New Roman" panose="02020603050405020304" pitchFamily="18" charset="0"/>
              </a:rPr>
              <a:t>Antivirus Software.</a:t>
            </a:r>
            <a:endParaRPr lang="en-IN" sz="2400" b="0" i="0" dirty="0">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400" b="0" i="0" dirty="0">
                <a:effectLst/>
                <a:highlight>
                  <a:srgbClr val="FFFFFF"/>
                </a:highlight>
                <a:latin typeface="Times New Roman" panose="02020603050405020304" pitchFamily="18" charset="0"/>
                <a:cs typeface="Times New Roman" panose="02020603050405020304" pitchFamily="18" charset="0"/>
              </a:rPr>
              <a:t>   Desktop and network </a:t>
            </a:r>
            <a:r>
              <a:rPr lang="en-IN" sz="2400" dirty="0">
                <a:highlight>
                  <a:srgbClr val="FFFFFF"/>
                </a:highlight>
                <a:latin typeface="Times New Roman" panose="02020603050405020304" pitchFamily="18" charset="0"/>
                <a:cs typeface="Times New Roman" panose="02020603050405020304" pitchFamily="18" charset="0"/>
              </a:rPr>
              <a:t>firewall</a:t>
            </a:r>
            <a:r>
              <a:rPr lang="en-IN" sz="2400" b="0" i="0" dirty="0">
                <a:effectLst/>
                <a:highlight>
                  <a:srgbClr val="FFFFFF"/>
                </a:highligh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IN" sz="2400" b="0" i="0" dirty="0">
                <a:effectLst/>
                <a:highlight>
                  <a:srgbClr val="FFFFFF"/>
                </a:highlight>
                <a:latin typeface="Times New Roman" panose="02020603050405020304" pitchFamily="18" charset="0"/>
                <a:cs typeface="Times New Roman" panose="02020603050405020304" pitchFamily="18" charset="0"/>
              </a:rPr>
              <a:t>   Antispyware software.</a:t>
            </a:r>
          </a:p>
          <a:p>
            <a:pPr>
              <a:buFont typeface="Arial" panose="020B0604020202020204" pitchFamily="34" charset="0"/>
              <a:buChar char="•"/>
            </a:pPr>
            <a:r>
              <a:rPr lang="en-IN" sz="2400" b="0" i="0" dirty="0">
                <a:effectLst/>
                <a:highlight>
                  <a:srgbClr val="FFFFFF"/>
                </a:highlight>
                <a:latin typeface="Times New Roman" panose="02020603050405020304" pitchFamily="18" charset="0"/>
                <a:cs typeface="Times New Roman" panose="02020603050405020304" pitchFamily="18" charset="0"/>
              </a:rPr>
              <a:t>   </a:t>
            </a:r>
            <a:r>
              <a:rPr lang="en-US" sz="2400" b="0" i="0" dirty="0">
                <a:effectLst/>
                <a:highlight>
                  <a:srgbClr val="FFFFFF"/>
                </a:highlight>
                <a:latin typeface="Times New Roman" panose="02020603050405020304" pitchFamily="18" charset="0"/>
                <a:cs typeface="Times New Roman" panose="02020603050405020304" pitchFamily="18" charset="0"/>
              </a:rPr>
              <a:t>Anti-phishing toolbar installed in web browsers</a:t>
            </a:r>
            <a:r>
              <a:rPr lang="en-US" sz="2400" b="0" i="0" dirty="0">
                <a:effectLst/>
                <a:highlight>
                  <a:srgbClr val="FFFFFF"/>
                </a:highlight>
                <a:latin typeface="Arial" panose="020B0604020202020204" pitchFamily="34" charset="0"/>
              </a:rPr>
              <a:t>.</a:t>
            </a:r>
            <a:endParaRPr lang="en-IN" sz="2400" b="0" i="0" dirty="0">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400" dirty="0">
                <a:highlight>
                  <a:srgbClr val="FFFFFF"/>
                </a:highlight>
                <a:latin typeface="Times New Roman" panose="02020603050405020304" pitchFamily="18" charset="0"/>
                <a:cs typeface="Times New Roman" panose="02020603050405020304" pitchFamily="18" charset="0"/>
              </a:rPr>
              <a:t>   Gateway Email Filter.</a:t>
            </a:r>
            <a:endParaRPr lang="en-IN" sz="2400" b="0" i="0" dirty="0">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400" b="0" i="0" dirty="0">
                <a:effectLst/>
                <a:highlight>
                  <a:srgbClr val="FFFFFF"/>
                </a:highlight>
                <a:latin typeface="Times New Roman" panose="02020603050405020304" pitchFamily="18" charset="0"/>
                <a:cs typeface="Times New Roman" panose="02020603050405020304" pitchFamily="18" charset="0"/>
              </a:rPr>
              <a:t>   Web security gateway.</a:t>
            </a:r>
          </a:p>
          <a:p>
            <a:pPr algn="l">
              <a:buFont typeface="Arial" panose="020B0604020202020204" pitchFamily="34" charset="0"/>
              <a:buChar char="•"/>
            </a:pPr>
            <a:r>
              <a:rPr lang="en-IN" sz="2400" b="0" i="0" dirty="0">
                <a:effectLst/>
                <a:highlight>
                  <a:srgbClr val="FFFFFF"/>
                </a:highlight>
                <a:latin typeface="Times New Roman" panose="02020603050405020304" pitchFamily="18" charset="0"/>
                <a:cs typeface="Times New Roman" panose="02020603050405020304" pitchFamily="18" charset="0"/>
              </a:rPr>
              <a:t>   Spam filter.</a:t>
            </a:r>
          </a:p>
          <a:p>
            <a:pPr algn="l">
              <a:buFont typeface="Arial" panose="020B0604020202020204" pitchFamily="34" charset="0"/>
              <a:buChar char="•"/>
            </a:pPr>
            <a:r>
              <a:rPr lang="en-IN" sz="2400" b="0" i="0" dirty="0">
                <a:effectLst/>
                <a:highlight>
                  <a:srgbClr val="FFFFFF"/>
                </a:highlight>
                <a:latin typeface="Times New Roman" panose="02020603050405020304" pitchFamily="18" charset="0"/>
                <a:cs typeface="Times New Roman" panose="02020603050405020304" pitchFamily="18" charset="0"/>
              </a:rPr>
              <a:t>   Phishing filters from vendors such as Microsoft.</a:t>
            </a:r>
          </a:p>
          <a:p>
            <a:endParaRPr lang="en-IN" dirty="0"/>
          </a:p>
        </p:txBody>
      </p:sp>
    </p:spTree>
    <p:extLst>
      <p:ext uri="{BB962C8B-B14F-4D97-AF65-F5344CB8AC3E}">
        <p14:creationId xmlns:p14="http://schemas.microsoft.com/office/powerpoint/2010/main" val="1268480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966</Words>
  <Application>Microsoft Office PowerPoint</Application>
  <PresentationFormat>Widescreen</PresentationFormat>
  <Paragraphs>66</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Calibri</vt:lpstr>
      <vt:lpstr>Calibri Light</vt:lpstr>
      <vt:lpstr>Elephant</vt:lpstr>
      <vt:lpstr>Times New Roman</vt:lpstr>
      <vt:lpstr>Office Theme</vt:lpstr>
      <vt:lpstr>PowerPoint Presentation</vt:lpstr>
      <vt:lpstr>What is phishing?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Prachi Sinha</dc:creator>
  <cp:lastModifiedBy>Prachi Sinha</cp:lastModifiedBy>
  <cp:revision>13</cp:revision>
  <dcterms:created xsi:type="dcterms:W3CDTF">2024-06-20T10:59:17Z</dcterms:created>
  <dcterms:modified xsi:type="dcterms:W3CDTF">2024-06-23T12:46:49Z</dcterms:modified>
</cp:coreProperties>
</file>