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9144000" cy="5143500" type="screen16x9"/>
  <p:notesSz cx="6858000" cy="9144000"/>
  <p:embeddedFontLst>
    <p:embeddedFont>
      <p:font typeface="Calibri" panose="020F0502020204030204" pitchFamily="34" charset="0"/>
      <p:regular r:id="rId13"/>
      <p:bold r:id="rId14"/>
      <p:italic r:id="rId15"/>
      <p:boldItalic r:id="rId16"/>
    </p:embeddedFont>
    <p:embeddedFont>
      <p:font typeface="Nunito" pitchFamily="2" charset="0"/>
      <p:regular r:id="rId17"/>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940" y="4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17c2b8c422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17c2b8c422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17ba4be8ea4_0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17ba4be8ea4_0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6"/>
        </a:solidFill>
        <a:effectLst/>
      </p:bgPr>
    </p:bg>
    <p:spTree>
      <p:nvGrpSpPr>
        <p:cNvPr id="1"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509632"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55200"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159826"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905395"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7279439"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6917201"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 name="Google Shape;34;p2"/>
          <p:cNvSpPr txBox="1">
            <a:spLocks noGrp="1"/>
          </p:cNvSpPr>
          <p:nvPr>
            <p:ph type="ctrTitle"/>
          </p:nvPr>
        </p:nvSpPr>
        <p:spPr>
          <a:xfrm>
            <a:off x="1858703" y="1822833"/>
            <a:ext cx="5361300" cy="14481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35" name="Google Shape;35;p2"/>
          <p:cNvSpPr txBox="1">
            <a:spLocks noGrp="1"/>
          </p:cNvSpPr>
          <p:nvPr>
            <p:ph type="subTitle" idx="1"/>
          </p:nvPr>
        </p:nvSpPr>
        <p:spPr>
          <a:xfrm>
            <a:off x="1858700" y="3413158"/>
            <a:ext cx="5361300" cy="52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36" name="Google Shape;36;p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 name="Google Shape;119;p11"/>
          <p:cNvSpPr txBox="1">
            <a:spLocks noGrp="1"/>
          </p:cNvSpPr>
          <p:nvPr>
            <p:ph type="title" hasCustomPrompt="1"/>
          </p:nvPr>
        </p:nvSpPr>
        <p:spPr>
          <a:xfrm>
            <a:off x="1385850" y="1383850"/>
            <a:ext cx="6372300" cy="13797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a:spLocks noGrp="1"/>
          </p:cNvSpPr>
          <p:nvPr>
            <p:ph type="body" idx="1"/>
          </p:nvPr>
        </p:nvSpPr>
        <p:spPr>
          <a:xfrm>
            <a:off x="1385850" y="2863850"/>
            <a:ext cx="6372300" cy="6411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SzPts val="1300"/>
              <a:buChar char="●"/>
              <a:defRPr/>
            </a:lvl1pPr>
            <a:lvl2pPr marL="914400" lvl="1" indent="-298450" algn="ctr">
              <a:spcBef>
                <a:spcPts val="0"/>
              </a:spcBef>
              <a:spcAft>
                <a:spcPts val="0"/>
              </a:spcAft>
              <a:buSzPts val="1100"/>
              <a:buChar char="○"/>
              <a:defRPr/>
            </a:lvl2pPr>
            <a:lvl3pPr marL="1371600" lvl="2" indent="-298450" algn="ctr">
              <a:spcBef>
                <a:spcPts val="0"/>
              </a:spcBef>
              <a:spcAft>
                <a:spcPts val="0"/>
              </a:spcAft>
              <a:buSzPts val="1100"/>
              <a:buChar char="■"/>
              <a:defRPr/>
            </a:lvl3pPr>
            <a:lvl4pPr marL="1828800" lvl="3" indent="-298450" algn="ctr">
              <a:spcBef>
                <a:spcPts val="0"/>
              </a:spcBef>
              <a:spcAft>
                <a:spcPts val="0"/>
              </a:spcAft>
              <a:buSzPts val="1100"/>
              <a:buChar char="●"/>
              <a:defRPr/>
            </a:lvl4pPr>
            <a:lvl5pPr marL="2286000" lvl="4" indent="-298450" algn="ctr">
              <a:spcBef>
                <a:spcPts val="0"/>
              </a:spcBef>
              <a:spcAft>
                <a:spcPts val="0"/>
              </a:spcAft>
              <a:buSzPts val="1100"/>
              <a:buChar char="○"/>
              <a:defRPr/>
            </a:lvl5pPr>
            <a:lvl6pPr marL="2743200" lvl="5" indent="-298450" algn="ctr">
              <a:spcBef>
                <a:spcPts val="0"/>
              </a:spcBef>
              <a:spcAft>
                <a:spcPts val="0"/>
              </a:spcAft>
              <a:buSzPts val="1100"/>
              <a:buChar char="■"/>
              <a:defRPr/>
            </a:lvl6pPr>
            <a:lvl7pPr marL="3200400" lvl="6" indent="-298450" algn="ctr">
              <a:spcBef>
                <a:spcPts val="0"/>
              </a:spcBef>
              <a:spcAft>
                <a:spcPts val="0"/>
              </a:spcAft>
              <a:buSzPts val="1100"/>
              <a:buChar char="●"/>
              <a:defRPr/>
            </a:lvl7pPr>
            <a:lvl8pPr marL="3657600" lvl="7" indent="-298450" algn="ctr">
              <a:spcBef>
                <a:spcPts val="0"/>
              </a:spcBef>
              <a:spcAft>
                <a:spcPts val="0"/>
              </a:spcAft>
              <a:buSzPts val="1100"/>
              <a:buChar char="○"/>
              <a:defRPr/>
            </a:lvl8pPr>
            <a:lvl9pPr marL="4114800" lvl="8" indent="-298450" algn="ctr">
              <a:spcBef>
                <a:spcPts val="0"/>
              </a:spcBef>
              <a:spcAft>
                <a:spcPts val="0"/>
              </a:spcAft>
              <a:buSzPts val="1100"/>
              <a:buChar char="■"/>
              <a:defRPr/>
            </a:lvl9pPr>
          </a:lstStyle>
          <a:p>
            <a:endParaRPr/>
          </a:p>
        </p:txBody>
      </p:sp>
      <p:sp>
        <p:nvSpPr>
          <p:cNvPr id="121" name="Google Shape;121;p11"/>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2"/>
        <p:cNvGrpSpPr/>
        <p:nvPr/>
      </p:nvGrpSpPr>
      <p:grpSpPr>
        <a:xfrm>
          <a:off x="0" y="0"/>
          <a:ext cx="0" cy="0"/>
          <a:chOff x="0" y="0"/>
          <a:chExt cx="0" cy="0"/>
        </a:xfrm>
      </p:grpSpPr>
      <p:sp>
        <p:nvSpPr>
          <p:cNvPr id="123" name="Google Shape;123;p1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3"/>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47;p3"/>
          <p:cNvSpPr txBox="1">
            <a:spLocks noGrp="1"/>
          </p:cNvSpPr>
          <p:nvPr>
            <p:ph type="title"/>
          </p:nvPr>
        </p:nvSpPr>
        <p:spPr>
          <a:xfrm>
            <a:off x="1888684" y="1746100"/>
            <a:ext cx="5377500" cy="16461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a:endParaRPr/>
          </a:p>
        </p:txBody>
      </p:sp>
      <p:sp>
        <p:nvSpPr>
          <p:cNvPr id="48" name="Google Shape;48;p3"/>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dk2"/>
        </a:solidFill>
        <a:effectLst/>
      </p:bgPr>
    </p:bg>
    <p:spTree>
      <p:nvGrpSpPr>
        <p:cNvPr id="1"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4"/>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54" name="Google Shape;54;p4"/>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4"/>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dk2"/>
        </a:solidFill>
        <a:effectLst/>
      </p:bgPr>
    </p:bg>
    <p:spTree>
      <p:nvGrpSpPr>
        <p:cNvPr id="1"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5"/>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1" name="Google Shape;61;p5"/>
          <p:cNvSpPr txBox="1">
            <a:spLocks noGrp="1"/>
          </p:cNvSpPr>
          <p:nvPr>
            <p:ph type="body" idx="1"/>
          </p:nvPr>
        </p:nvSpPr>
        <p:spPr>
          <a:xfrm>
            <a:off x="819150" y="1990725"/>
            <a:ext cx="36861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2" name="Google Shape;62;p5"/>
          <p:cNvSpPr txBox="1">
            <a:spLocks noGrp="1"/>
          </p:cNvSpPr>
          <p:nvPr>
            <p:ph type="body" idx="2"/>
          </p:nvPr>
        </p:nvSpPr>
        <p:spPr>
          <a:xfrm>
            <a:off x="4638675" y="1990725"/>
            <a:ext cx="36861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3" name="Google Shape;63;p5"/>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dk2"/>
        </a:solidFill>
        <a:effectLst/>
      </p:bgPr>
    </p:bg>
    <p:spTree>
      <p:nvGrpSpPr>
        <p:cNvPr id="1"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6"/>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9" name="Google Shape;69;p6"/>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accent3"/>
        </a:solidFill>
        <a:effectLst/>
      </p:bgPr>
    </p:bg>
    <p:spTree>
      <p:nvGrpSpPr>
        <p:cNvPr id="1"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7"/>
          <p:cNvSpPr/>
          <p:nvPr/>
        </p:nvSpPr>
        <p:spPr>
          <a:xfrm>
            <a:off x="31" y="2824500"/>
            <a:ext cx="7370400" cy="23190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7"/>
          <p:cNvSpPr txBox="1">
            <a:spLocks noGrp="1"/>
          </p:cNvSpPr>
          <p:nvPr>
            <p:ph type="title"/>
          </p:nvPr>
        </p:nvSpPr>
        <p:spPr>
          <a:xfrm>
            <a:off x="819150" y="845600"/>
            <a:ext cx="3709200" cy="13830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75" name="Google Shape;75;p7"/>
          <p:cNvSpPr txBox="1">
            <a:spLocks noGrp="1"/>
          </p:cNvSpPr>
          <p:nvPr>
            <p:ph type="body" idx="1"/>
          </p:nvPr>
        </p:nvSpPr>
        <p:spPr>
          <a:xfrm>
            <a:off x="830700" y="2319050"/>
            <a:ext cx="3709200" cy="21198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76" name="Google Shape;76;p7"/>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1"/>
        </a:solidFill>
        <a:effectLst/>
      </p:bgPr>
    </p:bg>
    <p:spTree>
      <p:nvGrpSpPr>
        <p:cNvPr id="1"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a:off x="4093430"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a:off x="3961956"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a:off x="7279439"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a:off x="6917201"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8"/>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8"/>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 name="Google Shape;93;p8"/>
          <p:cNvSpPr txBox="1">
            <a:spLocks noGrp="1"/>
          </p:cNvSpPr>
          <p:nvPr>
            <p:ph type="title"/>
          </p:nvPr>
        </p:nvSpPr>
        <p:spPr>
          <a:xfrm>
            <a:off x="1393929" y="1301146"/>
            <a:ext cx="6366900" cy="25392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a:endParaRPr/>
          </a:p>
        </p:txBody>
      </p:sp>
      <p:sp>
        <p:nvSpPr>
          <p:cNvPr id="94" name="Google Shape;94;p8"/>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2"/>
        </a:solidFill>
        <a:effectLst/>
      </p:bgPr>
    </p:bg>
    <p:spTree>
      <p:nvGrpSpPr>
        <p:cNvPr id="1"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9"/>
          <p:cNvSpPr txBox="1">
            <a:spLocks noGrp="1"/>
          </p:cNvSpPr>
          <p:nvPr>
            <p:ph type="title"/>
          </p:nvPr>
        </p:nvSpPr>
        <p:spPr>
          <a:xfrm>
            <a:off x="819150" y="845600"/>
            <a:ext cx="6424200" cy="7050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100" name="Google Shape;100;p9"/>
          <p:cNvSpPr txBox="1">
            <a:spLocks noGrp="1"/>
          </p:cNvSpPr>
          <p:nvPr>
            <p:ph type="subTitle" idx="1"/>
          </p:nvPr>
        </p:nvSpPr>
        <p:spPr>
          <a:xfrm>
            <a:off x="819150" y="1550700"/>
            <a:ext cx="5859900" cy="3936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101" name="Google Shape;101;p9"/>
          <p:cNvSpPr txBox="1">
            <a:spLocks noGrp="1"/>
          </p:cNvSpPr>
          <p:nvPr>
            <p:ph type="body" idx="2"/>
          </p:nvPr>
        </p:nvSpPr>
        <p:spPr>
          <a:xfrm>
            <a:off x="819150" y="2467050"/>
            <a:ext cx="5859900" cy="209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02" name="Google Shape;102;p9"/>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accent1"/>
        </a:solidFill>
        <a:effectLst/>
      </p:bgPr>
    </p:bg>
    <p:spTree>
      <p:nvGrpSpPr>
        <p:cNvPr id="1"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0"/>
          <p:cNvSpPr txBox="1">
            <a:spLocks noGrp="1"/>
          </p:cNvSpPr>
          <p:nvPr>
            <p:ph type="body" idx="1"/>
          </p:nvPr>
        </p:nvSpPr>
        <p:spPr>
          <a:xfrm>
            <a:off x="328025" y="4163500"/>
            <a:ext cx="7415100" cy="605100"/>
          </a:xfrm>
          <a:prstGeom prst="rect">
            <a:avLst/>
          </a:prstGeom>
        </p:spPr>
        <p:txBody>
          <a:bodyPr spcFirstLastPara="1" wrap="square" lIns="91425" tIns="91425" rIns="91425" bIns="91425" anchor="b" anchorCtr="0">
            <a:normAutofit/>
          </a:bodyPr>
          <a:lstStyle>
            <a:lvl1pPr marL="457200" lvl="0" indent="-228600">
              <a:lnSpc>
                <a:spcPct val="100000"/>
              </a:lnSpc>
              <a:spcBef>
                <a:spcPts val="0"/>
              </a:spcBef>
              <a:spcAft>
                <a:spcPts val="0"/>
              </a:spcAft>
              <a:buSzPts val="1300"/>
              <a:buNone/>
              <a:defRPr/>
            </a:lvl1pPr>
          </a:lstStyle>
          <a:p>
            <a:endParaRPr/>
          </a:p>
        </p:txBody>
      </p:sp>
      <p:sp>
        <p:nvSpPr>
          <p:cNvPr id="108" name="Google Shape;108;p10"/>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hift">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a:endParaRPr/>
          </a:p>
        </p:txBody>
      </p:sp>
      <p:sp>
        <p:nvSpPr>
          <p:cNvPr id="7" name="Google Shape;7;p1"/>
          <p:cNvSpPr txBox="1">
            <a:spLocks noGrp="1"/>
          </p:cNvSpPr>
          <p:nvPr>
            <p:ph type="body" idx="1"/>
          </p:nvPr>
        </p:nvSpPr>
        <p:spPr>
          <a:xfrm>
            <a:off x="311700" y="1152475"/>
            <a:ext cx="8520600" cy="33912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marL="914400" lvl="1"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marL="1371600" lvl="2"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marL="1828800" lvl="3"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marL="2286000" lvl="4"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marL="2743200" lvl="5"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marL="3200400" lvl="6"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marL="3657600" lvl="7"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marL="4114800" lvl="8"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a:endParaRPr/>
          </a:p>
        </p:txBody>
      </p:sp>
      <p:sp>
        <p:nvSpPr>
          <p:cNvPr id="8" name="Google Shape;8;p1"/>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3"/>
          <p:cNvSpPr txBox="1">
            <a:spLocks noGrp="1"/>
          </p:cNvSpPr>
          <p:nvPr>
            <p:ph type="ctrTitle"/>
          </p:nvPr>
        </p:nvSpPr>
        <p:spPr>
          <a:xfrm>
            <a:off x="311708" y="1345175"/>
            <a:ext cx="8520600" cy="20526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b="1" dirty="0">
                <a:latin typeface="Times New Roman" panose="02020603050405020304" pitchFamily="18" charset="0"/>
                <a:cs typeface="Times New Roman" panose="02020603050405020304" pitchFamily="18" charset="0"/>
              </a:rPr>
              <a:t>Big Game Census Data Visualization</a:t>
            </a:r>
            <a:endParaRPr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5981970-D3A7-7855-B98D-183416D05FF3}"/>
              </a:ext>
            </a:extLst>
          </p:cNvPr>
          <p:cNvSpPr>
            <a:spLocks noGrp="1"/>
          </p:cNvSpPr>
          <p:nvPr>
            <p:ph type="body" idx="1"/>
          </p:nvPr>
        </p:nvSpPr>
        <p:spPr>
          <a:xfrm>
            <a:off x="998764" y="403451"/>
            <a:ext cx="7385958" cy="4336598"/>
          </a:xfrm>
        </p:spPr>
        <p:txBody>
          <a:bodyPr>
            <a:noAutofit/>
          </a:bodyPr>
          <a:lstStyle/>
          <a:p>
            <a:pPr marL="146050" indent="0">
              <a:buNone/>
            </a:pPr>
            <a:r>
              <a:rPr lang="en-IN" sz="1600" b="1" dirty="0">
                <a:latin typeface="Times New Roman" panose="02020603050405020304" pitchFamily="18" charset="0"/>
                <a:cs typeface="Times New Roman" panose="02020603050405020304" pitchFamily="18" charset="0"/>
              </a:rPr>
              <a:t>Data Visualisation</a:t>
            </a:r>
          </a:p>
          <a:p>
            <a:pPr marL="146050" indent="0">
              <a:buNone/>
            </a:pPr>
            <a:r>
              <a:rPr lang="en-IN" sz="1600" dirty="0">
                <a:latin typeface="Times New Roman" panose="02020603050405020304" pitchFamily="18" charset="0"/>
                <a:cs typeface="Times New Roman" panose="02020603050405020304" pitchFamily="18" charset="0"/>
              </a:rPr>
              <a:t>The complete findings are presented effectively in the form of a dashboard and presented to the stakeholder for a clear view of the solution to make the best business growth.</a:t>
            </a:r>
          </a:p>
          <a:p>
            <a:pPr marL="146050" indent="0">
              <a:buNone/>
            </a:pPr>
            <a:endParaRPr lang="en-IN" sz="1600" b="1" dirty="0">
              <a:latin typeface="Times New Roman" panose="02020603050405020304" pitchFamily="18" charset="0"/>
              <a:cs typeface="Times New Roman" panose="02020603050405020304" pitchFamily="18" charset="0"/>
            </a:endParaRPr>
          </a:p>
          <a:p>
            <a:pPr marL="146050" indent="0">
              <a:buNone/>
            </a:pPr>
            <a:r>
              <a:rPr lang="en-IN" sz="1600" b="1" dirty="0">
                <a:latin typeface="Times New Roman" panose="02020603050405020304" pitchFamily="18" charset="0"/>
                <a:cs typeface="Times New Roman" panose="02020603050405020304" pitchFamily="18" charset="0"/>
              </a:rPr>
              <a:t>Deployment</a:t>
            </a:r>
          </a:p>
          <a:p>
            <a:pPr marL="146050" indent="0">
              <a:buNone/>
            </a:pPr>
            <a:r>
              <a:rPr lang="en-IN" sz="1600" dirty="0">
                <a:latin typeface="Times New Roman" panose="02020603050405020304" pitchFamily="18" charset="0"/>
                <a:cs typeface="Times New Roman" panose="02020603050405020304" pitchFamily="18" charset="0"/>
              </a:rPr>
              <a:t>Before this stage of deployment it goes under SIT and UAT process   When the model is ready we deploy it in a fire environment where SIT  and UAT are performed over it.</a:t>
            </a:r>
          </a:p>
          <a:p>
            <a:pPr marL="146050" indent="0">
              <a:buNone/>
            </a:pPr>
            <a:r>
              <a:rPr lang="en-IN" sz="1600" dirty="0">
                <a:latin typeface="Times New Roman" panose="02020603050405020304" pitchFamily="18" charset="0"/>
                <a:cs typeface="Times New Roman" panose="02020603050405020304" pitchFamily="18" charset="0"/>
              </a:rPr>
              <a:t>Once we get sign-off from the fire we deploy to the earth and UAT is performed over it. After getting the sign-off from the earth we deploy it in production. </a:t>
            </a:r>
          </a:p>
          <a:p>
            <a:pPr marL="146050" indent="0">
              <a:buNone/>
            </a:pPr>
            <a:endParaRPr lang="en-IN" sz="1600" dirty="0">
              <a:latin typeface="Times New Roman" panose="02020603050405020304" pitchFamily="18" charset="0"/>
              <a:cs typeface="Times New Roman" panose="02020603050405020304" pitchFamily="18" charset="0"/>
            </a:endParaRPr>
          </a:p>
          <a:p>
            <a:pPr marL="146050" indent="0">
              <a:buNone/>
            </a:pPr>
            <a:r>
              <a:rPr lang="en-IN" sz="1600" b="1" dirty="0">
                <a:latin typeface="Times New Roman" panose="02020603050405020304" pitchFamily="18" charset="0"/>
                <a:cs typeface="Times New Roman" panose="02020603050405020304" pitchFamily="18" charset="0"/>
              </a:rPr>
              <a:t>Production</a:t>
            </a:r>
          </a:p>
          <a:p>
            <a:pPr marL="146050" indent="0">
              <a:buNone/>
            </a:pPr>
            <a:r>
              <a:rPr lang="en-IN" sz="1600" dirty="0">
                <a:latin typeface="Times New Roman" panose="02020603050405020304" pitchFamily="18" charset="0"/>
                <a:cs typeface="Times New Roman" panose="02020603050405020304" pitchFamily="18" charset="0"/>
              </a:rPr>
              <a:t>After the complete deployment and UAT process is completed it undergoes the production stage.</a:t>
            </a:r>
          </a:p>
          <a:p>
            <a:pPr marL="146050" indent="0">
              <a:buNone/>
            </a:pPr>
            <a:endParaRPr lang="en-IN" sz="1600" dirty="0">
              <a:latin typeface="Times New Roman" panose="02020603050405020304" pitchFamily="18" charset="0"/>
              <a:cs typeface="Times New Roman" panose="02020603050405020304" pitchFamily="18" charset="0"/>
            </a:endParaRPr>
          </a:p>
          <a:p>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530884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14"/>
          <p:cNvSpPr txBox="1">
            <a:spLocks noGrp="1"/>
          </p:cNvSpPr>
          <p:nvPr>
            <p:ph type="ctrTitle"/>
          </p:nvPr>
        </p:nvSpPr>
        <p:spPr>
          <a:xfrm>
            <a:off x="827125" y="1135100"/>
            <a:ext cx="6995700" cy="641400"/>
          </a:xfrm>
          <a:prstGeom prst="rect">
            <a:avLst/>
          </a:prstGeom>
        </p:spPr>
        <p:txBody>
          <a:bodyPr spcFirstLastPara="1" wrap="square" lIns="91425" tIns="91425" rIns="91425" bIns="91425" anchor="ctr" anchorCtr="0">
            <a:normAutofit fontScale="90000"/>
          </a:bodyPr>
          <a:lstStyle/>
          <a:p>
            <a:pPr marL="0" lvl="0" indent="0" algn="l" rtl="0">
              <a:spcBef>
                <a:spcPts val="0"/>
              </a:spcBef>
              <a:spcAft>
                <a:spcPts val="0"/>
              </a:spcAft>
              <a:buNone/>
            </a:pPr>
            <a:endParaRPr sz="2600" b="1" dirty="0"/>
          </a:p>
          <a:p>
            <a:pPr marL="0" lvl="0" indent="0" algn="l" rtl="0">
              <a:spcBef>
                <a:spcPts val="0"/>
              </a:spcBef>
              <a:spcAft>
                <a:spcPts val="0"/>
              </a:spcAft>
              <a:buNone/>
            </a:pPr>
            <a:endParaRPr b="1" dirty="0"/>
          </a:p>
          <a:p>
            <a:pPr marL="0" lvl="0" indent="0" algn="l" rtl="0">
              <a:spcBef>
                <a:spcPts val="0"/>
              </a:spcBef>
              <a:spcAft>
                <a:spcPts val="0"/>
              </a:spcAft>
              <a:buNone/>
            </a:pPr>
            <a:r>
              <a:rPr lang="en" b="1" dirty="0">
                <a:latin typeface="Times New Roman" panose="02020603050405020304" pitchFamily="18" charset="0"/>
                <a:cs typeface="Times New Roman" panose="02020603050405020304" pitchFamily="18" charset="0"/>
              </a:rPr>
              <a:t>About</a:t>
            </a:r>
            <a:endParaRPr b="1" dirty="0">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endParaRPr b="1" dirty="0">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endParaRPr b="1" dirty="0">
              <a:latin typeface="Times New Roman" panose="02020603050405020304" pitchFamily="18" charset="0"/>
              <a:cs typeface="Times New Roman" panose="02020603050405020304" pitchFamily="18" charset="0"/>
            </a:endParaRPr>
          </a:p>
        </p:txBody>
      </p:sp>
      <p:sp>
        <p:nvSpPr>
          <p:cNvPr id="134" name="Google Shape;134;p14"/>
          <p:cNvSpPr txBox="1">
            <a:spLocks noGrp="1"/>
          </p:cNvSpPr>
          <p:nvPr>
            <p:ph type="subTitle" idx="1"/>
          </p:nvPr>
        </p:nvSpPr>
        <p:spPr>
          <a:xfrm>
            <a:off x="827125" y="1776500"/>
            <a:ext cx="6135900" cy="1461600"/>
          </a:xfrm>
          <a:prstGeom prst="rect">
            <a:avLst/>
          </a:prstGeom>
        </p:spPr>
        <p:txBody>
          <a:bodyPr spcFirstLastPara="1" wrap="square" lIns="91425" tIns="91425" rIns="91425" bIns="91425" anchor="t" anchorCtr="0">
            <a:normAutofit/>
          </a:bodyPr>
          <a:lstStyle/>
          <a:p>
            <a:pPr marL="457200" lvl="0" indent="-330200" algn="l" rtl="0">
              <a:spcBef>
                <a:spcPts val="0"/>
              </a:spcBef>
              <a:spcAft>
                <a:spcPts val="0"/>
              </a:spcAft>
              <a:buSzPts val="1600"/>
              <a:buChar char="●"/>
            </a:pPr>
            <a:r>
              <a:rPr lang="en" dirty="0">
                <a:latin typeface="Times New Roman" panose="02020603050405020304" pitchFamily="18" charset="0"/>
                <a:cs typeface="Times New Roman" panose="02020603050405020304" pitchFamily="18" charset="0"/>
              </a:rPr>
              <a:t>The Super Bowl is the annual final playoff of the National football league to determine the league champion.</a:t>
            </a:r>
            <a:endParaRPr dirty="0">
              <a:latin typeface="Times New Roman" panose="02020603050405020304" pitchFamily="18" charset="0"/>
              <a:cs typeface="Times New Roman" panose="02020603050405020304" pitchFamily="18" charset="0"/>
            </a:endParaRPr>
          </a:p>
          <a:p>
            <a:pPr marL="457200" lvl="0" indent="-330200" algn="l" rtl="0">
              <a:spcBef>
                <a:spcPts val="0"/>
              </a:spcBef>
              <a:spcAft>
                <a:spcPts val="0"/>
              </a:spcAft>
              <a:buSzPts val="1600"/>
              <a:buChar char="●"/>
            </a:pPr>
            <a:r>
              <a:rPr lang="en" dirty="0">
                <a:latin typeface="Times New Roman" panose="02020603050405020304" pitchFamily="18" charset="0"/>
                <a:cs typeface="Times New Roman" panose="02020603050405020304" pitchFamily="18" charset="0"/>
              </a:rPr>
              <a:t>It has served as the final game of every season since 1996, replacing the NFL Championship Game.</a:t>
            </a:r>
            <a:endParaRPr dirty="0">
              <a:latin typeface="Times New Roman" panose="02020603050405020304" pitchFamily="18" charset="0"/>
              <a:cs typeface="Times New Roman" panose="02020603050405020304" pitchFamily="18" charset="0"/>
            </a:endParaRPr>
          </a:p>
          <a:p>
            <a:pPr marL="457200" lvl="0" indent="-330200" algn="l" rtl="0">
              <a:spcBef>
                <a:spcPts val="0"/>
              </a:spcBef>
              <a:spcAft>
                <a:spcPts val="0"/>
              </a:spcAft>
              <a:buSzPts val="1600"/>
              <a:buChar char="●"/>
            </a:pPr>
            <a:r>
              <a:rPr lang="en" dirty="0">
                <a:latin typeface="Times New Roman" panose="02020603050405020304" pitchFamily="18" charset="0"/>
                <a:cs typeface="Times New Roman" panose="02020603050405020304" pitchFamily="18" charset="0"/>
              </a:rPr>
              <a:t>Since 2022 the game is played on the second Sunday in February.</a:t>
            </a:r>
            <a:endParaRPr dirty="0">
              <a:latin typeface="Times New Roman" panose="02020603050405020304" pitchFamily="18" charset="0"/>
              <a:cs typeface="Times New Roman" panose="02020603050405020304" pitchFamily="18" charset="0"/>
            </a:endParaRPr>
          </a:p>
          <a:p>
            <a:pPr marL="45720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pic>
        <p:nvPicPr>
          <p:cNvPr id="135" name="Google Shape;135;p14"/>
          <p:cNvPicPr preferRelativeResize="0"/>
          <p:nvPr/>
        </p:nvPicPr>
        <p:blipFill>
          <a:blip r:embed="rId3">
            <a:alphaModFix/>
          </a:blip>
          <a:stretch>
            <a:fillRect/>
          </a:stretch>
        </p:blipFill>
        <p:spPr>
          <a:xfrm>
            <a:off x="7250225" y="834225"/>
            <a:ext cx="1494924" cy="1816325"/>
          </a:xfrm>
          <a:prstGeom prst="rect">
            <a:avLst/>
          </a:prstGeom>
          <a:noFill/>
          <a:ln>
            <a:noFill/>
          </a:ln>
          <a:effectLst>
            <a:outerShdw blurRad="57150" dist="19050" dir="5400000" algn="bl" rotWithShape="0">
              <a:srgbClr val="000000">
                <a:alpha val="50000"/>
              </a:srgbClr>
            </a:outerShdw>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5"/>
                                        </p:tgtEl>
                                        <p:attrNameLst>
                                          <p:attrName>style.visibility</p:attrName>
                                        </p:attrNameLst>
                                      </p:cBhvr>
                                      <p:to>
                                        <p:strVal val="visible"/>
                                      </p:to>
                                    </p:set>
                                    <p:animEffect transition="in" filter="fade">
                                      <p:cBhvr>
                                        <p:cTn id="7" dur="1100"/>
                                        <p:tgtEl>
                                          <p:spTgt spid="1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5"/>
          <p:cNvSpPr txBox="1">
            <a:spLocks noGrp="1"/>
          </p:cNvSpPr>
          <p:nvPr>
            <p:ph type="title"/>
          </p:nvPr>
        </p:nvSpPr>
        <p:spPr>
          <a:xfrm>
            <a:off x="819150" y="535357"/>
            <a:ext cx="7505700" cy="623972"/>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dirty="0">
                <a:latin typeface="Times New Roman" panose="02020603050405020304" pitchFamily="18" charset="0"/>
                <a:cs typeface="Times New Roman" panose="02020603050405020304" pitchFamily="18" charset="0"/>
              </a:rPr>
              <a:t>Objective </a:t>
            </a:r>
            <a:endParaRPr b="1" dirty="0">
              <a:latin typeface="Times New Roman" panose="02020603050405020304" pitchFamily="18" charset="0"/>
              <a:cs typeface="Times New Roman" panose="02020603050405020304" pitchFamily="18" charset="0"/>
            </a:endParaRPr>
          </a:p>
        </p:txBody>
      </p:sp>
      <p:sp>
        <p:nvSpPr>
          <p:cNvPr id="141" name="Google Shape;141;p15"/>
          <p:cNvSpPr txBox="1">
            <a:spLocks noGrp="1"/>
          </p:cNvSpPr>
          <p:nvPr>
            <p:ph type="body" idx="1"/>
          </p:nvPr>
        </p:nvSpPr>
        <p:spPr>
          <a:xfrm>
            <a:off x="819149" y="1249136"/>
            <a:ext cx="7679871" cy="3216728"/>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600" dirty="0">
                <a:latin typeface="Times New Roman" panose="02020603050405020304" pitchFamily="18" charset="0"/>
                <a:ea typeface="Arial"/>
                <a:cs typeface="Times New Roman" panose="02020603050405020304" pitchFamily="18" charset="0"/>
                <a:sym typeface="Arial"/>
              </a:rPr>
              <a:t>To identify where Super Bowl 52 players come from, and important fun facts in the game of Census data of 2016 and 2017.</a:t>
            </a:r>
            <a:endParaRPr sz="1600" dirty="0">
              <a:latin typeface="Times New Roman" panose="02020603050405020304" pitchFamily="18" charset="0"/>
              <a:ea typeface="Arial"/>
              <a:cs typeface="Times New Roman" panose="02020603050405020304" pitchFamily="18" charset="0"/>
              <a:sym typeface="Arial"/>
            </a:endParaRPr>
          </a:p>
          <a:p>
            <a:pPr marL="0" lvl="0" indent="0" algn="l" rtl="0">
              <a:spcBef>
                <a:spcPts val="1200"/>
              </a:spcBef>
              <a:spcAft>
                <a:spcPts val="0"/>
              </a:spcAft>
              <a:buNone/>
            </a:pPr>
            <a:r>
              <a:rPr lang="en" sz="1600" dirty="0">
                <a:latin typeface="Times New Roman" panose="02020603050405020304" pitchFamily="18" charset="0"/>
                <a:ea typeface="Arial"/>
                <a:cs typeface="Times New Roman" panose="02020603050405020304" pitchFamily="18" charset="0"/>
                <a:sym typeface="Arial"/>
              </a:rPr>
              <a:t>Perks and Benefits</a:t>
            </a:r>
            <a:endParaRPr sz="1600" dirty="0">
              <a:latin typeface="Times New Roman" panose="02020603050405020304" pitchFamily="18" charset="0"/>
              <a:ea typeface="Arial"/>
              <a:cs typeface="Times New Roman" panose="02020603050405020304" pitchFamily="18" charset="0"/>
              <a:sym typeface="Arial"/>
            </a:endParaRPr>
          </a:p>
          <a:p>
            <a:pPr marL="457200" lvl="0" indent="-322580" algn="l" rtl="0">
              <a:spcBef>
                <a:spcPts val="1200"/>
              </a:spcBef>
              <a:spcAft>
                <a:spcPts val="0"/>
              </a:spcAft>
              <a:buSzPct val="100000"/>
              <a:buFont typeface="Arial"/>
              <a:buChar char="●"/>
            </a:pPr>
            <a:r>
              <a:rPr lang="en" sz="1600" dirty="0">
                <a:latin typeface="Times New Roman" panose="02020603050405020304" pitchFamily="18" charset="0"/>
                <a:ea typeface="Arial"/>
                <a:cs typeface="Times New Roman" panose="02020603050405020304" pitchFamily="18" charset="0"/>
                <a:sym typeface="Arial"/>
              </a:rPr>
              <a:t>Identification of the number of players coming from which college</a:t>
            </a:r>
            <a:endParaRPr sz="1600" dirty="0">
              <a:latin typeface="Times New Roman" panose="02020603050405020304" pitchFamily="18" charset="0"/>
              <a:ea typeface="Arial"/>
              <a:cs typeface="Times New Roman" panose="02020603050405020304" pitchFamily="18" charset="0"/>
              <a:sym typeface="Arial"/>
            </a:endParaRPr>
          </a:p>
          <a:p>
            <a:pPr marL="457200" lvl="0" indent="-322580" algn="l" rtl="0">
              <a:spcBef>
                <a:spcPts val="0"/>
              </a:spcBef>
              <a:spcAft>
                <a:spcPts val="0"/>
              </a:spcAft>
              <a:buSzPct val="100000"/>
              <a:buFont typeface="Arial"/>
              <a:buChar char="●"/>
            </a:pPr>
            <a:r>
              <a:rPr lang="en" sz="1600" dirty="0">
                <a:latin typeface="Times New Roman" panose="02020603050405020304" pitchFamily="18" charset="0"/>
                <a:ea typeface="Arial"/>
                <a:cs typeface="Times New Roman" panose="02020603050405020304" pitchFamily="18" charset="0"/>
                <a:sym typeface="Arial"/>
              </a:rPr>
              <a:t>Helped in the easy flow of finding insights from the data</a:t>
            </a:r>
            <a:endParaRPr sz="1600" dirty="0">
              <a:latin typeface="Times New Roman" panose="02020603050405020304" pitchFamily="18" charset="0"/>
              <a:ea typeface="Arial"/>
              <a:cs typeface="Times New Roman" panose="02020603050405020304" pitchFamily="18" charset="0"/>
              <a:sym typeface="Arial"/>
            </a:endParaRPr>
          </a:p>
          <a:p>
            <a:pPr marL="457200" lvl="0" indent="-322580" algn="l" rtl="0">
              <a:spcBef>
                <a:spcPts val="0"/>
              </a:spcBef>
              <a:spcAft>
                <a:spcPts val="0"/>
              </a:spcAft>
              <a:buSzPct val="100000"/>
              <a:buFont typeface="Arial"/>
              <a:buChar char="●"/>
            </a:pPr>
            <a:r>
              <a:rPr lang="en" sz="1600" dirty="0">
                <a:latin typeface="Times New Roman" panose="02020603050405020304" pitchFamily="18" charset="0"/>
                <a:ea typeface="Arial"/>
                <a:cs typeface="Times New Roman" panose="02020603050405020304" pitchFamily="18" charset="0"/>
                <a:sym typeface="Arial"/>
              </a:rPr>
              <a:t>Inspection of Variables and finding correlation</a:t>
            </a:r>
            <a:endParaRPr sz="1600" dirty="0">
              <a:latin typeface="Times New Roman" panose="02020603050405020304" pitchFamily="18" charset="0"/>
              <a:ea typeface="Arial"/>
              <a:cs typeface="Times New Roman" panose="02020603050405020304" pitchFamily="18" charset="0"/>
              <a:sym typeface="Arial"/>
            </a:endParaRPr>
          </a:p>
          <a:p>
            <a:pPr marL="457200" lvl="0" indent="-322580" algn="l" rtl="0">
              <a:spcBef>
                <a:spcPts val="0"/>
              </a:spcBef>
              <a:spcAft>
                <a:spcPts val="0"/>
              </a:spcAft>
              <a:buSzPct val="100000"/>
              <a:buFont typeface="Arial"/>
              <a:buChar char="●"/>
            </a:pPr>
            <a:r>
              <a:rPr lang="en" sz="1600" dirty="0">
                <a:latin typeface="Times New Roman" panose="02020603050405020304" pitchFamily="18" charset="0"/>
                <a:ea typeface="Arial"/>
                <a:cs typeface="Times New Roman" panose="02020603050405020304" pitchFamily="18" charset="0"/>
                <a:sym typeface="Arial"/>
              </a:rPr>
              <a:t>Gives better insights into the player’s behavior</a:t>
            </a:r>
          </a:p>
          <a:p>
            <a:pPr marL="457200" lvl="0" indent="-322580" algn="l" rtl="0">
              <a:spcBef>
                <a:spcPts val="0"/>
              </a:spcBef>
              <a:spcAft>
                <a:spcPts val="0"/>
              </a:spcAft>
              <a:buSzPct val="100000"/>
              <a:buFont typeface="Arial"/>
              <a:buChar char="●"/>
            </a:pPr>
            <a:r>
              <a:rPr lang="en-IN" sz="1600" dirty="0">
                <a:latin typeface="Times New Roman" panose="02020603050405020304" pitchFamily="18" charset="0"/>
                <a:ea typeface="Arial"/>
                <a:cs typeface="Times New Roman" panose="02020603050405020304" pitchFamily="18" charset="0"/>
                <a:sym typeface="Arial"/>
              </a:rPr>
              <a:t>I</a:t>
            </a:r>
            <a:r>
              <a:rPr lang="en" sz="1600" dirty="0">
                <a:latin typeface="Times New Roman" panose="02020603050405020304" pitchFamily="18" charset="0"/>
                <a:ea typeface="Arial"/>
                <a:cs typeface="Times New Roman" panose="02020603050405020304" pitchFamily="18" charset="0"/>
                <a:sym typeface="Arial"/>
              </a:rPr>
              <a:t>dentification of the positions that impact the playing behavior of the players</a:t>
            </a:r>
            <a:endParaRPr sz="1600" dirty="0">
              <a:latin typeface="Times New Roman" panose="02020603050405020304" pitchFamily="18" charset="0"/>
              <a:ea typeface="Arial"/>
              <a:cs typeface="Times New Roman" panose="02020603050405020304" pitchFamily="18" charset="0"/>
              <a:sym typeface="Arial"/>
            </a:endParaRPr>
          </a:p>
          <a:p>
            <a:pPr marL="457200" lvl="0" indent="0" algn="l" rtl="0">
              <a:spcBef>
                <a:spcPts val="1200"/>
              </a:spcBef>
              <a:spcAft>
                <a:spcPts val="1200"/>
              </a:spcAft>
              <a:buNone/>
            </a:pPr>
            <a:endParaRPr sz="1600" dirty="0">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61C41E-4BE1-4FA6-BC4B-02930986A83C}"/>
              </a:ext>
            </a:extLst>
          </p:cNvPr>
          <p:cNvSpPr>
            <a:spLocks noGrp="1"/>
          </p:cNvSpPr>
          <p:nvPr>
            <p:ph type="title"/>
          </p:nvPr>
        </p:nvSpPr>
        <p:spPr>
          <a:xfrm>
            <a:off x="819150" y="600672"/>
            <a:ext cx="7505700" cy="591314"/>
          </a:xfrm>
        </p:spPr>
        <p:txBody>
          <a:bodyPr>
            <a:normAutofit fontScale="90000"/>
          </a:bodyPr>
          <a:lstStyle/>
          <a:p>
            <a:r>
              <a:rPr lang="en-IN" b="1" dirty="0">
                <a:latin typeface="Times New Roman" panose="02020603050405020304" pitchFamily="18" charset="0"/>
                <a:cs typeface="Times New Roman" panose="02020603050405020304" pitchFamily="18" charset="0"/>
              </a:rPr>
              <a:t>Data Information</a:t>
            </a:r>
          </a:p>
        </p:txBody>
      </p:sp>
      <p:sp>
        <p:nvSpPr>
          <p:cNvPr id="3" name="Text Placeholder 2">
            <a:extLst>
              <a:ext uri="{FF2B5EF4-FFF2-40B4-BE49-F238E27FC236}">
                <a16:creationId xmlns:a16="http://schemas.microsoft.com/office/drawing/2014/main" id="{E0455B3B-A568-48B9-3359-95C136BEBE13}"/>
              </a:ext>
            </a:extLst>
          </p:cNvPr>
          <p:cNvSpPr>
            <a:spLocks noGrp="1"/>
          </p:cNvSpPr>
          <p:nvPr>
            <p:ph type="body" idx="1"/>
          </p:nvPr>
        </p:nvSpPr>
        <p:spPr>
          <a:xfrm>
            <a:off x="819149" y="1371600"/>
            <a:ext cx="7549243" cy="2873829"/>
          </a:xfrm>
        </p:spPr>
        <p:txBody>
          <a:bodyPr>
            <a:noAutofit/>
          </a:bodyPr>
          <a:lstStyle/>
          <a:p>
            <a:r>
              <a:rPr lang="en-IN" sz="1600" dirty="0">
                <a:latin typeface="Times New Roman" panose="02020603050405020304" pitchFamily="18" charset="0"/>
                <a:cs typeface="Times New Roman" panose="02020603050405020304" pitchFamily="18" charset="0"/>
              </a:rPr>
              <a:t>File Name: us census bureau-big-game-census-data-visualization</a:t>
            </a:r>
          </a:p>
          <a:p>
            <a:r>
              <a:rPr lang="en-IN" sz="1600" dirty="0">
                <a:latin typeface="Times New Roman" panose="02020603050405020304" pitchFamily="18" charset="0"/>
                <a:cs typeface="Times New Roman" panose="02020603050405020304" pitchFamily="18" charset="0"/>
              </a:rPr>
              <a:t>Data shape: ( 119 * 18)</a:t>
            </a:r>
          </a:p>
          <a:p>
            <a:r>
              <a:rPr lang="en-IN" sz="1600" dirty="0">
                <a:latin typeface="Times New Roman" panose="02020603050405020304" pitchFamily="18" charset="0"/>
                <a:cs typeface="Times New Roman" panose="02020603050405020304" pitchFamily="18" charset="0"/>
              </a:rPr>
              <a:t>Number of columns: 18</a:t>
            </a:r>
          </a:p>
          <a:p>
            <a:r>
              <a:rPr lang="en-IN" sz="1600" dirty="0">
                <a:latin typeface="Times New Roman" panose="02020603050405020304" pitchFamily="18" charset="0"/>
                <a:cs typeface="Times New Roman" panose="02020603050405020304" pitchFamily="18" charset="0"/>
              </a:rPr>
              <a:t>Column names ( Player name, player jersey number, player position, player age, player weight, years played, player City, Player birth state, Player college, player team, conference, 2016 population estimates, state GE) ID, full GEOID, latitude player birthplace, longitude player birthplace, a number from the city, a number from records)</a:t>
            </a:r>
          </a:p>
          <a:p>
            <a:r>
              <a:rPr lang="en-IN" sz="1600" dirty="0">
                <a:latin typeface="Times New Roman" panose="02020603050405020304" pitchFamily="18" charset="0"/>
                <a:cs typeface="Times New Roman" panose="02020603050405020304" pitchFamily="18" charset="0"/>
              </a:rPr>
              <a:t>Data types (integer, string) </a:t>
            </a:r>
          </a:p>
          <a:p>
            <a:endParaRPr lang="en-IN" sz="1600" dirty="0"/>
          </a:p>
        </p:txBody>
      </p:sp>
    </p:spTree>
    <p:extLst>
      <p:ext uri="{BB962C8B-B14F-4D97-AF65-F5344CB8AC3E}">
        <p14:creationId xmlns:p14="http://schemas.microsoft.com/office/powerpoint/2010/main" val="19977198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F96A4-4EFD-7743-2D60-EF79C33717EF}"/>
              </a:ext>
            </a:extLst>
          </p:cNvPr>
          <p:cNvSpPr>
            <a:spLocks noGrp="1"/>
          </p:cNvSpPr>
          <p:nvPr>
            <p:ph type="title"/>
          </p:nvPr>
        </p:nvSpPr>
        <p:spPr>
          <a:xfrm>
            <a:off x="987878" y="576180"/>
            <a:ext cx="7279821" cy="583150"/>
          </a:xfrm>
        </p:spPr>
        <p:txBody>
          <a:bodyPr>
            <a:normAutofit fontScale="90000"/>
          </a:bodyPr>
          <a:lstStyle/>
          <a:p>
            <a:r>
              <a:rPr lang="en-IN" b="1" dirty="0">
                <a:latin typeface="Times New Roman" panose="02020603050405020304" pitchFamily="18" charset="0"/>
                <a:cs typeface="Times New Roman" panose="02020603050405020304" pitchFamily="18" charset="0"/>
              </a:rPr>
              <a:t>Architecture</a:t>
            </a:r>
          </a:p>
        </p:txBody>
      </p:sp>
      <p:pic>
        <p:nvPicPr>
          <p:cNvPr id="4" name="Google Shape;155;p4">
            <a:extLst>
              <a:ext uri="{FF2B5EF4-FFF2-40B4-BE49-F238E27FC236}">
                <a16:creationId xmlns:a16="http://schemas.microsoft.com/office/drawing/2014/main" id="{5D60D077-7EEC-6DA8-D3DB-A5F35C53ED6B}"/>
              </a:ext>
            </a:extLst>
          </p:cNvPr>
          <p:cNvPicPr preferRelativeResize="0"/>
          <p:nvPr/>
        </p:nvPicPr>
        <p:blipFill rotWithShape="1">
          <a:blip r:embed="rId2">
            <a:alphaModFix/>
          </a:blip>
          <a:srcRect/>
          <a:stretch/>
        </p:blipFill>
        <p:spPr>
          <a:xfrm>
            <a:off x="653142" y="1396378"/>
            <a:ext cx="7837715" cy="2938858"/>
          </a:xfrm>
          <a:prstGeom prst="rect">
            <a:avLst/>
          </a:prstGeom>
          <a:noFill/>
          <a:ln>
            <a:noFill/>
          </a:ln>
        </p:spPr>
      </p:pic>
    </p:spTree>
    <p:extLst>
      <p:ext uri="{BB962C8B-B14F-4D97-AF65-F5344CB8AC3E}">
        <p14:creationId xmlns:p14="http://schemas.microsoft.com/office/powerpoint/2010/main" val="15142599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02C44-9C10-3A34-4EB7-C669A465ACF1}"/>
              </a:ext>
            </a:extLst>
          </p:cNvPr>
          <p:cNvSpPr>
            <a:spLocks noGrp="1"/>
          </p:cNvSpPr>
          <p:nvPr>
            <p:ph type="title"/>
          </p:nvPr>
        </p:nvSpPr>
        <p:spPr>
          <a:xfrm>
            <a:off x="887186" y="458104"/>
            <a:ext cx="7505700" cy="505283"/>
          </a:xfrm>
        </p:spPr>
        <p:txBody>
          <a:bodyPr>
            <a:normAutofit fontScale="90000"/>
          </a:bodyPr>
          <a:lstStyle/>
          <a:p>
            <a:r>
              <a:rPr lang="en-IN" b="1" dirty="0">
                <a:latin typeface="Times New Roman" panose="02020603050405020304" pitchFamily="18" charset="0"/>
                <a:cs typeface="Times New Roman" panose="02020603050405020304" pitchFamily="18" charset="0"/>
              </a:rPr>
              <a:t>Process </a:t>
            </a:r>
          </a:p>
        </p:txBody>
      </p:sp>
      <p:sp>
        <p:nvSpPr>
          <p:cNvPr id="3" name="Text Placeholder 2">
            <a:extLst>
              <a:ext uri="{FF2B5EF4-FFF2-40B4-BE49-F238E27FC236}">
                <a16:creationId xmlns:a16="http://schemas.microsoft.com/office/drawing/2014/main" id="{AB065C9C-27E3-C722-5691-CCC7FD3C5C4B}"/>
              </a:ext>
            </a:extLst>
          </p:cNvPr>
          <p:cNvSpPr>
            <a:spLocks noGrp="1"/>
          </p:cNvSpPr>
          <p:nvPr>
            <p:ph type="body" idx="1"/>
          </p:nvPr>
        </p:nvSpPr>
        <p:spPr>
          <a:xfrm>
            <a:off x="819149" y="1092652"/>
            <a:ext cx="7679871" cy="3592744"/>
          </a:xfrm>
        </p:spPr>
        <p:txBody>
          <a:bodyPr>
            <a:noAutofit/>
          </a:bodyPr>
          <a:lstStyle/>
          <a:p>
            <a:pPr marL="146050" indent="0">
              <a:buNone/>
            </a:pPr>
            <a:r>
              <a:rPr lang="en-IN" sz="1600" b="1" dirty="0">
                <a:latin typeface="Times New Roman" panose="02020603050405020304" pitchFamily="18" charset="0"/>
                <a:cs typeface="Times New Roman" panose="02020603050405020304" pitchFamily="18" charset="0"/>
              </a:rPr>
              <a:t>Understanding the problem statement</a:t>
            </a:r>
          </a:p>
          <a:p>
            <a:pPr marL="146050" indent="0">
              <a:buNone/>
            </a:pPr>
            <a:endParaRPr lang="en-IN" sz="1600" b="1" dirty="0">
              <a:latin typeface="Times New Roman" panose="02020603050405020304" pitchFamily="18" charset="0"/>
              <a:cs typeface="Times New Roman" panose="02020603050405020304" pitchFamily="18" charset="0"/>
            </a:endParaRPr>
          </a:p>
          <a:p>
            <a:pPr marL="146050" indent="0">
              <a:buNone/>
            </a:pPr>
            <a:r>
              <a:rPr lang="en-IN" sz="1600" b="1" dirty="0">
                <a:latin typeface="Times New Roman" panose="02020603050405020304" pitchFamily="18" charset="0"/>
                <a:cs typeface="Times New Roman" panose="02020603050405020304" pitchFamily="18" charset="0"/>
              </a:rPr>
              <a:t>Firstly it’s an important step to understanding the problem statement of the project in order to achieve the end goal from the respective dataset.</a:t>
            </a:r>
          </a:p>
          <a:p>
            <a:pPr marL="146050" indent="0">
              <a:buNone/>
            </a:pPr>
            <a:endParaRPr lang="en-IN" sz="1600" b="1" dirty="0">
              <a:latin typeface="Times New Roman" panose="02020603050405020304" pitchFamily="18" charset="0"/>
              <a:cs typeface="Times New Roman" panose="02020603050405020304" pitchFamily="18" charset="0"/>
            </a:endParaRPr>
          </a:p>
          <a:p>
            <a:pPr marL="146050" indent="0">
              <a:buNone/>
            </a:pPr>
            <a:r>
              <a:rPr lang="en-IN" sz="1600" b="1" dirty="0">
                <a:latin typeface="Times New Roman" panose="02020603050405020304" pitchFamily="18" charset="0"/>
                <a:cs typeface="Times New Roman" panose="02020603050405020304" pitchFamily="18" charset="0"/>
              </a:rPr>
              <a:t>Using the Kanban board provided by the ineuron, the structure is been divided into four groups To do, In the process, Backlog, Completed</a:t>
            </a:r>
          </a:p>
          <a:p>
            <a:pPr marL="146050" indent="0">
              <a:buNone/>
            </a:pPr>
            <a:r>
              <a:rPr lang="en-IN" sz="1600" b="1" dirty="0">
                <a:latin typeface="Times New Roman" panose="02020603050405020304" pitchFamily="18" charset="0"/>
                <a:cs typeface="Times New Roman" panose="02020603050405020304" pitchFamily="18" charset="0"/>
              </a:rPr>
              <a:t>The complete process and the task segmentation were clearly noted down in the section backlog</a:t>
            </a:r>
          </a:p>
          <a:p>
            <a:pPr marL="146050" indent="0">
              <a:buNone/>
            </a:pPr>
            <a:r>
              <a:rPr lang="en-IN" sz="1600" b="1" dirty="0">
                <a:latin typeface="Times New Roman" panose="02020603050405020304" pitchFamily="18" charset="0"/>
                <a:cs typeface="Times New Roman" panose="02020603050405020304" pitchFamily="18" charset="0"/>
              </a:rPr>
              <a:t>Based on the workflow each allotted was being dragged to the respective section of the Kanban board accordingly. The project involved the following stages as mentioned below</a:t>
            </a:r>
            <a:r>
              <a:rPr lang="en-IN" sz="1600" dirty="0">
                <a:latin typeface="Times New Roman" panose="02020603050405020304" pitchFamily="18" charset="0"/>
                <a:cs typeface="Times New Roman" panose="02020603050405020304" pitchFamily="18" charset="0"/>
              </a:rPr>
              <a:t>.</a:t>
            </a:r>
          </a:p>
          <a:p>
            <a:pPr marL="146050" indent="0">
              <a:buNone/>
            </a:pPr>
            <a:endParaRPr lang="en-IN" sz="1600" dirty="0">
              <a:latin typeface="Times New Roman" panose="02020603050405020304" pitchFamily="18" charset="0"/>
              <a:cs typeface="Times New Roman" panose="02020603050405020304" pitchFamily="18" charset="0"/>
            </a:endParaRPr>
          </a:p>
          <a:p>
            <a:pPr marL="146050" indent="0">
              <a:buNone/>
            </a:pPr>
            <a:endParaRPr lang="en-IN" sz="1600" b="1" dirty="0"/>
          </a:p>
        </p:txBody>
      </p:sp>
    </p:spTree>
    <p:extLst>
      <p:ext uri="{BB962C8B-B14F-4D97-AF65-F5344CB8AC3E}">
        <p14:creationId xmlns:p14="http://schemas.microsoft.com/office/powerpoint/2010/main" val="18542422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9845975-E5DB-8AD3-AC62-14A92CECDA6E}"/>
              </a:ext>
            </a:extLst>
          </p:cNvPr>
          <p:cNvSpPr>
            <a:spLocks noGrp="1"/>
          </p:cNvSpPr>
          <p:nvPr>
            <p:ph type="body" idx="1"/>
          </p:nvPr>
        </p:nvSpPr>
        <p:spPr>
          <a:xfrm>
            <a:off x="819150" y="615723"/>
            <a:ext cx="7505700" cy="3912053"/>
          </a:xfrm>
        </p:spPr>
        <p:txBody>
          <a:bodyPr>
            <a:normAutofit fontScale="92500" lnSpcReduction="20000"/>
          </a:bodyPr>
          <a:lstStyle/>
          <a:p>
            <a:r>
              <a:rPr lang="en-IN" sz="1700" b="1" dirty="0">
                <a:latin typeface="Times New Roman" panose="02020603050405020304" pitchFamily="18" charset="0"/>
                <a:cs typeface="Times New Roman" panose="02020603050405020304" pitchFamily="18" charset="0"/>
              </a:rPr>
              <a:t>Data Gathering</a:t>
            </a:r>
          </a:p>
          <a:p>
            <a:pPr marL="146050" indent="0">
              <a:buNone/>
            </a:pPr>
            <a:r>
              <a:rPr lang="en-IN" sz="1700" dirty="0">
                <a:latin typeface="Times New Roman" panose="02020603050405020304" pitchFamily="18" charset="0"/>
                <a:cs typeface="Times New Roman" panose="02020603050405020304" pitchFamily="18" charset="0"/>
              </a:rPr>
              <a:t>Initially, we gather data from different sources such as yahoo sports, and the US census. After proper analysis based on the required collective associated fields, it undergoes the next stage of the process.</a:t>
            </a:r>
            <a:endParaRPr lang="en-IN" sz="1700" b="1" dirty="0">
              <a:latin typeface="Times New Roman" panose="02020603050405020304" pitchFamily="18" charset="0"/>
              <a:cs typeface="Times New Roman" panose="02020603050405020304" pitchFamily="18" charset="0"/>
            </a:endParaRPr>
          </a:p>
          <a:p>
            <a:pPr marL="146050" indent="0">
              <a:buNone/>
            </a:pPr>
            <a:endParaRPr lang="en-IN" sz="1700" b="1" dirty="0">
              <a:latin typeface="Times New Roman" panose="02020603050405020304" pitchFamily="18" charset="0"/>
              <a:cs typeface="Times New Roman" panose="02020603050405020304" pitchFamily="18" charset="0"/>
            </a:endParaRPr>
          </a:p>
          <a:p>
            <a:r>
              <a:rPr lang="en-IN" sz="1700" b="1" dirty="0">
                <a:latin typeface="Times New Roman" panose="02020603050405020304" pitchFamily="18" charset="0"/>
                <a:cs typeface="Times New Roman" panose="02020603050405020304" pitchFamily="18" charset="0"/>
              </a:rPr>
              <a:t>Data Pre-processing</a:t>
            </a:r>
          </a:p>
          <a:p>
            <a:pPr marL="146050" indent="0">
              <a:buNone/>
            </a:pPr>
            <a:r>
              <a:rPr lang="en-IN" sz="1700" dirty="0">
                <a:latin typeface="Times New Roman" panose="02020603050405020304" pitchFamily="18" charset="0"/>
                <a:cs typeface="Times New Roman" panose="02020603050405020304" pitchFamily="18" charset="0"/>
              </a:rPr>
              <a:t>Once the data is gathered from all the required sources, it is pre proceeds which involves </a:t>
            </a:r>
          </a:p>
          <a:p>
            <a:pPr marL="146050" indent="0">
              <a:buNone/>
            </a:pPr>
            <a:r>
              <a:rPr lang="en-IN" sz="1700" dirty="0">
                <a:latin typeface="Times New Roman" panose="02020603050405020304" pitchFamily="18" charset="0"/>
                <a:cs typeface="Times New Roman" panose="02020603050405020304" pitchFamily="18" charset="0"/>
              </a:rPr>
              <a:t>Data cleaning (sorting, filtering)</a:t>
            </a:r>
          </a:p>
          <a:p>
            <a:pPr marL="146050" indent="0">
              <a:buNone/>
            </a:pPr>
            <a:r>
              <a:rPr lang="en-IN" sz="1700" dirty="0">
                <a:latin typeface="Times New Roman" panose="02020603050405020304" pitchFamily="18" charset="0"/>
                <a:cs typeface="Times New Roman" panose="02020603050405020304" pitchFamily="18" charset="0"/>
              </a:rPr>
              <a:t>Data imputation indicates filling in all the missing data based on the data types and the requirement of the objective. </a:t>
            </a:r>
          </a:p>
          <a:p>
            <a:pPr marL="146050" indent="0">
              <a:buNone/>
            </a:pPr>
            <a:endParaRPr lang="en-IN" sz="1700" dirty="0">
              <a:latin typeface="Times New Roman" panose="02020603050405020304" pitchFamily="18" charset="0"/>
              <a:cs typeface="Times New Roman" panose="02020603050405020304" pitchFamily="18" charset="0"/>
            </a:endParaRPr>
          </a:p>
          <a:p>
            <a:pPr marL="146050" indent="0">
              <a:buNone/>
            </a:pPr>
            <a:r>
              <a:rPr lang="en-IN" sz="1700" dirty="0">
                <a:latin typeface="Times New Roman" panose="02020603050405020304" pitchFamily="18" charset="0"/>
                <a:cs typeface="Times New Roman" panose="02020603050405020304" pitchFamily="18" charset="0"/>
              </a:rPr>
              <a:t>After the following process, the data is imported into the database in order to help users in the further analysis process. The data is managed using the various database management system i.e. SQL, MySQL, PostgreSQL, etc</a:t>
            </a:r>
          </a:p>
          <a:p>
            <a:pPr marL="146050" indent="0">
              <a:buNone/>
            </a:pPr>
            <a:endParaRPr lang="en-IN" dirty="0">
              <a:latin typeface="Times New Roman" panose="02020603050405020304" pitchFamily="18" charset="0"/>
              <a:cs typeface="Times New Roman" panose="02020603050405020304" pitchFamily="18" charset="0"/>
            </a:endParaRPr>
          </a:p>
          <a:p>
            <a:pPr marL="146050" indent="0">
              <a:buNone/>
            </a:pPr>
            <a:endParaRPr lang="en-IN" dirty="0">
              <a:latin typeface="Times New Roman" panose="02020603050405020304" pitchFamily="18" charset="0"/>
              <a:cs typeface="Times New Roman" panose="02020603050405020304" pitchFamily="18" charset="0"/>
            </a:endParaRPr>
          </a:p>
          <a:p>
            <a:pPr marL="146050" indent="0">
              <a:buNone/>
            </a:pPr>
            <a:endParaRPr lang="en-IN"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1330136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a:extLst>
              <a:ext uri="{FF2B5EF4-FFF2-40B4-BE49-F238E27FC236}">
                <a16:creationId xmlns:a16="http://schemas.microsoft.com/office/drawing/2014/main" id="{B0BD41F5-8818-E1F1-7330-FF8C03D35B7C}"/>
              </a:ext>
            </a:extLst>
          </p:cNvPr>
          <p:cNvSpPr>
            <a:spLocks noGrp="1" noChangeArrowheads="1"/>
          </p:cNvSpPr>
          <p:nvPr>
            <p:ph type="body" idx="1"/>
          </p:nvPr>
        </p:nvSpPr>
        <p:spPr bwMode="auto">
          <a:xfrm>
            <a:off x="725260" y="674087"/>
            <a:ext cx="7693479" cy="34532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IN" sz="1600" b="1" dirty="0">
                <a:latin typeface="Times New Roman" panose="02020603050405020304" pitchFamily="18" charset="0"/>
                <a:cs typeface="Times New Roman" panose="02020603050405020304" pitchFamily="18" charset="0"/>
              </a:rPr>
              <a:t>Data Analysis</a:t>
            </a:r>
          </a:p>
          <a:p>
            <a:pPr marL="146050" indent="0">
              <a:buNone/>
            </a:pPr>
            <a:r>
              <a:rPr lang="en-IN" sz="1600" dirty="0">
                <a:latin typeface="Times New Roman" panose="02020603050405020304" pitchFamily="18" charset="0"/>
                <a:cs typeface="Times New Roman" panose="02020603050405020304" pitchFamily="18" charset="0"/>
              </a:rPr>
              <a:t>To draw meaningful insights from the data, it’s further required to </a:t>
            </a:r>
            <a:r>
              <a:rPr lang="en-IN" sz="1600" dirty="0" err="1">
                <a:latin typeface="Times New Roman" panose="02020603050405020304" pitchFamily="18" charset="0"/>
                <a:cs typeface="Times New Roman" panose="02020603050405020304" pitchFamily="18" charset="0"/>
              </a:rPr>
              <a:t>analyze</a:t>
            </a:r>
            <a:r>
              <a:rPr lang="en-IN" sz="1600" dirty="0">
                <a:latin typeface="Times New Roman" panose="02020603050405020304" pitchFamily="18" charset="0"/>
                <a:cs typeface="Times New Roman" panose="02020603050405020304" pitchFamily="18" charset="0"/>
              </a:rPr>
              <a:t> to fetch an appropriate answer to the questions. It is a very crucial step in analytics,  in which by using exploratory data analysis we interpret the graphical observations.</a:t>
            </a:r>
          </a:p>
          <a:p>
            <a:pPr marL="146050" indent="0">
              <a:buNone/>
            </a:pPr>
            <a:endParaRPr lang="en-IN" sz="1600" dirty="0">
              <a:latin typeface="Times New Roman" panose="02020603050405020304" pitchFamily="18" charset="0"/>
              <a:cs typeface="Times New Roman" panose="02020603050405020304" pitchFamily="18" charset="0"/>
            </a:endParaRPr>
          </a:p>
          <a:p>
            <a:r>
              <a:rPr lang="en-IN" sz="1600" b="1" dirty="0">
                <a:latin typeface="Times New Roman" panose="02020603050405020304" pitchFamily="18" charset="0"/>
                <a:cs typeface="Times New Roman" panose="02020603050405020304" pitchFamily="18" charset="0"/>
              </a:rPr>
              <a:t>Data Modelling and Evaluation</a:t>
            </a:r>
          </a:p>
          <a:p>
            <a:pPr marL="146050" indent="0">
              <a:buNone/>
            </a:pPr>
            <a:r>
              <a:rPr lang="en-IN" sz="1600" dirty="0">
                <a:latin typeface="Times New Roman" panose="02020603050405020304" pitchFamily="18" charset="0"/>
                <a:cs typeface="Times New Roman" panose="02020603050405020304" pitchFamily="18" charset="0"/>
              </a:rPr>
              <a:t>Based on the analysis, a machine-learning model such as clustering is built up to understand the crux of the analysis and predict the new player to which group it belongs.</a:t>
            </a:r>
          </a:p>
          <a:p>
            <a:pPr marL="146050" indent="0">
              <a:buNone/>
            </a:pPr>
            <a:r>
              <a:rPr lang="en-IN" sz="1600" dirty="0">
                <a:latin typeface="Times New Roman" panose="02020603050405020304" pitchFamily="18" charset="0"/>
                <a:cs typeface="Times New Roman" panose="02020603050405020304" pitchFamily="18" charset="0"/>
              </a:rPr>
              <a:t>Also, it helps in classifying the players who belong to a specific country, team, or birthplace. </a:t>
            </a:r>
          </a:p>
          <a:p>
            <a:pPr marL="146050" indent="0">
              <a:buNone/>
            </a:pPr>
            <a:r>
              <a:rPr lang="en-IN" sz="1600" dirty="0">
                <a:latin typeface="Times New Roman" panose="02020603050405020304" pitchFamily="18" charset="0"/>
                <a:cs typeface="Times New Roman" panose="02020603050405020304" pitchFamily="18" charset="0"/>
              </a:rPr>
              <a:t>To check the accuracy of the model evaluated based on the evaluation metrics score.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116962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0C05D0F-4828-A93F-F477-081FC6A18038}"/>
              </a:ext>
            </a:extLst>
          </p:cNvPr>
          <p:cNvSpPr>
            <a:spLocks noGrp="1"/>
          </p:cNvSpPr>
          <p:nvPr>
            <p:ph type="body" idx="1"/>
          </p:nvPr>
        </p:nvSpPr>
        <p:spPr>
          <a:xfrm>
            <a:off x="876300" y="423183"/>
            <a:ext cx="7532914" cy="4287610"/>
          </a:xfrm>
        </p:spPr>
        <p:txBody>
          <a:bodyPr>
            <a:normAutofit/>
          </a:bodyPr>
          <a:lstStyle/>
          <a:p>
            <a:pPr marL="0" lvl="0" indent="0" algn="l" rtl="0">
              <a:spcBef>
                <a:spcPts val="0"/>
              </a:spcBef>
              <a:spcAft>
                <a:spcPts val="0"/>
              </a:spcAft>
              <a:buSzPts val="1760"/>
              <a:buNone/>
            </a:pPr>
            <a:r>
              <a:rPr lang="en-US" sz="1700" dirty="0">
                <a:solidFill>
                  <a:schemeClr val="bg2"/>
                </a:solidFill>
                <a:latin typeface="Times New Roman" panose="02020603050405020304" pitchFamily="18" charset="0"/>
                <a:ea typeface="Times New Roman"/>
                <a:cs typeface="Times New Roman" panose="02020603050405020304" pitchFamily="18" charset="0"/>
                <a:sym typeface="Times New Roman"/>
              </a:rPr>
              <a:t>Model Training</a:t>
            </a:r>
            <a:r>
              <a:rPr lang="en-US" sz="1700" dirty="0">
                <a:solidFill>
                  <a:schemeClr val="lt1"/>
                </a:solidFill>
                <a:latin typeface="Times New Roman" panose="02020603050405020304" pitchFamily="18" charset="0"/>
                <a:ea typeface="Times New Roman"/>
                <a:cs typeface="Times New Roman" panose="02020603050405020304" pitchFamily="18" charset="0"/>
                <a:sym typeface="Times New Roman"/>
              </a:rPr>
              <a:t>:</a:t>
            </a:r>
            <a:endParaRPr lang="en-US" sz="1700" dirty="0">
              <a:latin typeface="Times New Roman" panose="02020603050405020304" pitchFamily="18" charset="0"/>
              <a:cs typeface="Times New Roman" panose="02020603050405020304" pitchFamily="18" charset="0"/>
            </a:endParaRPr>
          </a:p>
          <a:p>
            <a:pPr marL="0" lvl="0" indent="0" algn="l" rtl="0">
              <a:spcBef>
                <a:spcPts val="0"/>
              </a:spcBef>
              <a:spcAft>
                <a:spcPts val="0"/>
              </a:spcAft>
              <a:buSzPts val="1760"/>
              <a:buNone/>
            </a:pPr>
            <a:r>
              <a:rPr lang="en-US" sz="1700" dirty="0">
                <a:solidFill>
                  <a:schemeClr val="bg2"/>
                </a:solidFill>
                <a:latin typeface="Times New Roman" panose="02020603050405020304" pitchFamily="18" charset="0"/>
                <a:ea typeface="Times New Roman"/>
                <a:cs typeface="Times New Roman" panose="02020603050405020304" pitchFamily="18" charset="0"/>
                <a:sym typeface="Times New Roman"/>
              </a:rPr>
              <a:t>Data Export from The accumulated data from DB. is exported in CSV format for model training</a:t>
            </a:r>
            <a:endParaRPr lang="en-US" sz="1700" dirty="0">
              <a:solidFill>
                <a:schemeClr val="bg2"/>
              </a:solidFill>
              <a:latin typeface="Times New Roman" panose="02020603050405020304" pitchFamily="18" charset="0"/>
              <a:cs typeface="Times New Roman" panose="02020603050405020304" pitchFamily="18" charset="0"/>
            </a:endParaRPr>
          </a:p>
          <a:p>
            <a:pPr marL="742950" lvl="1" indent="-285750" algn="l" rtl="0">
              <a:spcBef>
                <a:spcPts val="960"/>
              </a:spcBef>
              <a:spcAft>
                <a:spcPts val="0"/>
              </a:spcAft>
              <a:buSzPts val="1440"/>
              <a:buFont typeface="Noto Sans Symbols"/>
              <a:buChar char="⮚"/>
            </a:pPr>
            <a:r>
              <a:rPr lang="en-US" sz="1700" dirty="0">
                <a:solidFill>
                  <a:schemeClr val="bg2"/>
                </a:solidFill>
                <a:latin typeface="Times New Roman" panose="02020603050405020304" pitchFamily="18" charset="0"/>
                <a:ea typeface="Times New Roman"/>
                <a:cs typeface="Times New Roman" panose="02020603050405020304" pitchFamily="18" charset="0"/>
                <a:sym typeface="Times New Roman"/>
              </a:rPr>
              <a:t>Data Preprocessing   </a:t>
            </a:r>
            <a:endParaRPr lang="en-US" sz="1700" dirty="0">
              <a:solidFill>
                <a:schemeClr val="bg2"/>
              </a:solidFill>
              <a:latin typeface="Times New Roman" panose="02020603050405020304" pitchFamily="18" charset="0"/>
              <a:cs typeface="Times New Roman" panose="02020603050405020304" pitchFamily="18" charset="0"/>
            </a:endParaRPr>
          </a:p>
          <a:p>
            <a:pPr marL="1200150" lvl="2" indent="-285750" algn="l" rtl="0">
              <a:spcBef>
                <a:spcPts val="960"/>
              </a:spcBef>
              <a:spcAft>
                <a:spcPts val="0"/>
              </a:spcAft>
              <a:buSzPts val="1440"/>
              <a:buFont typeface="Noto Sans Symbols"/>
              <a:buChar char="▪"/>
            </a:pPr>
            <a:r>
              <a:rPr lang="en-US" sz="1700" dirty="0">
                <a:solidFill>
                  <a:schemeClr val="bg2"/>
                </a:solidFill>
                <a:latin typeface="Times New Roman" panose="02020603050405020304" pitchFamily="18" charset="0"/>
                <a:ea typeface="Times New Roman"/>
                <a:cs typeface="Times New Roman" panose="02020603050405020304" pitchFamily="18" charset="0"/>
                <a:sym typeface="Times New Roman"/>
              </a:rPr>
              <a:t>Performing EDA to get an insight into data like identifying distribution, outliers, trends</a:t>
            </a:r>
            <a:endParaRPr lang="en-US" sz="1700" dirty="0">
              <a:solidFill>
                <a:schemeClr val="bg2"/>
              </a:solidFill>
              <a:latin typeface="Times New Roman" panose="02020603050405020304" pitchFamily="18" charset="0"/>
              <a:cs typeface="Times New Roman" panose="02020603050405020304" pitchFamily="18" charset="0"/>
            </a:endParaRPr>
          </a:p>
          <a:p>
            <a:pPr marL="914400" lvl="2" indent="0" algn="l" rtl="0">
              <a:spcBef>
                <a:spcPts val="960"/>
              </a:spcBef>
              <a:spcAft>
                <a:spcPts val="0"/>
              </a:spcAft>
              <a:buSzPts val="1440"/>
              <a:buNone/>
            </a:pPr>
            <a:r>
              <a:rPr lang="en-US" sz="1700" dirty="0">
                <a:solidFill>
                  <a:schemeClr val="bg2"/>
                </a:solidFill>
                <a:latin typeface="Times New Roman" panose="02020603050405020304" pitchFamily="18" charset="0"/>
                <a:ea typeface="Times New Roman"/>
                <a:cs typeface="Times New Roman" panose="02020603050405020304" pitchFamily="18" charset="0"/>
                <a:sym typeface="Times New Roman"/>
              </a:rPr>
              <a:t>      among data, etc.</a:t>
            </a:r>
          </a:p>
          <a:p>
            <a:pPr marL="1200150" lvl="2" indent="-285750" algn="l" rtl="0">
              <a:spcBef>
                <a:spcPts val="960"/>
              </a:spcBef>
              <a:spcAft>
                <a:spcPts val="0"/>
              </a:spcAft>
              <a:buSzPts val="1440"/>
              <a:buFont typeface="Noto Sans Symbols"/>
              <a:buChar char="▪"/>
            </a:pPr>
            <a:r>
              <a:rPr lang="en-US" sz="1700" dirty="0">
                <a:solidFill>
                  <a:schemeClr val="bg2"/>
                </a:solidFill>
                <a:latin typeface="Times New Roman" panose="02020603050405020304" pitchFamily="18" charset="0"/>
                <a:ea typeface="Times New Roman"/>
                <a:cs typeface="Times New Roman" panose="02020603050405020304" pitchFamily="18" charset="0"/>
                <a:sym typeface="Times New Roman"/>
              </a:rPr>
              <a:t>Check for null values in the columns. If present imputes the null values.</a:t>
            </a:r>
          </a:p>
          <a:p>
            <a:pPr marL="1200150" lvl="2" indent="-285750" algn="l" rtl="0">
              <a:spcBef>
                <a:spcPts val="960"/>
              </a:spcBef>
              <a:spcAft>
                <a:spcPts val="0"/>
              </a:spcAft>
              <a:buSzPts val="1440"/>
              <a:buFont typeface="Noto Sans Symbols"/>
              <a:buChar char="▪"/>
            </a:pPr>
            <a:r>
              <a:rPr lang="en-US" sz="1700" dirty="0">
                <a:solidFill>
                  <a:schemeClr val="bg2"/>
                </a:solidFill>
                <a:latin typeface="Times New Roman" panose="02020603050405020304" pitchFamily="18" charset="0"/>
                <a:ea typeface="Times New Roman"/>
                <a:cs typeface="Times New Roman" panose="02020603050405020304" pitchFamily="18" charset="0"/>
                <a:sym typeface="Times New Roman"/>
              </a:rPr>
              <a:t>Encode the categorical values with numeric values.</a:t>
            </a:r>
            <a:endParaRPr lang="en-US" sz="1700" dirty="0">
              <a:solidFill>
                <a:schemeClr val="bg2"/>
              </a:solidFill>
              <a:latin typeface="Times New Roman" panose="02020603050405020304" pitchFamily="18" charset="0"/>
              <a:cs typeface="Times New Roman" panose="02020603050405020304" pitchFamily="18" charset="0"/>
            </a:endParaRPr>
          </a:p>
          <a:p>
            <a:pPr marL="1200150" lvl="2" indent="-285750" algn="l" rtl="0">
              <a:spcBef>
                <a:spcPts val="960"/>
              </a:spcBef>
              <a:spcAft>
                <a:spcPts val="0"/>
              </a:spcAft>
              <a:buSzPts val="1440"/>
              <a:buFont typeface="Noto Sans Symbols"/>
              <a:buChar char="▪"/>
            </a:pPr>
            <a:r>
              <a:rPr lang="en-US" sz="1700" dirty="0">
                <a:solidFill>
                  <a:schemeClr val="bg2"/>
                </a:solidFill>
                <a:latin typeface="Times New Roman" panose="02020603050405020304" pitchFamily="18" charset="0"/>
                <a:ea typeface="Times New Roman"/>
                <a:cs typeface="Times New Roman" panose="02020603050405020304" pitchFamily="18" charset="0"/>
                <a:sym typeface="Times New Roman"/>
              </a:rPr>
              <a:t>Perform Standard Scalar to scale down the values</a:t>
            </a:r>
            <a:endParaRPr lang="en-IN" sz="1700" b="1" dirty="0">
              <a:solidFill>
                <a:schemeClr val="bg2"/>
              </a:solidFill>
              <a:latin typeface="Times New Roman" panose="02020603050405020304" pitchFamily="18" charset="0"/>
              <a:cs typeface="Times New Roman" panose="02020603050405020304" pitchFamily="18" charset="0"/>
            </a:endParaRPr>
          </a:p>
          <a:p>
            <a:pPr marL="146050" indent="0">
              <a:buNone/>
            </a:pPr>
            <a:endParaRPr lang="en-IN" sz="2900" b="1" dirty="0"/>
          </a:p>
          <a:p>
            <a:pPr marL="146050" indent="0">
              <a:buNone/>
            </a:pPr>
            <a:endParaRPr lang="en-IN" sz="1400" b="1" dirty="0"/>
          </a:p>
        </p:txBody>
      </p:sp>
    </p:spTree>
    <p:extLst>
      <p:ext uri="{BB962C8B-B14F-4D97-AF65-F5344CB8AC3E}">
        <p14:creationId xmlns:p14="http://schemas.microsoft.com/office/powerpoint/2010/main" val="11899307"/>
      </p:ext>
    </p:extLst>
  </p:cSld>
  <p:clrMapOvr>
    <a:masterClrMapping/>
  </p:clrMapOvr>
</p:sld>
</file>

<file path=ppt/theme/theme1.xml><?xml version="1.0" encoding="utf-8"?>
<a:theme xmlns:a="http://schemas.openxmlformats.org/drawingml/2006/main"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427</TotalTime>
  <Words>768</Words>
  <Application>Microsoft Office PowerPoint</Application>
  <PresentationFormat>On-screen Show (16:9)</PresentationFormat>
  <Paragraphs>65</Paragraphs>
  <Slides>10</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Nunito</vt:lpstr>
      <vt:lpstr>Noto Sans Symbols</vt:lpstr>
      <vt:lpstr>Times New Roman</vt:lpstr>
      <vt:lpstr>Calibri</vt:lpstr>
      <vt:lpstr>Arial</vt:lpstr>
      <vt:lpstr>Shift</vt:lpstr>
      <vt:lpstr>Big Game Census Data Visualization</vt:lpstr>
      <vt:lpstr>  About  </vt:lpstr>
      <vt:lpstr>Objective </vt:lpstr>
      <vt:lpstr>Data Information</vt:lpstr>
      <vt:lpstr>Architecture</vt:lpstr>
      <vt:lpstr>Process </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 Game Census Data Visualization</dc:title>
  <dc:creator>Win11</dc:creator>
  <cp:lastModifiedBy>PRACHI KUMARI</cp:lastModifiedBy>
  <cp:revision>10</cp:revision>
  <dcterms:modified xsi:type="dcterms:W3CDTF">2023-02-12T06:04:39Z</dcterms:modified>
</cp:coreProperties>
</file>