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20"/>
  </p:notesMasterIdLst>
  <p:handoutMasterIdLst>
    <p:handoutMasterId r:id="rId21"/>
  </p:handoutMasterIdLst>
  <p:sldIdLst>
    <p:sldId id="256" r:id="rId5"/>
    <p:sldId id="271" r:id="rId6"/>
    <p:sldId id="273" r:id="rId7"/>
    <p:sldId id="279" r:id="rId8"/>
    <p:sldId id="277" r:id="rId9"/>
    <p:sldId id="272" r:id="rId10"/>
    <p:sldId id="281" r:id="rId11"/>
    <p:sldId id="282" r:id="rId12"/>
    <p:sldId id="283" r:id="rId13"/>
    <p:sldId id="284" r:id="rId14"/>
    <p:sldId id="285" r:id="rId15"/>
    <p:sldId id="286" r:id="rId16"/>
    <p:sldId id="278" r:id="rId17"/>
    <p:sldId id="280" r:id="rId18"/>
    <p:sldId id="268" r:id="rId1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userDrawn="1">
          <p15:clr>
            <a:srgbClr val="A4A3A4"/>
          </p15:clr>
        </p15:guide>
        <p15:guide id="2" pos="28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showGuides="1">
      <p:cViewPr varScale="1">
        <p:scale>
          <a:sx n="78" d="100"/>
          <a:sy n="78" d="100"/>
        </p:scale>
        <p:origin x="1555" y="43"/>
      </p:cViewPr>
      <p:guideLst>
        <p:guide orient="horz" pos="2122"/>
        <p:guide pos="28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t>12/11/2024</a:t>
            </a:fld>
            <a:endParaRPr lang="en-US"/>
          </a:p>
        </p:txBody>
      </p:sp>
      <p:sp>
        <p:nvSpPr>
          <p:cNvPr id="4" name="Footer Placeholder 3"/>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t>12/11/2024</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t>1</a:t>
            </a:fld>
            <a:endParaRPr lang="en-US"/>
          </a:p>
        </p:txBody>
      </p:sp>
      <p:sp>
        <p:nvSpPr>
          <p:cNvPr id="5" name="Footer Placeholder 4"/>
          <p:cNvSpPr>
            <a:spLocks noGrp="1"/>
          </p:cNvSpPr>
          <p:nvPr>
            <p:ph type="ftr" sz="quarter" idx="4"/>
          </p:nvPr>
        </p:nvSpPr>
        <p:spPr/>
        <p:txBody>
          <a:bodyPr/>
          <a:lstStyle/>
          <a:p>
            <a:r>
              <a:rPr lang="en-US"/>
              <a:t>Name of the faculty [Group: G00] [Sem:2nd]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a:fillRect/>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a:fillRect/>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a:fillRect/>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a:fillRect/>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a:fillRect/>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a:fillRect/>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a:fillRect/>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panose="020F0502020204030204"/>
                <a:ea typeface="MS PGothic" panose="020B0600070205080204" charset="-128"/>
              </a:rPr>
              <a:t>Click to edit Master title style</a:t>
            </a:r>
            <a:endParaRPr lang="en-US" sz="3000" b="0" strike="noStrike" spc="-1">
              <a:solidFill>
                <a:srgbClr val="000000"/>
              </a:solidFill>
              <a:latin typeface="Arial" panose="020B0604020202020204"/>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2900" indent="-342900">
              <a:lnSpc>
                <a:spcPct val="100000"/>
              </a:lnSpc>
              <a:spcBef>
                <a:spcPts val="640"/>
              </a:spcBef>
              <a:buClr>
                <a:srgbClr val="000000"/>
              </a:buClr>
              <a:buFont typeface="Arial" panose="020B0604020202020204"/>
              <a:buChar char="•"/>
            </a:pPr>
            <a:r>
              <a:rPr lang="en-US" sz="3200" b="0" strike="noStrike" spc="-1">
                <a:solidFill>
                  <a:srgbClr val="000000"/>
                </a:solidFill>
                <a:latin typeface="Calibri" panose="020F0502020204030204"/>
                <a:ea typeface="MS PGothic" panose="020B0600070205080204" charset="-128"/>
              </a:rPr>
              <a:t>Click to edit Master text styles</a:t>
            </a:r>
            <a:endParaRPr lang="en-US" sz="3200" b="0" strike="noStrike" spc="-1">
              <a:solidFill>
                <a:srgbClr val="000000"/>
              </a:solidFill>
              <a:latin typeface="Calibri" panose="020F0502020204030204"/>
            </a:endParaRPr>
          </a:p>
          <a:p>
            <a:pPr marL="742950" lvl="1" indent="-285750">
              <a:lnSpc>
                <a:spcPct val="100000"/>
              </a:lnSpc>
              <a:spcBef>
                <a:spcPts val="560"/>
              </a:spcBef>
              <a:buClr>
                <a:srgbClr val="000000"/>
              </a:buClr>
              <a:buFont typeface="Arial" panose="020B0604020202020204"/>
              <a:buChar char="–"/>
            </a:pPr>
            <a:r>
              <a:rPr lang="en-US" sz="2800" b="0" strike="noStrike" spc="-1">
                <a:solidFill>
                  <a:srgbClr val="000000"/>
                </a:solidFill>
                <a:latin typeface="Calibri" panose="020F0502020204030204"/>
                <a:ea typeface="MS PGothic" panose="020B0600070205080204" charset="-128"/>
              </a:rPr>
              <a:t>Second level</a:t>
            </a:r>
            <a:endParaRPr lang="en-US" sz="2800" b="0" strike="noStrike" spc="-1">
              <a:solidFill>
                <a:srgbClr val="000000"/>
              </a:solidFill>
              <a:latin typeface="Calibri" panose="020F0502020204030204"/>
            </a:endParaRPr>
          </a:p>
          <a:p>
            <a:pPr marL="1143000" lvl="2" indent="-227965">
              <a:lnSpc>
                <a:spcPct val="100000"/>
              </a:lnSpc>
              <a:spcBef>
                <a:spcPts val="480"/>
              </a:spcBef>
              <a:buClr>
                <a:srgbClr val="000000"/>
              </a:buClr>
              <a:buFont typeface="Arial" panose="020B0604020202020204"/>
              <a:buChar char="•"/>
            </a:pPr>
            <a:r>
              <a:rPr lang="en-US" sz="2400" b="0" strike="noStrike" spc="-1">
                <a:solidFill>
                  <a:srgbClr val="000000"/>
                </a:solidFill>
                <a:latin typeface="Calibri" panose="020F0502020204030204"/>
                <a:ea typeface="MS PGothic" panose="020B0600070205080204" charset="-128"/>
              </a:rPr>
              <a:t>Third level</a:t>
            </a:r>
            <a:endParaRPr lang="en-US" sz="2400" b="0" strike="noStrike" spc="-1">
              <a:solidFill>
                <a:srgbClr val="000000"/>
              </a:solidFill>
              <a:latin typeface="Calibri" panose="020F0502020204030204"/>
            </a:endParaRPr>
          </a:p>
          <a:p>
            <a:pPr marL="1600200" lvl="3" indent="-227965">
              <a:lnSpc>
                <a:spcPct val="100000"/>
              </a:lnSpc>
              <a:spcBef>
                <a:spcPts val="400"/>
              </a:spcBef>
              <a:buClr>
                <a:srgbClr val="000000"/>
              </a:buClr>
              <a:buFont typeface="Arial" panose="020B0604020202020204"/>
              <a:buChar char="–"/>
            </a:pPr>
            <a:r>
              <a:rPr lang="en-US" sz="2000" b="0" strike="noStrike" spc="-1">
                <a:solidFill>
                  <a:srgbClr val="000000"/>
                </a:solidFill>
                <a:latin typeface="Calibri" panose="020F0502020204030204"/>
                <a:ea typeface="MS PGothic" panose="020B0600070205080204" charset="-128"/>
              </a:rPr>
              <a:t>Fourth level</a:t>
            </a:r>
            <a:endParaRPr lang="en-US" sz="2000" b="0" strike="noStrike" spc="-1">
              <a:solidFill>
                <a:srgbClr val="000000"/>
              </a:solidFill>
              <a:latin typeface="Calibri" panose="020F0502020204030204"/>
            </a:endParaRPr>
          </a:p>
          <a:p>
            <a:pPr marL="2057400" lvl="4" indent="-227965">
              <a:lnSpc>
                <a:spcPct val="100000"/>
              </a:lnSpc>
              <a:spcBef>
                <a:spcPts val="400"/>
              </a:spcBef>
              <a:buClr>
                <a:srgbClr val="000000"/>
              </a:buClr>
              <a:buFont typeface="Arial" panose="020B0604020202020204"/>
              <a:buChar char="»"/>
            </a:pPr>
            <a:r>
              <a:rPr lang="en-US" sz="2000" b="0" strike="noStrike" spc="-1">
                <a:solidFill>
                  <a:srgbClr val="000000"/>
                </a:solidFill>
                <a:latin typeface="Calibri" panose="020F0502020204030204"/>
                <a:ea typeface="MS PGothic" panose="020B0600070205080204" charset="-128"/>
              </a:rPr>
              <a:t>Fifth level</a:t>
            </a:r>
            <a:endParaRPr lang="en-US" sz="2000" b="0" strike="noStrike" spc="-1">
              <a:solidFill>
                <a:srgbClr val="000000"/>
              </a:solidFill>
              <a:latin typeface="Calibri" panose="020F0502020204030204"/>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panose="02020603050405020304"/>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panose="02020603050405020304"/>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panose="020F0502020204030204"/>
                <a:ea typeface="MS PGothic" panose="020B0600070205080204" charset="-128"/>
              </a:rPr>
              <a:t>‹#›</a:t>
            </a:fld>
            <a:endParaRPr lang="en-GB" sz="12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1076606"/>
            <a:ext cx="9144000" cy="5377289"/>
          </a:xfrm>
          <a:prstGeom prst="rect">
            <a:avLst/>
          </a:prstGeom>
          <a:noFill/>
          <a:ln w="9360">
            <a:noFill/>
          </a:ln>
        </p:spPr>
        <p:txBody>
          <a:bodyPr>
            <a:noAutofit/>
          </a:bodyPr>
          <a:lstStyle/>
          <a:p>
            <a:pPr algn="ctr">
              <a:lnSpc>
                <a:spcPct val="100000"/>
              </a:lnSpc>
              <a:spcBef>
                <a:spcPts val="400"/>
              </a:spcBef>
            </a:pPr>
            <a:r>
              <a:rPr lang="en-IN" sz="2000" b="1" dirty="0">
                <a:latin typeface="Times New Roman" panose="02020603050405020304" pitchFamily="18" charset="0"/>
                <a:ea typeface="Calibri" panose="020F0502020204030204" pitchFamily="34" charset="0"/>
                <a:cs typeface="Times New Roman" panose="02020603050405020304" pitchFamily="18" charset="0"/>
              </a:rPr>
              <a:t>Project Presentation of Back End Engineering Project</a:t>
            </a:r>
            <a:r>
              <a:rPr lang="en-IN"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2000"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BEE</a:t>
            </a:r>
            <a:r>
              <a:rPr lang="en-IN"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2000"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22CS026</a:t>
            </a:r>
            <a:r>
              <a:rPr lang="en-IN"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r>
              <a:rPr lang="en-US" sz="4000" dirty="0">
                <a:latin typeface="Times New Roman" panose="02020603050405020304" pitchFamily="18" charset="0"/>
                <a:ea typeface="Calibri" panose="020F0502020204030204" pitchFamily="34" charset="0"/>
                <a:cs typeface="Times New Roman" panose="02020603050405020304" pitchFamily="18" charset="0"/>
              </a:rPr>
              <a:t>Job Portal</a:t>
            </a:r>
            <a:endParaRPr lang="en-US" sz="4000" i="1" spc="-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endParaRPr lang="en-US" sz="2000" spc="-1" dirty="0">
              <a:solidFill>
                <a:srgbClr val="000000"/>
              </a:solidFill>
              <a:latin typeface="Times New Roman" panose="02020603050405020304" pitchFamily="18" charset="0"/>
              <a:ea typeface="MS PGothic" panose="020B0600070205080204" charset="-128"/>
              <a:cs typeface="Times New Roman" panose="02020603050405020304" pitchFamily="18" charset="0"/>
            </a:endParaRPr>
          </a:p>
          <a:p>
            <a:pPr algn="ctr">
              <a:lnSpc>
                <a:spcPct val="100000"/>
              </a:lnSpc>
              <a:spcBef>
                <a:spcPts val="400"/>
              </a:spcBef>
            </a:pPr>
            <a:r>
              <a:rPr lang="en-US" b="0" strike="noStrike" spc="-1" dirty="0">
                <a:solidFill>
                  <a:srgbClr val="000000"/>
                </a:solidFill>
                <a:latin typeface="Times New Roman" panose="02020603050405020304" pitchFamily="18" charset="0"/>
                <a:ea typeface="MS PGothic" panose="020B0600070205080204" charset="-128"/>
                <a:cs typeface="Times New Roman" panose="02020603050405020304" pitchFamily="18" charset="0"/>
              </a:rPr>
              <a:t>Pawan Gambhir  </a:t>
            </a:r>
            <a:r>
              <a:rPr lang="en-US" spc="-1" dirty="0">
                <a:solidFill>
                  <a:srgbClr val="000000"/>
                </a:solidFill>
                <a:latin typeface="Times New Roman" panose="02020603050405020304" pitchFamily="18" charset="0"/>
                <a:ea typeface="MS PGothic" panose="020B0600070205080204" charset="-128"/>
                <a:cs typeface="Times New Roman" panose="02020603050405020304" pitchFamily="18" charset="0"/>
              </a:rPr>
              <a:t> 2210992035</a:t>
            </a:r>
          </a:p>
          <a:p>
            <a:pPr algn="ctr">
              <a:lnSpc>
                <a:spcPct val="100000"/>
              </a:lnSpc>
              <a:spcBef>
                <a:spcPts val="400"/>
              </a:spcBef>
            </a:pPr>
            <a:r>
              <a:rPr lang="en-US" spc="-1" dirty="0">
                <a:solidFill>
                  <a:srgbClr val="000000"/>
                </a:solidFill>
                <a:latin typeface="Times New Roman" panose="02020603050405020304" pitchFamily="18" charset="0"/>
                <a:ea typeface="MS PGothic" panose="020B0600070205080204" charset="-128"/>
                <a:cs typeface="Times New Roman" panose="02020603050405020304" pitchFamily="18" charset="0"/>
              </a:rPr>
              <a:t>Prachi Jain           2210992054</a:t>
            </a:r>
          </a:p>
          <a:p>
            <a:pPr algn="ctr">
              <a:lnSpc>
                <a:spcPct val="100000"/>
              </a:lnSpc>
              <a:spcBef>
                <a:spcPts val="400"/>
              </a:spcBef>
            </a:pPr>
            <a:r>
              <a:rPr lang="en-US" spc="-1" dirty="0">
                <a:solidFill>
                  <a:srgbClr val="000000"/>
                </a:solidFill>
                <a:latin typeface="Times New Roman" panose="02020603050405020304" pitchFamily="18" charset="0"/>
                <a:ea typeface="MS PGothic" panose="020B0600070205080204" charset="-128"/>
                <a:cs typeface="Times New Roman" panose="02020603050405020304" pitchFamily="18" charset="0"/>
              </a:rPr>
              <a:t>Prerana Thakur    2210992085</a:t>
            </a:r>
          </a:p>
          <a:p>
            <a:pPr algn="ctr">
              <a:lnSpc>
                <a:spcPct val="100000"/>
              </a:lnSpc>
              <a:spcBef>
                <a:spcPts val="400"/>
              </a:spcBef>
            </a:pPr>
            <a:endParaRPr lang="en-US" b="0" strike="noStrike" spc="-1" dirty="0">
              <a:solidFill>
                <a:srgbClr val="000000"/>
              </a:solidFill>
              <a:latin typeface="Times New Roman" panose="02020603050405020304" pitchFamily="18" charset="0"/>
              <a:ea typeface="MS PGothic" panose="020B0600070205080204" charset="-128"/>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panose="020B0600070205080204" charset="-128"/>
                <a:cs typeface="Times New Roman" panose="02020603050405020304" pitchFamily="18" charset="0"/>
              </a:rPr>
              <a:t>Supervised By:</a:t>
            </a:r>
          </a:p>
          <a:p>
            <a:pPr algn="ctr">
              <a:lnSpc>
                <a:spcPct val="100000"/>
              </a:lnSpc>
              <a:spcBef>
                <a:spcPts val="400"/>
              </a:spcBef>
            </a:pPr>
            <a:r>
              <a:rPr lang="en-US" sz="2000" b="0" strike="noStrike" spc="-1" dirty="0">
                <a:solidFill>
                  <a:srgbClr val="000000"/>
                </a:solidFill>
                <a:latin typeface="Times New Roman" panose="02020603050405020304" pitchFamily="18" charset="0"/>
                <a:ea typeface="MS PGothic" panose="020B0600070205080204" charset="-128"/>
                <a:cs typeface="Times New Roman" panose="02020603050405020304" pitchFamily="18" charset="0"/>
              </a:rPr>
              <a:t>Mr. Rahul Singh</a:t>
            </a:r>
            <a:endParaRPr lang="en-US" sz="2000" spc="-1" dirty="0">
              <a:latin typeface="Times New Roman" panose="02020603050405020304" pitchFamily="18" charset="0"/>
              <a:ea typeface="MS PGothic" panose="020B0600070205080204" charset="-128"/>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panose="020B0600070205080204" charset="-128"/>
                <a:cs typeface="Times New Roman" panose="02020603050405020304" pitchFamily="18" charset="0"/>
              </a:rPr>
              <a:t>Department of </a:t>
            </a:r>
            <a:r>
              <a:rPr lang="en-US" sz="2400" b="0" strike="noStrike" spc="-1" dirty="0">
                <a:latin typeface="Times New Roman" panose="02020603050405020304" pitchFamily="18" charset="0"/>
                <a:ea typeface="MS PGothic" panose="020B0600070205080204" charset="-128"/>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panose="020B0600070205080204" charset="-128"/>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panose="020F0502020204030204"/>
            </a:endParaRPr>
          </a:p>
          <a:p>
            <a:pPr>
              <a:lnSpc>
                <a:spcPct val="100000"/>
              </a:lnSpc>
              <a:spcBef>
                <a:spcPts val="640"/>
              </a:spcBef>
            </a:pPr>
            <a:endParaRPr lang="en-US" sz="2000" b="0" strike="noStrike" spc="-1" dirty="0">
              <a:solidFill>
                <a:srgbClr val="000000"/>
              </a:solidFill>
              <a:latin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191218-0C70-8DC8-246D-22F85A810848}"/>
              </a:ext>
            </a:extLst>
          </p:cNvPr>
          <p:cNvPicPr>
            <a:picLocks noChangeAspect="1"/>
          </p:cNvPicPr>
          <p:nvPr/>
        </p:nvPicPr>
        <p:blipFill>
          <a:blip r:embed="rId2"/>
          <a:stretch>
            <a:fillRect/>
          </a:stretch>
        </p:blipFill>
        <p:spPr>
          <a:xfrm>
            <a:off x="0" y="884902"/>
            <a:ext cx="9144000" cy="5515897"/>
          </a:xfrm>
          <a:prstGeom prst="rect">
            <a:avLst/>
          </a:prstGeom>
        </p:spPr>
      </p:pic>
    </p:spTree>
    <p:extLst>
      <p:ext uri="{BB962C8B-B14F-4D97-AF65-F5344CB8AC3E}">
        <p14:creationId xmlns:p14="http://schemas.microsoft.com/office/powerpoint/2010/main" val="3726232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52B146-24C9-9783-D8AA-3C3AF6E92FC9}"/>
              </a:ext>
            </a:extLst>
          </p:cNvPr>
          <p:cNvPicPr>
            <a:picLocks noChangeAspect="1"/>
          </p:cNvPicPr>
          <p:nvPr/>
        </p:nvPicPr>
        <p:blipFill>
          <a:blip r:embed="rId2"/>
          <a:stretch>
            <a:fillRect/>
          </a:stretch>
        </p:blipFill>
        <p:spPr>
          <a:xfrm>
            <a:off x="0" y="1149260"/>
            <a:ext cx="9144000" cy="5113888"/>
          </a:xfrm>
          <a:prstGeom prst="rect">
            <a:avLst/>
          </a:prstGeom>
        </p:spPr>
      </p:pic>
    </p:spTree>
    <p:extLst>
      <p:ext uri="{BB962C8B-B14F-4D97-AF65-F5344CB8AC3E}">
        <p14:creationId xmlns:p14="http://schemas.microsoft.com/office/powerpoint/2010/main" val="3386413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FCB07A-C01B-3E2A-E2AC-E21815A13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3018"/>
            <a:ext cx="9144000" cy="4271963"/>
          </a:xfrm>
          <a:prstGeom prst="rect">
            <a:avLst/>
          </a:prstGeom>
        </p:spPr>
      </p:pic>
    </p:spTree>
    <p:extLst>
      <p:ext uri="{BB962C8B-B14F-4D97-AF65-F5344CB8AC3E}">
        <p14:creationId xmlns:p14="http://schemas.microsoft.com/office/powerpoint/2010/main" val="2944622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9715" y="139700"/>
            <a:ext cx="3482340" cy="583565"/>
          </a:xfrm>
          <a:prstGeom prst="rect">
            <a:avLst/>
          </a:prstGeom>
          <a:noFill/>
        </p:spPr>
        <p:txBody>
          <a:bodyPr wrap="square" rtlCol="0">
            <a:spAutoFit/>
          </a:bodyPr>
          <a:lstStyle/>
          <a:p>
            <a:r>
              <a:rPr lang="en-IN" altLang="en-US" sz="3200"/>
              <a:t>Advantages</a:t>
            </a:r>
          </a:p>
        </p:txBody>
      </p:sp>
      <p:sp>
        <p:nvSpPr>
          <p:cNvPr id="3" name="Text Box 2"/>
          <p:cNvSpPr txBox="1"/>
          <p:nvPr/>
        </p:nvSpPr>
        <p:spPr>
          <a:xfrm>
            <a:off x="81280" y="975360"/>
            <a:ext cx="9062719" cy="5669280"/>
          </a:xfrm>
          <a:prstGeom prst="rect">
            <a:avLst/>
          </a:prstGeom>
          <a:noFill/>
        </p:spPr>
        <p:txBody>
          <a:bodyPr wrap="square" rtlCol="0">
            <a:noAutofit/>
          </a:bodyPr>
          <a:lstStyle/>
          <a:p>
            <a:r>
              <a:rPr lang="en-US" b="1" dirty="0">
                <a:latin typeface="Times New Roman" panose="02020603050405020304" pitchFamily="18" charset="0"/>
                <a:cs typeface="Times New Roman" panose="02020603050405020304" pitchFamily="18" charset="0"/>
              </a:rPr>
              <a:t>Centralized Control:</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well-designed backend allows for centralized management of job listings, user profiles, and applications, ensuring data consistency and integrity</a:t>
            </a:r>
            <a:r>
              <a:rPr lang="en-US" dirty="0">
                <a:latin typeface="Times New Roman" panose="02020603050405020304" pitchFamily="18" charset="0"/>
                <a:cs typeface="Times New Roman" panose="02020603050405020304" pitchFamily="18" charset="0"/>
              </a:rPr>
              <a:t>.</a:t>
            </a:r>
          </a:p>
          <a:p>
            <a:endParaRPr lang="en-US" alt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Organized Data Storage:</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Structured storage solutions help in organizing data efficiently, making it easier to retrieve and manage information.</a:t>
            </a:r>
          </a:p>
          <a:p>
            <a:endParaRPr lang="en-US" alt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Handling Growth:</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scalable backend can accommodate increasing amounts of data and user traffic without compromising performance, supporting the growth of the platform</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endParaRPr lang="en-US" alt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 Protection</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Implementing robust security measures protects sensitive user information from unauthorized access and breaches.</a:t>
            </a:r>
            <a:endParaRPr lang="en-US" sz="1600" b="1" dirty="0">
              <a:latin typeface="Times New Roman" panose="02020603050405020304" pitchFamily="18" charset="0"/>
              <a:cs typeface="Times New Roman" panose="02020603050405020304" pitchFamily="18" charset="0"/>
            </a:endParaRPr>
          </a:p>
          <a:p>
            <a:endParaRPr lang="en-US" alt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Fast Response Times:</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Efficient backend logic and optimized database queries contribute to quick response times, enhancing the overall user experience.</a:t>
            </a:r>
            <a:endParaRPr lang="en-US" sz="1600" b="1" dirty="0">
              <a:latin typeface="Times New Roman" panose="02020603050405020304" pitchFamily="18" charset="0"/>
              <a:cs typeface="Times New Roman" panose="02020603050405020304" pitchFamily="18" charset="0"/>
            </a:endParaRPr>
          </a:p>
          <a:p>
            <a:endParaRPr lang="en-US" alt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Reliability:</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reliable backend ensures that the platform remains operational and performs consistently, minimizing downtime and disruptions.</a:t>
            </a:r>
            <a:endParaRPr lang="en-IN" alt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1022555"/>
            <a:ext cx="8853948" cy="3714735"/>
          </a:xfrm>
          <a:prstGeom prst="rect">
            <a:avLst/>
          </a:prstGeom>
        </p:spPr>
        <p:txBody>
          <a:bodyPr wrap="square">
            <a:spAutoFit/>
          </a:bodyPr>
          <a:lstStyle/>
          <a:p>
            <a:pPr marL="742950" lvl="1" indent="-285750">
              <a:lnSpc>
                <a:spcPts val="1465"/>
              </a:lnSpc>
              <a:spcBef>
                <a:spcPts val="1375"/>
              </a:spcBef>
              <a:buSzPts val="1200"/>
              <a:buFont typeface="Symbol" panose="05050102010706020507" pitchFamily="18" charset="2"/>
              <a:buChar char=""/>
              <a:tabLst>
                <a:tab pos="532765" algn="l"/>
              </a:tabLst>
            </a:pPr>
            <a:endParaRPr lang="en-US" sz="1800" spc="-1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ts val="1465"/>
              </a:lnSpc>
              <a:spcBef>
                <a:spcPts val="1375"/>
              </a:spcBef>
              <a:buSzPts val="1200"/>
              <a:buFont typeface="Symbol" panose="05050102010706020507" pitchFamily="18" charset="2"/>
              <a:buChar char=""/>
              <a:tabLst>
                <a:tab pos="532765" algn="l"/>
              </a:tabLst>
            </a:pPr>
            <a:endParaRPr lang="en-US" spc="-10" dirty="0">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ts val="1465"/>
              </a:lnSpc>
              <a:spcBef>
                <a:spcPts val="1375"/>
              </a:spcBef>
              <a:buSzPts val="1200"/>
              <a:buFont typeface="Symbol" panose="05050102010706020507" pitchFamily="18" charset="2"/>
              <a:buChar char=""/>
              <a:tabLst>
                <a:tab pos="532765" algn="l"/>
              </a:tabLst>
            </a:pPr>
            <a:r>
              <a:rPr lang="en-US" sz="1800" spc="-10" dirty="0">
                <a:effectLst/>
                <a:latin typeface="Times New Roman" panose="02020603050405020304" pitchFamily="18" charset="0"/>
                <a:ea typeface="Symbol" panose="05050102010706020507" pitchFamily="18" charset="2"/>
                <a:cs typeface="Symbol" panose="05050102010706020507" pitchFamily="18" charset="2"/>
              </a:rPr>
              <a:t>Optimize</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for</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larger</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datasets</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multi-threaded</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operations</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improve</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scalability.</a:t>
            </a:r>
          </a:p>
          <a:p>
            <a:pPr marL="742950" lvl="1" indent="-285750">
              <a:lnSpc>
                <a:spcPts val="1465"/>
              </a:lnSpc>
              <a:spcBef>
                <a:spcPts val="1375"/>
              </a:spcBef>
              <a:buSzPts val="1200"/>
              <a:buFont typeface="Symbol" panose="05050102010706020507" pitchFamily="18" charset="2"/>
              <a:buChar char=""/>
              <a:tabLst>
                <a:tab pos="532765" algn="l"/>
              </a:tabLst>
            </a:pP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ts val="1465"/>
              </a:lnSpc>
              <a:buSzPts val="1200"/>
              <a:buFont typeface="Symbol" panose="05050102010706020507" pitchFamily="18" charset="2"/>
              <a:buChar char=""/>
              <a:tabLst>
                <a:tab pos="532765" algn="l"/>
              </a:tabLst>
            </a:pPr>
            <a:r>
              <a:rPr lang="en-US" sz="1800" spc="-10" dirty="0">
                <a:effectLst/>
                <a:latin typeface="Times New Roman" panose="02020603050405020304" pitchFamily="18" charset="0"/>
                <a:ea typeface="Symbol" panose="05050102010706020507" pitchFamily="18" charset="2"/>
                <a:cs typeface="Symbol" panose="05050102010706020507" pitchFamily="18" charset="2"/>
              </a:rPr>
              <a:t>Strengthen</a:t>
            </a:r>
            <a:r>
              <a:rPr lang="en-US" sz="18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authentication</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authorization</a:t>
            </a:r>
            <a:r>
              <a:rPr lang="en-US" sz="18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mechanisms</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for</a:t>
            </a:r>
            <a:r>
              <a:rPr lang="en-US" sz="18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enhanced</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security.</a:t>
            </a:r>
            <a:endParaRPr lang="en-US" spc="-10" dirty="0">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ts val="1465"/>
              </a:lnSpc>
              <a:buSzPts val="1200"/>
              <a:buFont typeface="Symbol" panose="05050102010706020507" pitchFamily="18" charset="2"/>
              <a:buChar char=""/>
              <a:tabLst>
                <a:tab pos="532765" algn="l"/>
              </a:tabLst>
            </a:pPr>
            <a:endParaRPr lang="en-US" sz="1800" spc="-1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ts val="1465"/>
              </a:lnSpc>
              <a:buSzPts val="1200"/>
              <a:buFont typeface="Symbol" panose="05050102010706020507" pitchFamily="18" charset="2"/>
              <a:buChar char=""/>
              <a:tabLst>
                <a:tab pos="532765" algn="l"/>
              </a:tabLst>
            </a:pP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ts val="1465"/>
              </a:lnSpc>
              <a:buSzPts val="1200"/>
              <a:buFont typeface="Symbol" panose="05050102010706020507" pitchFamily="18" charset="2"/>
              <a:buChar char=""/>
              <a:tabLst>
                <a:tab pos="532765" algn="l"/>
              </a:tabLst>
            </a:pPr>
            <a:r>
              <a:rPr lang="en-US" sz="1800" spc="-10" dirty="0">
                <a:effectLst/>
                <a:latin typeface="Times New Roman" panose="02020603050405020304" pitchFamily="18" charset="0"/>
                <a:ea typeface="Symbol" panose="05050102010706020507" pitchFamily="18" charset="2"/>
                <a:cs typeface="Symbol" panose="05050102010706020507" pitchFamily="18" charset="2"/>
              </a:rPr>
              <a:t>Implement</a:t>
            </a:r>
            <a:r>
              <a:rPr lang="en-US" sz="18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multi-language</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support</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to attract a</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diverse</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user</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base.</a:t>
            </a:r>
          </a:p>
          <a:p>
            <a:pPr marL="742950" lvl="1" indent="-285750">
              <a:lnSpc>
                <a:spcPts val="1465"/>
              </a:lnSpc>
              <a:buSzPts val="1200"/>
              <a:buFont typeface="Symbol" panose="05050102010706020507" pitchFamily="18" charset="2"/>
              <a:buChar char=""/>
              <a:tabLst>
                <a:tab pos="532765" algn="l"/>
              </a:tabLst>
            </a:pPr>
            <a:endParaRPr lang="en-US" spc="-10" dirty="0">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ts val="1465"/>
              </a:lnSpc>
              <a:buSzPts val="1200"/>
              <a:buFont typeface="Symbol" panose="05050102010706020507" pitchFamily="18" charset="2"/>
              <a:buChar char=""/>
              <a:tabLst>
                <a:tab pos="532765" algn="l"/>
              </a:tabLst>
            </a:pP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ts val="1465"/>
              </a:lnSpc>
              <a:buSzPts val="1200"/>
              <a:buFont typeface="Symbol" panose="05050102010706020507" pitchFamily="18" charset="2"/>
              <a:buChar char=""/>
              <a:tabLst>
                <a:tab pos="532765" algn="l"/>
              </a:tabLst>
            </a:pPr>
            <a:r>
              <a:rPr lang="en-US" sz="1800" spc="-10" dirty="0">
                <a:effectLst/>
                <a:latin typeface="Times New Roman" panose="02020603050405020304" pitchFamily="18" charset="0"/>
                <a:ea typeface="Symbol" panose="05050102010706020507" pitchFamily="18" charset="2"/>
                <a:cs typeface="Symbol" panose="05050102010706020507" pitchFamily="18" charset="2"/>
              </a:rPr>
              <a:t>Add</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real-time</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notifications</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for</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job</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updates</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applications.</a:t>
            </a:r>
          </a:p>
          <a:p>
            <a:pPr marL="742950" lvl="1" indent="-285750">
              <a:lnSpc>
                <a:spcPts val="1465"/>
              </a:lnSpc>
              <a:buSzPts val="1200"/>
              <a:buFont typeface="Symbol" panose="05050102010706020507" pitchFamily="18" charset="2"/>
              <a:buChar char=""/>
              <a:tabLst>
                <a:tab pos="532765" algn="l"/>
              </a:tabLst>
            </a:pPr>
            <a:endParaRPr lang="en-US" spc="-10" dirty="0">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ts val="1465"/>
              </a:lnSpc>
              <a:buSzPts val="1200"/>
              <a:buFont typeface="Symbol" panose="05050102010706020507" pitchFamily="18" charset="2"/>
              <a:buChar char=""/>
              <a:tabLst>
                <a:tab pos="532765" algn="l"/>
              </a:tabLst>
            </a:pP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ts val="1465"/>
              </a:lnSpc>
              <a:buSzPts val="1200"/>
              <a:buFont typeface="Symbol" panose="05050102010706020507" pitchFamily="18" charset="2"/>
              <a:buChar char=""/>
              <a:tabLst>
                <a:tab pos="532765" algn="l"/>
              </a:tabLst>
            </a:pPr>
            <a:r>
              <a:rPr lang="en-US" sz="1800" spc="-10" dirty="0">
                <a:effectLst/>
                <a:latin typeface="Times New Roman" panose="02020603050405020304" pitchFamily="18" charset="0"/>
                <a:ea typeface="Symbol" panose="05050102010706020507" pitchFamily="18" charset="2"/>
                <a:cs typeface="Symbol" panose="05050102010706020507" pitchFamily="18" charset="2"/>
              </a:rPr>
              <a:t>Integrate</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payment</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gateways</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for</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premium features</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such</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as</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highlighted</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job</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posts.</a:t>
            </a:r>
          </a:p>
          <a:p>
            <a:pPr marL="742950" lvl="1" indent="-285750">
              <a:lnSpc>
                <a:spcPts val="1465"/>
              </a:lnSpc>
              <a:buSzPts val="1200"/>
              <a:buFont typeface="Symbol" panose="05050102010706020507" pitchFamily="18" charset="2"/>
              <a:buChar char=""/>
              <a:tabLst>
                <a:tab pos="532765" algn="l"/>
              </a:tabLst>
            </a:pPr>
            <a:endParaRPr lang="en-US" spc="-10" dirty="0">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ts val="1465"/>
              </a:lnSpc>
              <a:buSzPts val="1200"/>
              <a:buFont typeface="Symbol" panose="05050102010706020507" pitchFamily="18" charset="2"/>
              <a:buChar char=""/>
              <a:tabLst>
                <a:tab pos="532765" algn="l"/>
              </a:tabLst>
            </a:pP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p:txBody>
      </p:sp>
      <p:sp>
        <p:nvSpPr>
          <p:cNvPr id="5" name="Text Box 4"/>
          <p:cNvSpPr txBox="1"/>
          <p:nvPr/>
        </p:nvSpPr>
        <p:spPr>
          <a:xfrm>
            <a:off x="356235" y="236220"/>
            <a:ext cx="2633345" cy="583565"/>
          </a:xfrm>
          <a:prstGeom prst="rect">
            <a:avLst/>
          </a:prstGeom>
          <a:noFill/>
        </p:spPr>
        <p:txBody>
          <a:bodyPr wrap="square" rtlCol="0">
            <a:spAutoFit/>
          </a:bodyPr>
          <a:lstStyle/>
          <a:p>
            <a:r>
              <a:rPr lang="en-IN" altLang="en-US" sz="3200"/>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GB"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panose="020F0502020204030204"/>
                <a:ea typeface="MS PGothic" panose="020B0600070205080204" charset="-128"/>
              </a:rPr>
              <a:t>15</a:t>
            </a:fld>
            <a:endParaRPr lang="en-GB" sz="1200" b="0" strike="noStrike" spc="-1">
              <a:latin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7" name="TextBox 6"/>
          <p:cNvSpPr txBox="1"/>
          <p:nvPr/>
        </p:nvSpPr>
        <p:spPr>
          <a:xfrm>
            <a:off x="398718" y="1062542"/>
            <a:ext cx="7272808" cy="4124206"/>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Project </a:t>
            </a:r>
            <a:r>
              <a:rPr lang="en-US" b="1" dirty="0">
                <a:latin typeface="Times New Roman" panose="02020603050405020304" pitchFamily="18" charset="0"/>
                <a:cs typeface="Times New Roman" panose="02020603050405020304" pitchFamily="18" charset="0"/>
              </a:rPr>
              <a:t>Title</a:t>
            </a:r>
            <a:r>
              <a:rPr lang="en-US" sz="2200" b="1" dirty="0">
                <a:latin typeface="Times New Roman" panose="02020603050405020304" pitchFamily="18" charset="0"/>
                <a:cs typeface="Times New Roman" panose="02020603050405020304" pitchFamily="18" charset="0"/>
              </a:rPr>
              <a:t>: Job Portal</a:t>
            </a:r>
          </a:p>
          <a:p>
            <a:endParaRPr lang="en-US" sz="2000" dirty="0"/>
          </a:p>
          <a:p>
            <a:r>
              <a:rPr lang="en-US" sz="1600" dirty="0">
                <a:latin typeface="Times New Roman" panose="02020603050405020304" pitchFamily="18" charset="0"/>
                <a:cs typeface="Times New Roman" panose="02020603050405020304" pitchFamily="18" charset="0"/>
              </a:rPr>
              <a:t>In today’s competitive job market, finding the right job or the ideal candidate can be a challenging and time-consuming process. Our job portal aims to bridge this gap by offering an efficient, user-friendly platform designed to streamline job searches and recruitment efforts.</a:t>
            </a:r>
          </a:p>
          <a:p>
            <a:endParaRPr lang="en-US" sz="2000" b="1" dirty="0"/>
          </a:p>
          <a:p>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primary purpose of our job portal is to connect job seekers with suitable job opportunities and help employers identify and hire the best candidates based on their qualifications, experience, and skill sets. By leveraging advanced search algorithms, intuitive user interfaces, and comprehensive job matching features, our platform seeks to make the job search and recruitment process more efficient and effective for both job seekers and employers.</a:t>
            </a: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Problem Statement</a:t>
            </a:r>
          </a:p>
        </p:txBody>
      </p:sp>
      <p:pic>
        <p:nvPicPr>
          <p:cNvPr id="7" name="Picture 6"/>
          <p:cNvPicPr>
            <a:picLocks noChangeAspect="1"/>
          </p:cNvPicPr>
          <p:nvPr/>
        </p:nvPicPr>
        <p:blipFill>
          <a:blip r:embed="rId2"/>
          <a:stretch>
            <a:fillRect/>
          </a:stretch>
        </p:blipFill>
        <p:spPr>
          <a:xfrm>
            <a:off x="5943600" y="1209040"/>
            <a:ext cx="3200400" cy="4665038"/>
          </a:xfrm>
          <a:prstGeom prst="rect">
            <a:avLst/>
          </a:prstGeom>
        </p:spPr>
      </p:pic>
      <p:sp>
        <p:nvSpPr>
          <p:cNvPr id="5" name="Rectangle 2">
            <a:extLst>
              <a:ext uri="{FF2B5EF4-FFF2-40B4-BE49-F238E27FC236}">
                <a16:creationId xmlns:a16="http://schemas.microsoft.com/office/drawing/2014/main" id="{FE84AB5A-111D-EC84-6089-A31103F66018}"/>
              </a:ext>
            </a:extLst>
          </p:cNvPr>
          <p:cNvSpPr>
            <a:spLocks noChangeArrowheads="1"/>
          </p:cNvSpPr>
          <p:nvPr/>
        </p:nvSpPr>
        <p:spPr bwMode="auto">
          <a:xfrm>
            <a:off x="94444" y="1722585"/>
            <a:ext cx="644859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Job Seekers: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 seekers often face an overwhelming number of job listings, making it difficult to find relevant positions that match their skills and interests. Many existing job portals provide generic job recommendations that do not align with the job seeker’s specific qualifications or career goals. The application process can be cumbersome, with lengthy forms and multiple steps that deter job seekers from completing applications.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Employers: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Employers struggle to find candidates who meet their specific job requirements due to inadequate filtering and search options. Traditional recruitment methods can be expensive and time-consuming, impacting the overall efficiency of the hiring process. Employers often lack comprehensive insights into candidates’ skills and experiences, leading to less informed hiring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8450" y="226695"/>
            <a:ext cx="2440305" cy="583565"/>
          </a:xfrm>
          <a:prstGeom prst="rect">
            <a:avLst/>
          </a:prstGeom>
          <a:noFill/>
        </p:spPr>
        <p:txBody>
          <a:bodyPr wrap="square" rtlCol="0">
            <a:spAutoFit/>
          </a:bodyPr>
          <a:lstStyle/>
          <a:p>
            <a:r>
              <a:rPr lang="en-IN" altLang="en-US" sz="3200"/>
              <a:t>Objectives</a:t>
            </a:r>
          </a:p>
        </p:txBody>
      </p:sp>
      <p:sp>
        <p:nvSpPr>
          <p:cNvPr id="4" name="Rectangle 1">
            <a:extLst>
              <a:ext uri="{FF2B5EF4-FFF2-40B4-BE49-F238E27FC236}">
                <a16:creationId xmlns:a16="http://schemas.microsoft.com/office/drawing/2014/main" id="{FB93E4BA-66C1-63C0-6DBE-24515526615B}"/>
              </a:ext>
            </a:extLst>
          </p:cNvPr>
          <p:cNvSpPr>
            <a:spLocks noChangeArrowheads="1"/>
          </p:cNvSpPr>
          <p:nvPr/>
        </p:nvSpPr>
        <p:spPr bwMode="auto">
          <a:xfrm>
            <a:off x="142241" y="1318313"/>
            <a:ext cx="849376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Data Management</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robust backend system to handle job listings, user profiles, applications, and employer details efficiently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Architecture</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scalable backend that can handle increasing amounts of data and traffic as the platform grows.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Data Handling: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that user and employer data is stored securely and managed in compliance with privacy regulations.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 and Reliable 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backend that provides quick responses to user queries and supports a seamless user experience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829945"/>
            <a:ext cx="9144000" cy="5816977"/>
          </a:xfrm>
          <a:prstGeom prst="rect">
            <a:avLst/>
          </a:prstGeom>
          <a:noFill/>
        </p:spPr>
        <p:txBody>
          <a:bodyPr wrap="square" rtlCol="0">
            <a:spAutoFit/>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Job Listings Management:</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CRUD Operations:</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Enable Create, Read, Update, and Delete operations for job listings, allowing employers to post, modify, and remove job ads.</a:t>
            </a:r>
            <a:br>
              <a:rPr lang="en-US" sz="16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User Profile Management:</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Profile Creation:</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Allow job seekers and employers to create and manage their profiles, including personal information, skills, experience, and job preferences.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Profile Updates:</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Enable users to update their profiles and keep their information current.</a:t>
            </a:r>
          </a:p>
          <a:p>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Company Profile Management:</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Profile Creation:</a:t>
            </a:r>
            <a:r>
              <a:rPr lang="en-US" sz="1600" dirty="0">
                <a:latin typeface="Times New Roman" panose="02020603050405020304" pitchFamily="18" charset="0"/>
                <a:cs typeface="Times New Roman" panose="02020603050405020304" pitchFamily="18" charset="0"/>
              </a:rPr>
              <a:t> Allow job companies to create and manage their profiles, including name, information, skills, experience, salary and position.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Profile Updates:</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Enable companies to update their profiles and keep their information current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Authentication and Authorization: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Authentication:</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Implement secure login and registration processes for job seekers and employers.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Role-Based Access Control</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Ensure that different types of users (job seekers and employers) have appropriate access levels and permissions.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IN" altLang="en-US" dirty="0">
              <a:latin typeface="Times New Roman" panose="02020603050405020304" pitchFamily="18" charset="0"/>
              <a:cs typeface="Times New Roman" panose="02020603050405020304" pitchFamily="18" charset="0"/>
            </a:endParaRPr>
          </a:p>
        </p:txBody>
      </p:sp>
      <p:sp>
        <p:nvSpPr>
          <p:cNvPr id="7" name="Text Box 6"/>
          <p:cNvSpPr txBox="1"/>
          <p:nvPr/>
        </p:nvSpPr>
        <p:spPr>
          <a:xfrm>
            <a:off x="240665" y="144780"/>
            <a:ext cx="4572000" cy="583565"/>
          </a:xfrm>
          <a:prstGeom prst="rect">
            <a:avLst/>
          </a:prstGeom>
          <a:noFill/>
        </p:spPr>
        <p:txBody>
          <a:bodyPr wrap="square" rtlCol="0" anchor="t">
            <a:spAutoFit/>
          </a:bodyPr>
          <a:lstStyle/>
          <a:p>
            <a:r>
              <a:rPr lang="en-IN" altLang="en-US" sz="3200" dirty="0">
                <a:sym typeface="+mn-ea"/>
              </a:rPr>
              <a:t>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Technical Details</a:t>
            </a:r>
          </a:p>
        </p:txBody>
      </p:sp>
      <p:sp>
        <p:nvSpPr>
          <p:cNvPr id="7" name="TextBox 6"/>
          <p:cNvSpPr txBox="1"/>
          <p:nvPr/>
        </p:nvSpPr>
        <p:spPr>
          <a:xfrm>
            <a:off x="311785" y="1135697"/>
            <a:ext cx="7800975" cy="5434965"/>
          </a:xfrm>
          <a:prstGeom prst="rect">
            <a:avLst/>
          </a:prstGeom>
          <a:noFill/>
        </p:spPr>
        <p:txBody>
          <a:bodyPr wrap="square">
            <a:noAutofit/>
          </a:bodyPr>
          <a:lstStyle/>
          <a:p>
            <a:pPr indent="0">
              <a:buFont typeface="Arial" panose="020B0604020202020204" pitchFamily="34" charset="0"/>
              <a:buNone/>
            </a:pPr>
            <a:endParaRPr lang="en-IN" sz="2800"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408939" y="1282144"/>
            <a:ext cx="6095365" cy="922020"/>
          </a:xfrm>
          <a:prstGeom prst="rect">
            <a:avLst/>
          </a:prstGeom>
          <a:noFill/>
        </p:spPr>
        <p:txBody>
          <a:bodyPr wrap="square" rtlCol="0">
            <a:spAutoFit/>
          </a:bodyPr>
          <a:lstStyle/>
          <a:p>
            <a:r>
              <a:rPr lang="en-IN" altLang="en-US" b="1" dirty="0">
                <a:latin typeface="Times New Roman" panose="02020603050405020304" pitchFamily="18" charset="0"/>
                <a:cs typeface="Times New Roman" panose="02020603050405020304" pitchFamily="18" charset="0"/>
              </a:rPr>
              <a:t>Node.js, Express.js</a:t>
            </a:r>
          </a:p>
          <a:p>
            <a:endParaRPr lang="en-IN" altLang="en-US" dirty="0">
              <a:latin typeface="Times New Roman" panose="02020603050405020304" pitchFamily="18" charset="0"/>
              <a:cs typeface="Times New Roman" panose="02020603050405020304" pitchFamily="18" charset="0"/>
            </a:endParaRPr>
          </a:p>
          <a:p>
            <a:r>
              <a:rPr lang="en-IN" altLang="en-US" sz="1600" dirty="0">
                <a:latin typeface="Times New Roman" panose="02020603050405020304" pitchFamily="18" charset="0"/>
                <a:cs typeface="Times New Roman" panose="02020603050405020304" pitchFamily="18" charset="0"/>
              </a:rPr>
              <a:t>For handling server-side logic and APIs.</a:t>
            </a:r>
          </a:p>
        </p:txBody>
      </p:sp>
      <p:sp>
        <p:nvSpPr>
          <p:cNvPr id="6" name="Text Box 5"/>
          <p:cNvSpPr txBox="1"/>
          <p:nvPr/>
        </p:nvSpPr>
        <p:spPr>
          <a:xfrm>
            <a:off x="408939" y="3004383"/>
            <a:ext cx="5699760" cy="922020"/>
          </a:xfrm>
          <a:prstGeom prst="rect">
            <a:avLst/>
          </a:prstGeom>
          <a:noFill/>
        </p:spPr>
        <p:txBody>
          <a:bodyPr wrap="square" rtlCol="0">
            <a:spAutoFit/>
          </a:bodyPr>
          <a:lstStyle/>
          <a:p>
            <a:r>
              <a:rPr lang="en-IN" altLang="en-US" b="1" dirty="0">
                <a:latin typeface="Times New Roman" panose="02020603050405020304" pitchFamily="18" charset="0"/>
                <a:cs typeface="Times New Roman" panose="02020603050405020304" pitchFamily="18" charset="0"/>
              </a:rPr>
              <a:t>MongoDB, Mongoose</a:t>
            </a:r>
          </a:p>
          <a:p>
            <a:endParaRPr lang="en-IN" altLang="en-US" dirty="0">
              <a:latin typeface="Times New Roman" panose="02020603050405020304" pitchFamily="18" charset="0"/>
              <a:cs typeface="Times New Roman" panose="02020603050405020304" pitchFamily="18" charset="0"/>
            </a:endParaRPr>
          </a:p>
          <a:p>
            <a:r>
              <a:rPr lang="en-IN" altLang="en-US" sz="1600" dirty="0">
                <a:latin typeface="Times New Roman" panose="02020603050405020304" pitchFamily="18" charset="0"/>
                <a:cs typeface="Times New Roman" panose="02020603050405020304" pitchFamily="18" charset="0"/>
              </a:rPr>
              <a:t>For storing data from user and recruiter’s end.</a:t>
            </a:r>
          </a:p>
        </p:txBody>
      </p:sp>
      <p:pic>
        <p:nvPicPr>
          <p:cNvPr id="9" name="Picture 8"/>
          <p:cNvPicPr>
            <a:picLocks noChangeAspect="1"/>
          </p:cNvPicPr>
          <p:nvPr/>
        </p:nvPicPr>
        <p:blipFill>
          <a:blip r:embed="rId2"/>
          <a:stretch>
            <a:fillRect/>
          </a:stretch>
        </p:blipFill>
        <p:spPr>
          <a:xfrm>
            <a:off x="5130800" y="1364614"/>
            <a:ext cx="3914140" cy="34105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3CFC-D21A-3E25-A608-AC71E5F3C71B}"/>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 Code Implementation</a:t>
            </a:r>
          </a:p>
        </p:txBody>
      </p:sp>
      <p:pic>
        <p:nvPicPr>
          <p:cNvPr id="5" name="Picture 4">
            <a:extLst>
              <a:ext uri="{FF2B5EF4-FFF2-40B4-BE49-F238E27FC236}">
                <a16:creationId xmlns:a16="http://schemas.microsoft.com/office/drawing/2014/main" id="{397995DD-A9D7-5F72-29B6-6662E3CE5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735" y="914040"/>
            <a:ext cx="6244092" cy="5526089"/>
          </a:xfrm>
          <a:prstGeom prst="rect">
            <a:avLst/>
          </a:prstGeom>
        </p:spPr>
      </p:pic>
    </p:spTree>
    <p:extLst>
      <p:ext uri="{BB962C8B-B14F-4D97-AF65-F5344CB8AC3E}">
        <p14:creationId xmlns:p14="http://schemas.microsoft.com/office/powerpoint/2010/main" val="3297988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A49AA5-D373-2DB9-FF13-04B7F443D5FD}"/>
              </a:ext>
            </a:extLst>
          </p:cNvPr>
          <p:cNvPicPr>
            <a:picLocks noChangeAspect="1"/>
          </p:cNvPicPr>
          <p:nvPr/>
        </p:nvPicPr>
        <p:blipFill>
          <a:blip r:embed="rId2">
            <a:extLst>
              <a:ext uri="{28A0092B-C50C-407E-A947-70E740481C1C}">
                <a14:useLocalDpi xmlns:a14="http://schemas.microsoft.com/office/drawing/2010/main" val="0"/>
              </a:ext>
            </a:extLst>
          </a:blip>
          <a:srcRect t="4437" b="6470"/>
          <a:stretch/>
        </p:blipFill>
        <p:spPr>
          <a:xfrm>
            <a:off x="0" y="963561"/>
            <a:ext cx="9144000" cy="5309420"/>
          </a:xfrm>
          <a:prstGeom prst="rect">
            <a:avLst/>
          </a:prstGeom>
        </p:spPr>
      </p:pic>
    </p:spTree>
    <p:extLst>
      <p:ext uri="{BB962C8B-B14F-4D97-AF65-F5344CB8AC3E}">
        <p14:creationId xmlns:p14="http://schemas.microsoft.com/office/powerpoint/2010/main" val="3756320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DC1B69-E30A-21BA-1F07-BE4901DD3C37}"/>
              </a:ext>
            </a:extLst>
          </p:cNvPr>
          <p:cNvPicPr>
            <a:picLocks noChangeAspect="1"/>
          </p:cNvPicPr>
          <p:nvPr/>
        </p:nvPicPr>
        <p:blipFill>
          <a:blip r:embed="rId2">
            <a:extLst>
              <a:ext uri="{28A0092B-C50C-407E-A947-70E740481C1C}">
                <a14:useLocalDpi xmlns:a14="http://schemas.microsoft.com/office/drawing/2010/main" val="0"/>
              </a:ext>
            </a:extLst>
          </a:blip>
          <a:srcRect t="10478" b="5221"/>
          <a:stretch/>
        </p:blipFill>
        <p:spPr>
          <a:xfrm>
            <a:off x="0" y="1022554"/>
            <a:ext cx="9144000" cy="4994787"/>
          </a:xfrm>
          <a:prstGeom prst="rect">
            <a:avLst/>
          </a:prstGeom>
        </p:spPr>
      </p:pic>
    </p:spTree>
    <p:extLst>
      <p:ext uri="{BB962C8B-B14F-4D97-AF65-F5344CB8AC3E}">
        <p14:creationId xmlns:p14="http://schemas.microsoft.com/office/powerpoint/2010/main" val="252108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7ED6F0-5E4C-4CD0-9B68-9C53F925A6F7}">
  <ds:schemaRefs/>
</ds:datastoreItem>
</file>

<file path=customXml/itemProps2.xml><?xml version="1.0" encoding="utf-8"?>
<ds:datastoreItem xmlns:ds="http://schemas.openxmlformats.org/officeDocument/2006/customXml" ds:itemID="{491DF113-39A2-46D5-BFDA-E63300A9ECAB}">
  <ds:schemaRefs/>
</ds:datastoreItem>
</file>

<file path=customXml/itemProps3.xml><?xml version="1.0" encoding="utf-8"?>
<ds:datastoreItem xmlns:ds="http://schemas.openxmlformats.org/officeDocument/2006/customXml" ds:itemID="{4A62A602-78C1-468C-BB25-57CD481DB741}">
  <ds:schemaRefs/>
</ds:datastoreItem>
</file>

<file path=docProps/app.xml><?xml version="1.0" encoding="utf-8"?>
<Properties xmlns="http://schemas.openxmlformats.org/officeDocument/2006/extended-properties" xmlns:vt="http://schemas.openxmlformats.org/officeDocument/2006/docPropsVTypes">
  <TotalTime>10359</TotalTime>
  <Words>799</Words>
  <Application>Microsoft Office PowerPoint</Application>
  <PresentationFormat>On-screen Show (4:3)</PresentationFormat>
  <Paragraphs>89</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 Code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Akriti Patial</cp:lastModifiedBy>
  <cp:revision>2308</cp:revision>
  <dcterms:created xsi:type="dcterms:W3CDTF">2010-04-09T07:36:00Z</dcterms:created>
  <dcterms:modified xsi:type="dcterms:W3CDTF">2024-12-11T13:14:18Z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y fmtid="{D5CDD505-2E9C-101B-9397-08002B2CF9AE}" pid="14" name="ICV">
    <vt:lpwstr>FF8EDDE0C9E94E58AD9C17928674818C_12</vt:lpwstr>
  </property>
  <property fmtid="{D5CDD505-2E9C-101B-9397-08002B2CF9AE}" pid="15" name="KSOProductBuildVer">
    <vt:lpwstr>1033-12.2.0.17562</vt:lpwstr>
  </property>
</Properties>
</file>