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9"/>
  </p:notesMasterIdLst>
  <p:handoutMasterIdLst>
    <p:handoutMasterId r:id="rId30"/>
  </p:handoutMasterIdLst>
  <p:sldIdLst>
    <p:sldId id="256" r:id="rId5"/>
    <p:sldId id="258" r:id="rId6"/>
    <p:sldId id="261" r:id="rId7"/>
    <p:sldId id="288" r:id="rId8"/>
    <p:sldId id="286" r:id="rId9"/>
    <p:sldId id="287" r:id="rId10"/>
    <p:sldId id="289" r:id="rId11"/>
    <p:sldId id="290" r:id="rId12"/>
    <p:sldId id="291" r:id="rId13"/>
    <p:sldId id="292" r:id="rId14"/>
    <p:sldId id="293" r:id="rId15"/>
    <p:sldId id="294" r:id="rId16"/>
    <p:sldId id="295" r:id="rId17"/>
    <p:sldId id="296" r:id="rId18"/>
    <p:sldId id="297" r:id="rId19"/>
    <p:sldId id="298" r:id="rId20"/>
    <p:sldId id="299" r:id="rId21"/>
    <p:sldId id="300" r:id="rId22"/>
    <p:sldId id="301" r:id="rId23"/>
    <p:sldId id="303" r:id="rId24"/>
    <p:sldId id="304" r:id="rId25"/>
    <p:sldId id="302" r:id="rId26"/>
    <p:sldId id="305" r:id="rId27"/>
    <p:sldId id="28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9205" autoAdjust="0"/>
  </p:normalViewPr>
  <p:slideViewPr>
    <p:cSldViewPr snapToGrid="0">
      <p:cViewPr varScale="1">
        <p:scale>
          <a:sx n="56" d="100"/>
          <a:sy n="56" d="100"/>
        </p:scale>
        <p:origin x="1068" y="68"/>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10/9/2023</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10/9/2023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34D747-9380-41EE-9946-EC9EC0CA5D1E}" type="slidenum">
              <a:rPr lang="en-US" noProof="0" smtClean="0"/>
              <a:t>3</a:t>
            </a:fld>
            <a:endParaRPr lang="en-US" noProof="0" dirty="0"/>
          </a:p>
        </p:txBody>
      </p:sp>
    </p:spTree>
    <p:extLst>
      <p:ext uri="{BB962C8B-B14F-4D97-AF65-F5344CB8AC3E}">
        <p14:creationId xmlns:p14="http://schemas.microsoft.com/office/powerpoint/2010/main" val="4232666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34D747-9380-41EE-9946-EC9EC0CA5D1E}" type="slidenum">
              <a:rPr lang="en-US" noProof="0" smtClean="0"/>
              <a:t>4</a:t>
            </a:fld>
            <a:endParaRPr lang="en-US" noProof="0" dirty="0"/>
          </a:p>
        </p:txBody>
      </p:sp>
    </p:spTree>
    <p:extLst>
      <p:ext uri="{BB962C8B-B14F-4D97-AF65-F5344CB8AC3E}">
        <p14:creationId xmlns:p14="http://schemas.microsoft.com/office/powerpoint/2010/main" val="26685108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274883" y="1317936"/>
            <a:ext cx="7669446" cy="1951058"/>
          </a:xfrm>
        </p:spPr>
        <p:txBody>
          <a:bodyPr/>
          <a:lstStyle/>
          <a:p>
            <a:r>
              <a:rPr lang="en-US" dirty="0"/>
              <a:t>PASSWORD MANAGER</a:t>
            </a:r>
          </a:p>
        </p:txBody>
      </p:sp>
      <p:sp>
        <p:nvSpPr>
          <p:cNvPr id="5" name="Subtitle 4">
            <a:extLst>
              <a:ext uri="{FF2B5EF4-FFF2-40B4-BE49-F238E27FC236}">
                <a16:creationId xmlns:a16="http://schemas.microsoft.com/office/drawing/2014/main" id="{941E9A39-5815-9644-D09E-B9D4D4A87D7D}"/>
              </a:ext>
            </a:extLst>
          </p:cNvPr>
          <p:cNvSpPr>
            <a:spLocks noGrp="1"/>
          </p:cNvSpPr>
          <p:nvPr>
            <p:ph type="subTitle" idx="1"/>
          </p:nvPr>
        </p:nvSpPr>
        <p:spPr>
          <a:xfrm>
            <a:off x="2274883" y="4549252"/>
            <a:ext cx="5840646" cy="1211637"/>
          </a:xfrm>
        </p:spPr>
        <p:txBody>
          <a:bodyPr>
            <a:normAutofit/>
          </a:bodyPr>
          <a:lstStyle/>
          <a:p>
            <a:r>
              <a:rPr lang="en-IN" dirty="0"/>
              <a:t>RA2211003010836 ROSHNI BANERJEE</a:t>
            </a:r>
          </a:p>
          <a:p>
            <a:r>
              <a:rPr lang="en-IN" dirty="0"/>
              <a:t>RA2211003010848 RISA PANDEY</a:t>
            </a:r>
          </a:p>
          <a:p>
            <a:r>
              <a:rPr lang="en-IN" dirty="0"/>
              <a:t>RA2211003010855 SNEHA GHOSH</a:t>
            </a:r>
          </a:p>
          <a:p>
            <a:endParaRPr lang="en-IN" dirty="0"/>
          </a:p>
        </p:txBody>
      </p:sp>
      <p:pic>
        <p:nvPicPr>
          <p:cNvPr id="6146" name="Picture 2" descr="Password manager User Computer Icons Password Safe, safe, blue, text,  technic png | PNGWing">
            <a:extLst>
              <a:ext uri="{FF2B5EF4-FFF2-40B4-BE49-F238E27FC236}">
                <a16:creationId xmlns:a16="http://schemas.microsoft.com/office/drawing/2014/main" id="{AFB0E1B4-F38A-823F-A145-34322CFD49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1222" y="2143112"/>
            <a:ext cx="2891790" cy="289179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7303B-3B30-43BF-5E19-129B1B00551A}"/>
              </a:ext>
            </a:extLst>
          </p:cNvPr>
          <p:cNvSpPr>
            <a:spLocks noGrp="1"/>
          </p:cNvSpPr>
          <p:nvPr>
            <p:ph type="title"/>
          </p:nvPr>
        </p:nvSpPr>
        <p:spPr>
          <a:xfrm>
            <a:off x="444500" y="542925"/>
            <a:ext cx="11214100" cy="978729"/>
          </a:xfrm>
        </p:spPr>
        <p:txBody>
          <a:bodyPr/>
          <a:lstStyle/>
          <a:p>
            <a:r>
              <a:rPr lang="en-IN" dirty="0"/>
              <a:t>Code:-</a:t>
            </a:r>
            <a:br>
              <a:rPr lang="en-IN" dirty="0"/>
            </a:br>
            <a:endParaRPr lang="en-IN" dirty="0"/>
          </a:p>
        </p:txBody>
      </p:sp>
      <p:sp>
        <p:nvSpPr>
          <p:cNvPr id="3" name="Slide Number Placeholder 2">
            <a:extLst>
              <a:ext uri="{FF2B5EF4-FFF2-40B4-BE49-F238E27FC236}">
                <a16:creationId xmlns:a16="http://schemas.microsoft.com/office/drawing/2014/main" id="{C0932F6F-7325-C3FA-2EE0-625BFF9AFC39}"/>
              </a:ext>
            </a:extLst>
          </p:cNvPr>
          <p:cNvSpPr>
            <a:spLocks noGrp="1"/>
          </p:cNvSpPr>
          <p:nvPr>
            <p:ph type="sldNum" sz="quarter" idx="12"/>
          </p:nvPr>
        </p:nvSpPr>
        <p:spPr/>
        <p:txBody>
          <a:bodyPr/>
          <a:lstStyle/>
          <a:p>
            <a:fld id="{C263D6C4-4840-40CC-AC84-17E24B3B7BDE}" type="slidenum">
              <a:rPr lang="en-US" noProof="0" smtClean="0"/>
              <a:pPr/>
              <a:t>10</a:t>
            </a:fld>
            <a:endParaRPr lang="en-US" noProof="0" dirty="0"/>
          </a:p>
        </p:txBody>
      </p:sp>
      <p:pic>
        <p:nvPicPr>
          <p:cNvPr id="8" name="Content Placeholder 7">
            <a:extLst>
              <a:ext uri="{FF2B5EF4-FFF2-40B4-BE49-F238E27FC236}">
                <a16:creationId xmlns:a16="http://schemas.microsoft.com/office/drawing/2014/main" id="{299FF961-5268-CA9B-E5A9-7111172339CD}"/>
              </a:ext>
            </a:extLst>
          </p:cNvPr>
          <p:cNvPicPr>
            <a:picLocks noGrp="1" noChangeAspect="1"/>
          </p:cNvPicPr>
          <p:nvPr>
            <p:ph idx="1"/>
          </p:nvPr>
        </p:nvPicPr>
        <p:blipFill>
          <a:blip r:embed="rId2"/>
          <a:stretch>
            <a:fillRect/>
          </a:stretch>
        </p:blipFill>
        <p:spPr>
          <a:xfrm>
            <a:off x="533400" y="1039489"/>
            <a:ext cx="10256520" cy="5458148"/>
          </a:xfrm>
        </p:spPr>
      </p:pic>
    </p:spTree>
    <p:extLst>
      <p:ext uri="{BB962C8B-B14F-4D97-AF65-F5344CB8AC3E}">
        <p14:creationId xmlns:p14="http://schemas.microsoft.com/office/powerpoint/2010/main" val="2350779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7303B-3B30-43BF-5E19-129B1B00551A}"/>
              </a:ext>
            </a:extLst>
          </p:cNvPr>
          <p:cNvSpPr>
            <a:spLocks noGrp="1"/>
          </p:cNvSpPr>
          <p:nvPr>
            <p:ph type="title"/>
          </p:nvPr>
        </p:nvSpPr>
        <p:spPr>
          <a:xfrm>
            <a:off x="444500" y="542925"/>
            <a:ext cx="11214100" cy="978729"/>
          </a:xfrm>
        </p:spPr>
        <p:txBody>
          <a:bodyPr/>
          <a:lstStyle/>
          <a:p>
            <a:r>
              <a:rPr lang="en-IN" dirty="0"/>
              <a:t>Code:-</a:t>
            </a:r>
            <a:br>
              <a:rPr lang="en-IN" dirty="0"/>
            </a:br>
            <a:endParaRPr lang="en-IN" dirty="0"/>
          </a:p>
        </p:txBody>
      </p:sp>
      <p:sp>
        <p:nvSpPr>
          <p:cNvPr id="3" name="Slide Number Placeholder 2">
            <a:extLst>
              <a:ext uri="{FF2B5EF4-FFF2-40B4-BE49-F238E27FC236}">
                <a16:creationId xmlns:a16="http://schemas.microsoft.com/office/drawing/2014/main" id="{C0932F6F-7325-C3FA-2EE0-625BFF9AFC39}"/>
              </a:ext>
            </a:extLst>
          </p:cNvPr>
          <p:cNvSpPr>
            <a:spLocks noGrp="1"/>
          </p:cNvSpPr>
          <p:nvPr>
            <p:ph type="sldNum" sz="quarter" idx="12"/>
          </p:nvPr>
        </p:nvSpPr>
        <p:spPr/>
        <p:txBody>
          <a:bodyPr/>
          <a:lstStyle/>
          <a:p>
            <a:fld id="{C263D6C4-4840-40CC-AC84-17E24B3B7BDE}" type="slidenum">
              <a:rPr lang="en-US" noProof="0" smtClean="0"/>
              <a:pPr/>
              <a:t>11</a:t>
            </a:fld>
            <a:endParaRPr lang="en-US" noProof="0" dirty="0"/>
          </a:p>
        </p:txBody>
      </p:sp>
      <p:pic>
        <p:nvPicPr>
          <p:cNvPr id="8" name="Content Placeholder 7">
            <a:extLst>
              <a:ext uri="{FF2B5EF4-FFF2-40B4-BE49-F238E27FC236}">
                <a16:creationId xmlns:a16="http://schemas.microsoft.com/office/drawing/2014/main" id="{542DA9D2-B6DE-8C26-9DC7-0E6E60981CA1}"/>
              </a:ext>
            </a:extLst>
          </p:cNvPr>
          <p:cNvPicPr>
            <a:picLocks noGrp="1" noChangeAspect="1"/>
          </p:cNvPicPr>
          <p:nvPr>
            <p:ph idx="1"/>
          </p:nvPr>
        </p:nvPicPr>
        <p:blipFill>
          <a:blip r:embed="rId2"/>
          <a:stretch>
            <a:fillRect/>
          </a:stretch>
        </p:blipFill>
        <p:spPr>
          <a:xfrm>
            <a:off x="533400" y="1092295"/>
            <a:ext cx="10085070" cy="5542894"/>
          </a:xfrm>
        </p:spPr>
      </p:pic>
    </p:spTree>
    <p:extLst>
      <p:ext uri="{BB962C8B-B14F-4D97-AF65-F5344CB8AC3E}">
        <p14:creationId xmlns:p14="http://schemas.microsoft.com/office/powerpoint/2010/main" val="17355702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7303B-3B30-43BF-5E19-129B1B00551A}"/>
              </a:ext>
            </a:extLst>
          </p:cNvPr>
          <p:cNvSpPr>
            <a:spLocks noGrp="1"/>
          </p:cNvSpPr>
          <p:nvPr>
            <p:ph type="title"/>
          </p:nvPr>
        </p:nvSpPr>
        <p:spPr>
          <a:xfrm>
            <a:off x="444500" y="542925"/>
            <a:ext cx="11214100" cy="978729"/>
          </a:xfrm>
        </p:spPr>
        <p:txBody>
          <a:bodyPr/>
          <a:lstStyle/>
          <a:p>
            <a:r>
              <a:rPr lang="en-IN" dirty="0"/>
              <a:t>Code:-</a:t>
            </a:r>
            <a:br>
              <a:rPr lang="en-IN" dirty="0"/>
            </a:br>
            <a:endParaRPr lang="en-IN" dirty="0"/>
          </a:p>
        </p:txBody>
      </p:sp>
      <p:sp>
        <p:nvSpPr>
          <p:cNvPr id="3" name="Slide Number Placeholder 2">
            <a:extLst>
              <a:ext uri="{FF2B5EF4-FFF2-40B4-BE49-F238E27FC236}">
                <a16:creationId xmlns:a16="http://schemas.microsoft.com/office/drawing/2014/main" id="{C0932F6F-7325-C3FA-2EE0-625BFF9AFC39}"/>
              </a:ext>
            </a:extLst>
          </p:cNvPr>
          <p:cNvSpPr>
            <a:spLocks noGrp="1"/>
          </p:cNvSpPr>
          <p:nvPr>
            <p:ph type="sldNum" sz="quarter" idx="12"/>
          </p:nvPr>
        </p:nvSpPr>
        <p:spPr/>
        <p:txBody>
          <a:bodyPr/>
          <a:lstStyle/>
          <a:p>
            <a:fld id="{C263D6C4-4840-40CC-AC84-17E24B3B7BDE}" type="slidenum">
              <a:rPr lang="en-US" noProof="0" smtClean="0"/>
              <a:pPr/>
              <a:t>12</a:t>
            </a:fld>
            <a:endParaRPr lang="en-US" noProof="0" dirty="0"/>
          </a:p>
        </p:txBody>
      </p:sp>
      <p:pic>
        <p:nvPicPr>
          <p:cNvPr id="8" name="Content Placeholder 7">
            <a:extLst>
              <a:ext uri="{FF2B5EF4-FFF2-40B4-BE49-F238E27FC236}">
                <a16:creationId xmlns:a16="http://schemas.microsoft.com/office/drawing/2014/main" id="{6A2FF286-E3DE-D14C-FCAC-04FD8223830C}"/>
              </a:ext>
            </a:extLst>
          </p:cNvPr>
          <p:cNvPicPr>
            <a:picLocks noGrp="1" noChangeAspect="1"/>
          </p:cNvPicPr>
          <p:nvPr>
            <p:ph idx="1"/>
          </p:nvPr>
        </p:nvPicPr>
        <p:blipFill>
          <a:blip r:embed="rId2"/>
          <a:stretch>
            <a:fillRect/>
          </a:stretch>
        </p:blipFill>
        <p:spPr>
          <a:xfrm>
            <a:off x="533399" y="1038566"/>
            <a:ext cx="10134849" cy="5442243"/>
          </a:xfrm>
        </p:spPr>
      </p:pic>
    </p:spTree>
    <p:extLst>
      <p:ext uri="{BB962C8B-B14F-4D97-AF65-F5344CB8AC3E}">
        <p14:creationId xmlns:p14="http://schemas.microsoft.com/office/powerpoint/2010/main" val="24717357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7303B-3B30-43BF-5E19-129B1B00551A}"/>
              </a:ext>
            </a:extLst>
          </p:cNvPr>
          <p:cNvSpPr>
            <a:spLocks noGrp="1"/>
          </p:cNvSpPr>
          <p:nvPr>
            <p:ph type="title"/>
          </p:nvPr>
        </p:nvSpPr>
        <p:spPr>
          <a:xfrm>
            <a:off x="444500" y="542925"/>
            <a:ext cx="11214100" cy="978729"/>
          </a:xfrm>
        </p:spPr>
        <p:txBody>
          <a:bodyPr/>
          <a:lstStyle/>
          <a:p>
            <a:r>
              <a:rPr lang="en-IN" dirty="0"/>
              <a:t>Code:-</a:t>
            </a:r>
            <a:br>
              <a:rPr lang="en-IN" dirty="0"/>
            </a:br>
            <a:endParaRPr lang="en-IN" dirty="0"/>
          </a:p>
        </p:txBody>
      </p:sp>
      <p:sp>
        <p:nvSpPr>
          <p:cNvPr id="3" name="Slide Number Placeholder 2">
            <a:extLst>
              <a:ext uri="{FF2B5EF4-FFF2-40B4-BE49-F238E27FC236}">
                <a16:creationId xmlns:a16="http://schemas.microsoft.com/office/drawing/2014/main" id="{C0932F6F-7325-C3FA-2EE0-625BFF9AFC39}"/>
              </a:ext>
            </a:extLst>
          </p:cNvPr>
          <p:cNvSpPr>
            <a:spLocks noGrp="1"/>
          </p:cNvSpPr>
          <p:nvPr>
            <p:ph type="sldNum" sz="quarter" idx="12"/>
          </p:nvPr>
        </p:nvSpPr>
        <p:spPr/>
        <p:txBody>
          <a:bodyPr/>
          <a:lstStyle/>
          <a:p>
            <a:fld id="{C263D6C4-4840-40CC-AC84-17E24B3B7BDE}" type="slidenum">
              <a:rPr lang="en-US" noProof="0" smtClean="0"/>
              <a:pPr/>
              <a:t>13</a:t>
            </a:fld>
            <a:endParaRPr lang="en-US" noProof="0" dirty="0"/>
          </a:p>
        </p:txBody>
      </p:sp>
      <p:pic>
        <p:nvPicPr>
          <p:cNvPr id="8" name="Content Placeholder 7">
            <a:extLst>
              <a:ext uri="{FF2B5EF4-FFF2-40B4-BE49-F238E27FC236}">
                <a16:creationId xmlns:a16="http://schemas.microsoft.com/office/drawing/2014/main" id="{655DF8C4-D1C4-2438-6751-14688D67C92F}"/>
              </a:ext>
            </a:extLst>
          </p:cNvPr>
          <p:cNvPicPr>
            <a:picLocks noGrp="1" noChangeAspect="1"/>
          </p:cNvPicPr>
          <p:nvPr>
            <p:ph idx="1"/>
          </p:nvPr>
        </p:nvPicPr>
        <p:blipFill>
          <a:blip r:embed="rId2"/>
          <a:stretch>
            <a:fillRect/>
          </a:stretch>
        </p:blipFill>
        <p:spPr>
          <a:xfrm>
            <a:off x="533400" y="1031154"/>
            <a:ext cx="10336529" cy="5564427"/>
          </a:xfrm>
        </p:spPr>
      </p:pic>
    </p:spTree>
    <p:extLst>
      <p:ext uri="{BB962C8B-B14F-4D97-AF65-F5344CB8AC3E}">
        <p14:creationId xmlns:p14="http://schemas.microsoft.com/office/powerpoint/2010/main" val="3681282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7303B-3B30-43BF-5E19-129B1B00551A}"/>
              </a:ext>
            </a:extLst>
          </p:cNvPr>
          <p:cNvSpPr>
            <a:spLocks noGrp="1"/>
          </p:cNvSpPr>
          <p:nvPr>
            <p:ph type="title"/>
          </p:nvPr>
        </p:nvSpPr>
        <p:spPr>
          <a:xfrm>
            <a:off x="444500" y="542925"/>
            <a:ext cx="11214100" cy="978729"/>
          </a:xfrm>
        </p:spPr>
        <p:txBody>
          <a:bodyPr/>
          <a:lstStyle/>
          <a:p>
            <a:r>
              <a:rPr lang="en-IN" dirty="0"/>
              <a:t>Code:-</a:t>
            </a:r>
            <a:br>
              <a:rPr lang="en-IN" dirty="0"/>
            </a:br>
            <a:endParaRPr lang="en-IN" dirty="0"/>
          </a:p>
        </p:txBody>
      </p:sp>
      <p:sp>
        <p:nvSpPr>
          <p:cNvPr id="3" name="Slide Number Placeholder 2">
            <a:extLst>
              <a:ext uri="{FF2B5EF4-FFF2-40B4-BE49-F238E27FC236}">
                <a16:creationId xmlns:a16="http://schemas.microsoft.com/office/drawing/2014/main" id="{C0932F6F-7325-C3FA-2EE0-625BFF9AFC39}"/>
              </a:ext>
            </a:extLst>
          </p:cNvPr>
          <p:cNvSpPr>
            <a:spLocks noGrp="1"/>
          </p:cNvSpPr>
          <p:nvPr>
            <p:ph type="sldNum" sz="quarter" idx="12"/>
          </p:nvPr>
        </p:nvSpPr>
        <p:spPr/>
        <p:txBody>
          <a:bodyPr/>
          <a:lstStyle/>
          <a:p>
            <a:fld id="{C263D6C4-4840-40CC-AC84-17E24B3B7BDE}" type="slidenum">
              <a:rPr lang="en-US" noProof="0" smtClean="0"/>
              <a:pPr/>
              <a:t>14</a:t>
            </a:fld>
            <a:endParaRPr lang="en-US" noProof="0" dirty="0"/>
          </a:p>
        </p:txBody>
      </p:sp>
      <p:pic>
        <p:nvPicPr>
          <p:cNvPr id="8" name="Content Placeholder 7">
            <a:extLst>
              <a:ext uri="{FF2B5EF4-FFF2-40B4-BE49-F238E27FC236}">
                <a16:creationId xmlns:a16="http://schemas.microsoft.com/office/drawing/2014/main" id="{6A9F5801-847E-47D4-82A8-E9481310A57A}"/>
              </a:ext>
            </a:extLst>
          </p:cNvPr>
          <p:cNvPicPr>
            <a:picLocks noGrp="1" noChangeAspect="1"/>
          </p:cNvPicPr>
          <p:nvPr>
            <p:ph idx="1"/>
          </p:nvPr>
        </p:nvPicPr>
        <p:blipFill>
          <a:blip r:embed="rId2"/>
          <a:stretch>
            <a:fillRect/>
          </a:stretch>
        </p:blipFill>
        <p:spPr>
          <a:xfrm>
            <a:off x="533400" y="1005972"/>
            <a:ext cx="10256520" cy="5568170"/>
          </a:xfrm>
        </p:spPr>
      </p:pic>
    </p:spTree>
    <p:extLst>
      <p:ext uri="{BB962C8B-B14F-4D97-AF65-F5344CB8AC3E}">
        <p14:creationId xmlns:p14="http://schemas.microsoft.com/office/powerpoint/2010/main" val="3889674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7303B-3B30-43BF-5E19-129B1B00551A}"/>
              </a:ext>
            </a:extLst>
          </p:cNvPr>
          <p:cNvSpPr>
            <a:spLocks noGrp="1"/>
          </p:cNvSpPr>
          <p:nvPr>
            <p:ph type="title"/>
          </p:nvPr>
        </p:nvSpPr>
        <p:spPr>
          <a:xfrm>
            <a:off x="444500" y="542925"/>
            <a:ext cx="11214100" cy="978729"/>
          </a:xfrm>
        </p:spPr>
        <p:txBody>
          <a:bodyPr/>
          <a:lstStyle/>
          <a:p>
            <a:r>
              <a:rPr lang="en-IN" dirty="0"/>
              <a:t>Code:-</a:t>
            </a:r>
            <a:br>
              <a:rPr lang="en-IN" dirty="0"/>
            </a:br>
            <a:endParaRPr lang="en-IN" dirty="0"/>
          </a:p>
        </p:txBody>
      </p:sp>
      <p:sp>
        <p:nvSpPr>
          <p:cNvPr id="3" name="Slide Number Placeholder 2">
            <a:extLst>
              <a:ext uri="{FF2B5EF4-FFF2-40B4-BE49-F238E27FC236}">
                <a16:creationId xmlns:a16="http://schemas.microsoft.com/office/drawing/2014/main" id="{C0932F6F-7325-C3FA-2EE0-625BFF9AFC39}"/>
              </a:ext>
            </a:extLst>
          </p:cNvPr>
          <p:cNvSpPr>
            <a:spLocks noGrp="1"/>
          </p:cNvSpPr>
          <p:nvPr>
            <p:ph type="sldNum" sz="quarter" idx="12"/>
          </p:nvPr>
        </p:nvSpPr>
        <p:spPr/>
        <p:txBody>
          <a:bodyPr/>
          <a:lstStyle/>
          <a:p>
            <a:fld id="{C263D6C4-4840-40CC-AC84-17E24B3B7BDE}" type="slidenum">
              <a:rPr lang="en-US" noProof="0" smtClean="0"/>
              <a:pPr/>
              <a:t>15</a:t>
            </a:fld>
            <a:endParaRPr lang="en-US" noProof="0" dirty="0"/>
          </a:p>
        </p:txBody>
      </p:sp>
      <p:pic>
        <p:nvPicPr>
          <p:cNvPr id="8" name="Content Placeholder 7">
            <a:extLst>
              <a:ext uri="{FF2B5EF4-FFF2-40B4-BE49-F238E27FC236}">
                <a16:creationId xmlns:a16="http://schemas.microsoft.com/office/drawing/2014/main" id="{A1EB4615-CFFE-3D7D-D4DB-0D351D52E256}"/>
              </a:ext>
            </a:extLst>
          </p:cNvPr>
          <p:cNvPicPr>
            <a:picLocks noGrp="1" noChangeAspect="1"/>
          </p:cNvPicPr>
          <p:nvPr>
            <p:ph idx="1"/>
          </p:nvPr>
        </p:nvPicPr>
        <p:blipFill>
          <a:blip r:embed="rId2"/>
          <a:stretch>
            <a:fillRect/>
          </a:stretch>
        </p:blipFill>
        <p:spPr>
          <a:xfrm>
            <a:off x="533401" y="1015808"/>
            <a:ext cx="10468136" cy="5664391"/>
          </a:xfrm>
        </p:spPr>
      </p:pic>
    </p:spTree>
    <p:extLst>
      <p:ext uri="{BB962C8B-B14F-4D97-AF65-F5344CB8AC3E}">
        <p14:creationId xmlns:p14="http://schemas.microsoft.com/office/powerpoint/2010/main" val="12833910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7303B-3B30-43BF-5E19-129B1B00551A}"/>
              </a:ext>
            </a:extLst>
          </p:cNvPr>
          <p:cNvSpPr>
            <a:spLocks noGrp="1"/>
          </p:cNvSpPr>
          <p:nvPr>
            <p:ph type="title"/>
          </p:nvPr>
        </p:nvSpPr>
        <p:spPr>
          <a:xfrm>
            <a:off x="444500" y="542925"/>
            <a:ext cx="11214100" cy="978729"/>
          </a:xfrm>
        </p:spPr>
        <p:txBody>
          <a:bodyPr/>
          <a:lstStyle/>
          <a:p>
            <a:r>
              <a:rPr lang="en-IN" dirty="0"/>
              <a:t>Code:-</a:t>
            </a:r>
            <a:br>
              <a:rPr lang="en-IN" dirty="0"/>
            </a:br>
            <a:endParaRPr lang="en-IN" dirty="0"/>
          </a:p>
        </p:txBody>
      </p:sp>
      <p:sp>
        <p:nvSpPr>
          <p:cNvPr id="3" name="Slide Number Placeholder 2">
            <a:extLst>
              <a:ext uri="{FF2B5EF4-FFF2-40B4-BE49-F238E27FC236}">
                <a16:creationId xmlns:a16="http://schemas.microsoft.com/office/drawing/2014/main" id="{C0932F6F-7325-C3FA-2EE0-625BFF9AFC39}"/>
              </a:ext>
            </a:extLst>
          </p:cNvPr>
          <p:cNvSpPr>
            <a:spLocks noGrp="1"/>
          </p:cNvSpPr>
          <p:nvPr>
            <p:ph type="sldNum" sz="quarter" idx="12"/>
          </p:nvPr>
        </p:nvSpPr>
        <p:spPr/>
        <p:txBody>
          <a:bodyPr/>
          <a:lstStyle/>
          <a:p>
            <a:fld id="{C263D6C4-4840-40CC-AC84-17E24B3B7BDE}" type="slidenum">
              <a:rPr lang="en-US" noProof="0" smtClean="0"/>
              <a:pPr/>
              <a:t>16</a:t>
            </a:fld>
            <a:endParaRPr lang="en-US" noProof="0" dirty="0"/>
          </a:p>
        </p:txBody>
      </p:sp>
      <p:pic>
        <p:nvPicPr>
          <p:cNvPr id="8" name="Content Placeholder 7">
            <a:extLst>
              <a:ext uri="{FF2B5EF4-FFF2-40B4-BE49-F238E27FC236}">
                <a16:creationId xmlns:a16="http://schemas.microsoft.com/office/drawing/2014/main" id="{6F0B2A0A-37DD-90C3-3518-F13BC7D2577A}"/>
              </a:ext>
            </a:extLst>
          </p:cNvPr>
          <p:cNvPicPr>
            <a:picLocks noGrp="1" noChangeAspect="1"/>
          </p:cNvPicPr>
          <p:nvPr>
            <p:ph idx="1"/>
          </p:nvPr>
        </p:nvPicPr>
        <p:blipFill>
          <a:blip r:embed="rId2"/>
          <a:stretch>
            <a:fillRect/>
          </a:stretch>
        </p:blipFill>
        <p:spPr>
          <a:xfrm>
            <a:off x="533400" y="1122443"/>
            <a:ext cx="10245090" cy="5546397"/>
          </a:xfrm>
        </p:spPr>
      </p:pic>
    </p:spTree>
    <p:extLst>
      <p:ext uri="{BB962C8B-B14F-4D97-AF65-F5344CB8AC3E}">
        <p14:creationId xmlns:p14="http://schemas.microsoft.com/office/powerpoint/2010/main" val="13435822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7303B-3B30-43BF-5E19-129B1B00551A}"/>
              </a:ext>
            </a:extLst>
          </p:cNvPr>
          <p:cNvSpPr>
            <a:spLocks noGrp="1"/>
          </p:cNvSpPr>
          <p:nvPr>
            <p:ph type="title"/>
          </p:nvPr>
        </p:nvSpPr>
        <p:spPr>
          <a:xfrm>
            <a:off x="444500" y="542925"/>
            <a:ext cx="11214100" cy="978729"/>
          </a:xfrm>
        </p:spPr>
        <p:txBody>
          <a:bodyPr/>
          <a:lstStyle/>
          <a:p>
            <a:r>
              <a:rPr lang="en-IN" dirty="0"/>
              <a:t>Code:-</a:t>
            </a:r>
            <a:br>
              <a:rPr lang="en-IN" dirty="0"/>
            </a:br>
            <a:endParaRPr lang="en-IN" dirty="0"/>
          </a:p>
        </p:txBody>
      </p:sp>
      <p:sp>
        <p:nvSpPr>
          <p:cNvPr id="3" name="Slide Number Placeholder 2">
            <a:extLst>
              <a:ext uri="{FF2B5EF4-FFF2-40B4-BE49-F238E27FC236}">
                <a16:creationId xmlns:a16="http://schemas.microsoft.com/office/drawing/2014/main" id="{C0932F6F-7325-C3FA-2EE0-625BFF9AFC39}"/>
              </a:ext>
            </a:extLst>
          </p:cNvPr>
          <p:cNvSpPr>
            <a:spLocks noGrp="1"/>
          </p:cNvSpPr>
          <p:nvPr>
            <p:ph type="sldNum" sz="quarter" idx="12"/>
          </p:nvPr>
        </p:nvSpPr>
        <p:spPr/>
        <p:txBody>
          <a:bodyPr/>
          <a:lstStyle/>
          <a:p>
            <a:fld id="{C263D6C4-4840-40CC-AC84-17E24B3B7BDE}" type="slidenum">
              <a:rPr lang="en-US" noProof="0" smtClean="0"/>
              <a:pPr/>
              <a:t>17</a:t>
            </a:fld>
            <a:endParaRPr lang="en-US" noProof="0" dirty="0"/>
          </a:p>
        </p:txBody>
      </p:sp>
      <p:pic>
        <p:nvPicPr>
          <p:cNvPr id="8" name="Content Placeholder 7">
            <a:extLst>
              <a:ext uri="{FF2B5EF4-FFF2-40B4-BE49-F238E27FC236}">
                <a16:creationId xmlns:a16="http://schemas.microsoft.com/office/drawing/2014/main" id="{B0249A94-8FDF-F3C1-AC3B-4E9B608BFD90}"/>
              </a:ext>
            </a:extLst>
          </p:cNvPr>
          <p:cNvPicPr>
            <a:picLocks noGrp="1" noChangeAspect="1"/>
          </p:cNvPicPr>
          <p:nvPr>
            <p:ph idx="1"/>
          </p:nvPr>
        </p:nvPicPr>
        <p:blipFill>
          <a:blip r:embed="rId2"/>
          <a:stretch>
            <a:fillRect/>
          </a:stretch>
        </p:blipFill>
        <p:spPr>
          <a:xfrm>
            <a:off x="533400" y="1055186"/>
            <a:ext cx="9822180" cy="5598885"/>
          </a:xfrm>
        </p:spPr>
      </p:pic>
    </p:spTree>
    <p:extLst>
      <p:ext uri="{BB962C8B-B14F-4D97-AF65-F5344CB8AC3E}">
        <p14:creationId xmlns:p14="http://schemas.microsoft.com/office/powerpoint/2010/main" val="28443803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7303B-3B30-43BF-5E19-129B1B00551A}"/>
              </a:ext>
            </a:extLst>
          </p:cNvPr>
          <p:cNvSpPr>
            <a:spLocks noGrp="1"/>
          </p:cNvSpPr>
          <p:nvPr>
            <p:ph type="title"/>
          </p:nvPr>
        </p:nvSpPr>
        <p:spPr>
          <a:xfrm>
            <a:off x="444500" y="542925"/>
            <a:ext cx="11214100" cy="978729"/>
          </a:xfrm>
        </p:spPr>
        <p:txBody>
          <a:bodyPr/>
          <a:lstStyle/>
          <a:p>
            <a:r>
              <a:rPr lang="en-IN" dirty="0"/>
              <a:t>Code:-</a:t>
            </a:r>
            <a:br>
              <a:rPr lang="en-IN" dirty="0"/>
            </a:br>
            <a:endParaRPr lang="en-IN" dirty="0"/>
          </a:p>
        </p:txBody>
      </p:sp>
      <p:sp>
        <p:nvSpPr>
          <p:cNvPr id="3" name="Slide Number Placeholder 2">
            <a:extLst>
              <a:ext uri="{FF2B5EF4-FFF2-40B4-BE49-F238E27FC236}">
                <a16:creationId xmlns:a16="http://schemas.microsoft.com/office/drawing/2014/main" id="{C0932F6F-7325-C3FA-2EE0-625BFF9AFC39}"/>
              </a:ext>
            </a:extLst>
          </p:cNvPr>
          <p:cNvSpPr>
            <a:spLocks noGrp="1"/>
          </p:cNvSpPr>
          <p:nvPr>
            <p:ph type="sldNum" sz="quarter" idx="12"/>
          </p:nvPr>
        </p:nvSpPr>
        <p:spPr/>
        <p:txBody>
          <a:bodyPr/>
          <a:lstStyle/>
          <a:p>
            <a:fld id="{C263D6C4-4840-40CC-AC84-17E24B3B7BDE}" type="slidenum">
              <a:rPr lang="en-US" noProof="0" smtClean="0"/>
              <a:pPr/>
              <a:t>18</a:t>
            </a:fld>
            <a:endParaRPr lang="en-US" noProof="0" dirty="0"/>
          </a:p>
        </p:txBody>
      </p:sp>
      <p:pic>
        <p:nvPicPr>
          <p:cNvPr id="12" name="Content Placeholder 11">
            <a:extLst>
              <a:ext uri="{FF2B5EF4-FFF2-40B4-BE49-F238E27FC236}">
                <a16:creationId xmlns:a16="http://schemas.microsoft.com/office/drawing/2014/main" id="{10EDD4AC-73BF-385C-D5CF-A604B951ABAF}"/>
              </a:ext>
            </a:extLst>
          </p:cNvPr>
          <p:cNvPicPr>
            <a:picLocks noGrp="1" noChangeAspect="1"/>
          </p:cNvPicPr>
          <p:nvPr>
            <p:ph idx="1"/>
          </p:nvPr>
        </p:nvPicPr>
        <p:blipFill>
          <a:blip r:embed="rId2"/>
          <a:stretch>
            <a:fillRect/>
          </a:stretch>
        </p:blipFill>
        <p:spPr>
          <a:xfrm>
            <a:off x="613410" y="1032289"/>
            <a:ext cx="10130790" cy="5603232"/>
          </a:xfrm>
        </p:spPr>
      </p:pic>
    </p:spTree>
    <p:extLst>
      <p:ext uri="{BB962C8B-B14F-4D97-AF65-F5344CB8AC3E}">
        <p14:creationId xmlns:p14="http://schemas.microsoft.com/office/powerpoint/2010/main" val="18202965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7303B-3B30-43BF-5E19-129B1B00551A}"/>
              </a:ext>
            </a:extLst>
          </p:cNvPr>
          <p:cNvSpPr>
            <a:spLocks noGrp="1"/>
          </p:cNvSpPr>
          <p:nvPr>
            <p:ph type="title"/>
          </p:nvPr>
        </p:nvSpPr>
        <p:spPr>
          <a:xfrm>
            <a:off x="444500" y="542925"/>
            <a:ext cx="11214100" cy="978729"/>
          </a:xfrm>
        </p:spPr>
        <p:txBody>
          <a:bodyPr/>
          <a:lstStyle/>
          <a:p>
            <a:r>
              <a:rPr lang="en-IN" dirty="0"/>
              <a:t>Code:-</a:t>
            </a:r>
            <a:br>
              <a:rPr lang="en-IN" dirty="0"/>
            </a:br>
            <a:endParaRPr lang="en-IN" dirty="0"/>
          </a:p>
        </p:txBody>
      </p:sp>
      <p:sp>
        <p:nvSpPr>
          <p:cNvPr id="3" name="Slide Number Placeholder 2">
            <a:extLst>
              <a:ext uri="{FF2B5EF4-FFF2-40B4-BE49-F238E27FC236}">
                <a16:creationId xmlns:a16="http://schemas.microsoft.com/office/drawing/2014/main" id="{C0932F6F-7325-C3FA-2EE0-625BFF9AFC39}"/>
              </a:ext>
            </a:extLst>
          </p:cNvPr>
          <p:cNvSpPr>
            <a:spLocks noGrp="1"/>
          </p:cNvSpPr>
          <p:nvPr>
            <p:ph type="sldNum" sz="quarter" idx="12"/>
          </p:nvPr>
        </p:nvSpPr>
        <p:spPr/>
        <p:txBody>
          <a:bodyPr/>
          <a:lstStyle/>
          <a:p>
            <a:fld id="{C263D6C4-4840-40CC-AC84-17E24B3B7BDE}" type="slidenum">
              <a:rPr lang="en-US" noProof="0" smtClean="0"/>
              <a:pPr/>
              <a:t>19</a:t>
            </a:fld>
            <a:endParaRPr lang="en-US" noProof="0" dirty="0"/>
          </a:p>
        </p:txBody>
      </p:sp>
      <p:pic>
        <p:nvPicPr>
          <p:cNvPr id="8" name="Content Placeholder 7">
            <a:extLst>
              <a:ext uri="{FF2B5EF4-FFF2-40B4-BE49-F238E27FC236}">
                <a16:creationId xmlns:a16="http://schemas.microsoft.com/office/drawing/2014/main" id="{E2608868-9ECE-C796-2BD4-82B70C52DBBD}"/>
              </a:ext>
            </a:extLst>
          </p:cNvPr>
          <p:cNvPicPr>
            <a:picLocks noGrp="1" noChangeAspect="1"/>
          </p:cNvPicPr>
          <p:nvPr>
            <p:ph idx="1"/>
          </p:nvPr>
        </p:nvPicPr>
        <p:blipFill>
          <a:blip r:embed="rId2"/>
          <a:stretch>
            <a:fillRect/>
          </a:stretch>
        </p:blipFill>
        <p:spPr>
          <a:xfrm>
            <a:off x="533400" y="1226262"/>
            <a:ext cx="9799320" cy="5448671"/>
          </a:xfrm>
        </p:spPr>
      </p:pic>
    </p:spTree>
    <p:extLst>
      <p:ext uri="{BB962C8B-B14F-4D97-AF65-F5344CB8AC3E}">
        <p14:creationId xmlns:p14="http://schemas.microsoft.com/office/powerpoint/2010/main" val="3154039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solidFill>
                  <a:srgbClr val="00B0F0"/>
                </a:solidFill>
              </a:rPr>
              <a:t>ABSRACT:</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a:lstStyle/>
          <a:p>
            <a:pPr marL="0" indent="0" algn="ctr">
              <a:buNone/>
            </a:pPr>
            <a:r>
              <a:rPr lang="en-US" sz="2000" b="1" i="0" dirty="0">
                <a:effectLst/>
                <a:latin typeface="ff9"/>
              </a:rPr>
              <a:t>“Password Manager”</a:t>
            </a:r>
            <a:r>
              <a:rPr lang="en-US" sz="2000" b="0" i="0" dirty="0">
                <a:effectLst/>
                <a:latin typeface="ff5"/>
              </a:rPr>
              <a:t> is a small-scale project used for storing your login information for all the websites you use and generating random passwords for users. The user will have the access to add, update and remove his details and he can fetch his data whenever needed. It’s an GUI based application simple and easy to use. It has a lot’s of feature which makes user experience better. In this application Passwords can be stored for various applications and details required for maintaining the Passwords </a:t>
            </a:r>
            <a:r>
              <a:rPr lang="en-US" sz="2000" b="0" i="0" dirty="0" err="1">
                <a:effectLst/>
                <a:latin typeface="ff5"/>
              </a:rPr>
              <a:t>areapplication</a:t>
            </a:r>
            <a:r>
              <a:rPr lang="en-US" sz="2000" b="0" i="0" dirty="0">
                <a:effectLst/>
                <a:latin typeface="ff5"/>
              </a:rPr>
              <a:t> or website name, username, password and email id. You would not get any problem while using it because it’s simple and user friendly UI will make your work easy, faster and gives you a better result</a:t>
            </a:r>
            <a:r>
              <a:rPr lang="en-US" sz="2000" b="0" i="0" dirty="0">
                <a:solidFill>
                  <a:schemeClr val="tx2">
                    <a:lumMod val="20000"/>
                    <a:lumOff val="80000"/>
                  </a:schemeClr>
                </a:solidFill>
                <a:effectLst/>
                <a:latin typeface="ff5"/>
              </a:rPr>
              <a:t>.</a:t>
            </a:r>
            <a:endParaRPr lang="en-US" sz="2000" b="0" i="0" dirty="0">
              <a:solidFill>
                <a:schemeClr val="tx2">
                  <a:lumMod val="20000"/>
                  <a:lumOff val="80000"/>
                </a:schemeClr>
              </a:solidFill>
              <a:effectLst/>
              <a:latin typeface="Source Sans Pro" panose="020B0503030403020204" pitchFamily="34" charset="0"/>
            </a:endParaRPr>
          </a:p>
          <a:p>
            <a:pPr marL="0" indent="0">
              <a:buNone/>
            </a:pPr>
            <a:br>
              <a:rPr lang="en-US" sz="2000" dirty="0"/>
            </a:br>
            <a:endParaRPr lang="en-US" sz="2000"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
        <p:nvSpPr>
          <p:cNvPr id="3" name="Rectangle 1">
            <a:extLst>
              <a:ext uri="{FF2B5EF4-FFF2-40B4-BE49-F238E27FC236}">
                <a16:creationId xmlns:a16="http://schemas.microsoft.com/office/drawing/2014/main" id="{E845CBA2-FC7B-2827-2F6F-5132AF96BE8E}"/>
              </a:ext>
            </a:extLst>
          </p:cNvPr>
          <p:cNvSpPr>
            <a:spLocks noChangeArrowheads="1"/>
          </p:cNvSpPr>
          <p:nvPr/>
        </p:nvSpPr>
        <p:spPr bwMode="auto">
          <a:xfrm>
            <a:off x="0" y="0"/>
            <a:ext cx="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100" b="1" i="0" u="none" strike="noStrike" cap="none" normalizeH="0" baseline="0">
                <a:ln>
                  <a:noFill/>
                </a:ln>
                <a:solidFill>
                  <a:srgbClr val="000000"/>
                </a:solidFill>
                <a:effectLst/>
                <a:latin typeface="ff9"/>
              </a:rPr>
              <a:t>Password Manager”</a:t>
            </a:r>
            <a:endParaRPr kumimoji="0" lang="en-US" altLang="en-US" sz="1200" b="0" i="0" u="none" strike="noStrike" cap="none" normalizeH="0" baseline="0">
              <a:ln>
                <a:noFill/>
              </a:ln>
              <a:solidFill>
                <a:srgbClr val="000000"/>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200" b="0" i="0" u="none" strike="noStrike" cap="none" normalizeH="0" baseline="0">
                <a:ln>
                  <a:noFill/>
                </a:ln>
                <a:solidFill>
                  <a:srgbClr val="000000"/>
                </a:solidFill>
                <a:effectLst/>
                <a:latin typeface="ff5"/>
              </a:rPr>
              <a:t> is a small-scale project used for storing your</a:t>
            </a:r>
            <a:r>
              <a:rPr kumimoji="0" lang="en-US" altLang="en-US" sz="7200" b="0" i="0" u="none" strike="noStrike" cap="none" normalizeH="0" baseline="0">
                <a:ln>
                  <a:noFill/>
                </a:ln>
                <a:solidFill>
                  <a:srgbClr val="404040"/>
                </a:solidFill>
                <a:effectLst/>
                <a:latin typeface="ff5"/>
              </a:rPr>
              <a:t>logininformation for all the websites you use</a:t>
            </a:r>
            <a:r>
              <a:rPr kumimoji="0" lang="en-US" altLang="en-US" sz="7200" b="0" i="0" u="none" strike="noStrike" cap="none" normalizeH="0" baseline="0">
                <a:ln>
                  <a:noFill/>
                </a:ln>
                <a:solidFill>
                  <a:srgbClr val="000000"/>
                </a:solidFill>
                <a:effectLst/>
                <a:latin typeface="ff5"/>
              </a:rPr>
              <a:t> and generating random passwordsfor users. The user will have the access to add, update and remove his detailsand he can fetch his data whenever needed.It’s an GUI based application simple and easy to use. It has a lot’s of feature</a:t>
            </a:r>
            <a:r>
              <a:rPr kumimoji="0" lang="en-US" altLang="en-US" sz="7200" b="0" i="0" u="none" strike="noStrike" cap="none" normalizeH="0" baseline="0">
                <a:ln>
                  <a:noFill/>
                </a:ln>
                <a:solidFill>
                  <a:srgbClr val="606C71"/>
                </a:solidFill>
                <a:effectLst/>
                <a:latin typeface="ff5"/>
              </a:rPr>
              <a:t> </a:t>
            </a:r>
            <a:r>
              <a:rPr kumimoji="0" lang="en-US" altLang="en-US" sz="7200" b="0" i="0" u="none" strike="noStrike" cap="none" normalizeH="0" baseline="0">
                <a:ln>
                  <a:noFill/>
                </a:ln>
                <a:solidFill>
                  <a:srgbClr val="000000"/>
                </a:solidFill>
                <a:effectLst/>
                <a:latin typeface="ff5"/>
              </a:rPr>
              <a:t>which makes user experience better. In this application</a:t>
            </a:r>
            <a:r>
              <a:rPr kumimoji="0" lang="en-US" altLang="en-US" sz="7200" b="0" i="0" u="none" strike="noStrike" cap="none" normalizeH="0" baseline="0">
                <a:ln>
                  <a:noFill/>
                </a:ln>
                <a:solidFill>
                  <a:srgbClr val="24292E"/>
                </a:solidFill>
                <a:effectLst/>
                <a:latin typeface="ff5"/>
              </a:rPr>
              <a:t>Passwordscan be stored for various applications and details required for maintainingthe Passwords are</a:t>
            </a:r>
            <a:r>
              <a:rPr kumimoji="0" lang="en-US" altLang="en-US" sz="7200" b="0" i="0" u="none" strike="noStrike" cap="none" normalizeH="0" baseline="0">
                <a:ln>
                  <a:noFill/>
                </a:ln>
                <a:solidFill>
                  <a:srgbClr val="000000"/>
                </a:solidFill>
                <a:effectLst/>
                <a:latin typeface="ff5"/>
              </a:rPr>
              <a:t>application</a:t>
            </a:r>
            <a:r>
              <a:rPr kumimoji="0" lang="en-US" altLang="en-US" sz="7200" b="0" i="0" u="none" strike="noStrike" cap="none" normalizeH="0" baseline="0">
                <a:ln>
                  <a:noFill/>
                </a:ln>
                <a:solidFill>
                  <a:srgbClr val="24292E"/>
                </a:solidFill>
                <a:effectLst/>
                <a:latin typeface="ff5"/>
              </a:rPr>
              <a:t>or website name, username, password andemail id</a:t>
            </a:r>
            <a:r>
              <a:rPr kumimoji="0" lang="en-US" altLang="en-US" sz="7200" b="0" i="0" u="none" strike="noStrike" cap="none" normalizeH="0" baseline="0">
                <a:ln>
                  <a:noFill/>
                </a:ln>
                <a:solidFill>
                  <a:srgbClr val="000000"/>
                </a:solidFill>
                <a:effectLst/>
                <a:latin typeface="ff5"/>
              </a:rPr>
              <a:t>.You would not get any problem while using it because it’s simple anduser friendly UI will make your work easy, faster and gives you a betterresult.</a:t>
            </a:r>
            <a:endParaRPr kumimoji="0" lang="en-US" altLang="en-US" sz="1200" b="0" i="0" u="none" strike="noStrike" cap="none" normalizeH="0" baseline="0">
              <a:ln>
                <a:noFill/>
              </a:ln>
              <a:solidFill>
                <a:srgbClr val="000000"/>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Source Sans Pro" panose="020B0503030403020204" pitchFamily="34" charset="0"/>
              </a:rPr>
              <a:t>  </a:t>
            </a:r>
            <a:r>
              <a:rPr kumimoji="0" lang="en-US" altLang="en-US" sz="72300" b="0" i="0" u="none" strike="noStrike" cap="none" normalizeH="0" baseline="0">
                <a:ln>
                  <a:noFill/>
                </a:ln>
                <a:solidFill>
                  <a:srgbClr val="000000"/>
                </a:solidFill>
                <a:effectLst/>
                <a:latin typeface="Source Sans Pro" panose="020B0503030403020204" pitchFamily="34" charset="0"/>
              </a:rPr>
              <a:t>     </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28" name="Picture 4" descr="Java (programming language) - Wikipedia">
            <a:extLst>
              <a:ext uri="{FF2B5EF4-FFF2-40B4-BE49-F238E27FC236}">
                <a16:creationId xmlns:a16="http://schemas.microsoft.com/office/drawing/2014/main" id="{98D13CAD-3BEE-1CAB-9669-8343846A12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0375" y="285750"/>
            <a:ext cx="3187224" cy="5829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D11B5-AB99-7AE1-663F-5C963892485B}"/>
              </a:ext>
            </a:extLst>
          </p:cNvPr>
          <p:cNvSpPr>
            <a:spLocks noGrp="1"/>
          </p:cNvSpPr>
          <p:nvPr>
            <p:ph type="title"/>
          </p:nvPr>
        </p:nvSpPr>
        <p:spPr/>
        <p:txBody>
          <a:bodyPr/>
          <a:lstStyle/>
          <a:p>
            <a:r>
              <a:rPr lang="en-IN" dirty="0"/>
              <a:t>Output:-</a:t>
            </a:r>
          </a:p>
        </p:txBody>
      </p:sp>
      <p:sp>
        <p:nvSpPr>
          <p:cNvPr id="3" name="Slide Number Placeholder 2">
            <a:extLst>
              <a:ext uri="{FF2B5EF4-FFF2-40B4-BE49-F238E27FC236}">
                <a16:creationId xmlns:a16="http://schemas.microsoft.com/office/drawing/2014/main" id="{BC2B89BE-EA88-DE8E-21C9-4A3FE17EB589}"/>
              </a:ext>
            </a:extLst>
          </p:cNvPr>
          <p:cNvSpPr>
            <a:spLocks noGrp="1"/>
          </p:cNvSpPr>
          <p:nvPr>
            <p:ph type="sldNum" sz="quarter" idx="12"/>
          </p:nvPr>
        </p:nvSpPr>
        <p:spPr/>
        <p:txBody>
          <a:bodyPr/>
          <a:lstStyle/>
          <a:p>
            <a:fld id="{C263D6C4-4840-40CC-AC84-17E24B3B7BDE}" type="slidenum">
              <a:rPr lang="en-US" noProof="0" smtClean="0"/>
              <a:pPr/>
              <a:t>20</a:t>
            </a:fld>
            <a:endParaRPr lang="en-US" noProof="0" dirty="0"/>
          </a:p>
        </p:txBody>
      </p:sp>
      <p:pic>
        <p:nvPicPr>
          <p:cNvPr id="6" name="Content Placeholder 5">
            <a:extLst>
              <a:ext uri="{FF2B5EF4-FFF2-40B4-BE49-F238E27FC236}">
                <a16:creationId xmlns:a16="http://schemas.microsoft.com/office/drawing/2014/main" id="{27607E6C-8466-C209-11E4-99840E08C2B9}"/>
              </a:ext>
            </a:extLst>
          </p:cNvPr>
          <p:cNvPicPr>
            <a:picLocks noGrp="1" noChangeAspect="1"/>
          </p:cNvPicPr>
          <p:nvPr>
            <p:ph idx="1"/>
          </p:nvPr>
        </p:nvPicPr>
        <p:blipFill>
          <a:blip r:embed="rId2"/>
          <a:stretch>
            <a:fillRect/>
          </a:stretch>
        </p:blipFill>
        <p:spPr>
          <a:xfrm>
            <a:off x="845821" y="1223011"/>
            <a:ext cx="9888144" cy="5085940"/>
          </a:xfrm>
        </p:spPr>
      </p:pic>
    </p:spTree>
    <p:extLst>
      <p:ext uri="{BB962C8B-B14F-4D97-AF65-F5344CB8AC3E}">
        <p14:creationId xmlns:p14="http://schemas.microsoft.com/office/powerpoint/2010/main" val="25260108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D11B5-AB99-7AE1-663F-5C963892485B}"/>
              </a:ext>
            </a:extLst>
          </p:cNvPr>
          <p:cNvSpPr>
            <a:spLocks noGrp="1"/>
          </p:cNvSpPr>
          <p:nvPr>
            <p:ph type="title"/>
          </p:nvPr>
        </p:nvSpPr>
        <p:spPr/>
        <p:txBody>
          <a:bodyPr/>
          <a:lstStyle/>
          <a:p>
            <a:r>
              <a:rPr lang="en-IN" dirty="0"/>
              <a:t>Output:-</a:t>
            </a:r>
          </a:p>
        </p:txBody>
      </p:sp>
      <p:sp>
        <p:nvSpPr>
          <p:cNvPr id="3" name="Slide Number Placeholder 2">
            <a:extLst>
              <a:ext uri="{FF2B5EF4-FFF2-40B4-BE49-F238E27FC236}">
                <a16:creationId xmlns:a16="http://schemas.microsoft.com/office/drawing/2014/main" id="{BC2B89BE-EA88-DE8E-21C9-4A3FE17EB589}"/>
              </a:ext>
            </a:extLst>
          </p:cNvPr>
          <p:cNvSpPr>
            <a:spLocks noGrp="1"/>
          </p:cNvSpPr>
          <p:nvPr>
            <p:ph type="sldNum" sz="quarter" idx="12"/>
          </p:nvPr>
        </p:nvSpPr>
        <p:spPr/>
        <p:txBody>
          <a:bodyPr/>
          <a:lstStyle/>
          <a:p>
            <a:fld id="{C263D6C4-4840-40CC-AC84-17E24B3B7BDE}" type="slidenum">
              <a:rPr lang="en-US" noProof="0" smtClean="0"/>
              <a:pPr/>
              <a:t>21</a:t>
            </a:fld>
            <a:endParaRPr lang="en-US" noProof="0" dirty="0"/>
          </a:p>
        </p:txBody>
      </p:sp>
      <p:pic>
        <p:nvPicPr>
          <p:cNvPr id="7" name="Content Placeholder 8">
            <a:extLst>
              <a:ext uri="{FF2B5EF4-FFF2-40B4-BE49-F238E27FC236}">
                <a16:creationId xmlns:a16="http://schemas.microsoft.com/office/drawing/2014/main" id="{AF39ED40-D43E-18AA-7F53-53304FC152A7}"/>
              </a:ext>
            </a:extLst>
          </p:cNvPr>
          <p:cNvPicPr>
            <a:picLocks noChangeAspect="1"/>
          </p:cNvPicPr>
          <p:nvPr/>
        </p:nvPicPr>
        <p:blipFill>
          <a:blip r:embed="rId2"/>
          <a:stretch>
            <a:fillRect/>
          </a:stretch>
        </p:blipFill>
        <p:spPr>
          <a:xfrm>
            <a:off x="1234440" y="1394461"/>
            <a:ext cx="9475470" cy="4743450"/>
          </a:xfrm>
          <a:prstGeom prst="rect">
            <a:avLst/>
          </a:prstGeom>
        </p:spPr>
      </p:pic>
    </p:spTree>
    <p:extLst>
      <p:ext uri="{BB962C8B-B14F-4D97-AF65-F5344CB8AC3E}">
        <p14:creationId xmlns:p14="http://schemas.microsoft.com/office/powerpoint/2010/main" val="37639623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33BC3-A404-F754-D5A9-E04256B4C26D}"/>
              </a:ext>
            </a:extLst>
          </p:cNvPr>
          <p:cNvSpPr>
            <a:spLocks noGrp="1"/>
          </p:cNvSpPr>
          <p:nvPr>
            <p:ph type="title"/>
          </p:nvPr>
        </p:nvSpPr>
        <p:spPr/>
        <p:txBody>
          <a:bodyPr/>
          <a:lstStyle/>
          <a:p>
            <a:r>
              <a:rPr lang="en-IN"/>
              <a:t>Output :</a:t>
            </a:r>
          </a:p>
        </p:txBody>
      </p:sp>
      <p:sp>
        <p:nvSpPr>
          <p:cNvPr id="3" name="Slide Number Placeholder 2">
            <a:extLst>
              <a:ext uri="{FF2B5EF4-FFF2-40B4-BE49-F238E27FC236}">
                <a16:creationId xmlns:a16="http://schemas.microsoft.com/office/drawing/2014/main" id="{21321969-B325-05A3-181A-A5F9622DBE06}"/>
              </a:ext>
            </a:extLst>
          </p:cNvPr>
          <p:cNvSpPr>
            <a:spLocks noGrp="1"/>
          </p:cNvSpPr>
          <p:nvPr>
            <p:ph type="sldNum" sz="quarter" idx="12"/>
          </p:nvPr>
        </p:nvSpPr>
        <p:spPr/>
        <p:txBody>
          <a:bodyPr/>
          <a:lstStyle/>
          <a:p>
            <a:fld id="{C263D6C4-4840-40CC-AC84-17E24B3B7BDE}" type="slidenum">
              <a:rPr lang="en-US" noProof="0" smtClean="0"/>
              <a:pPr/>
              <a:t>22</a:t>
            </a:fld>
            <a:endParaRPr lang="en-US" noProof="0" dirty="0"/>
          </a:p>
        </p:txBody>
      </p:sp>
      <p:sp>
        <p:nvSpPr>
          <p:cNvPr id="4" name="Text Placeholder 3">
            <a:extLst>
              <a:ext uri="{FF2B5EF4-FFF2-40B4-BE49-F238E27FC236}">
                <a16:creationId xmlns:a16="http://schemas.microsoft.com/office/drawing/2014/main" id="{74673664-F2D1-10C3-5FAE-46E6021F094C}"/>
              </a:ext>
            </a:extLst>
          </p:cNvPr>
          <p:cNvSpPr>
            <a:spLocks noGrp="1"/>
          </p:cNvSpPr>
          <p:nvPr>
            <p:ph type="body" idx="1"/>
          </p:nvPr>
        </p:nvSpPr>
        <p:spPr/>
        <p:txBody>
          <a:bodyPr/>
          <a:lstStyle/>
          <a:p>
            <a:r>
              <a:rPr lang="en-IN" dirty="0"/>
              <a:t>ADDING A NEW RECORD</a:t>
            </a:r>
          </a:p>
        </p:txBody>
      </p:sp>
      <p:sp>
        <p:nvSpPr>
          <p:cNvPr id="5" name="Text Placeholder 4">
            <a:extLst>
              <a:ext uri="{FF2B5EF4-FFF2-40B4-BE49-F238E27FC236}">
                <a16:creationId xmlns:a16="http://schemas.microsoft.com/office/drawing/2014/main" id="{B000633D-7F0A-6039-183E-34A8941F6007}"/>
              </a:ext>
            </a:extLst>
          </p:cNvPr>
          <p:cNvSpPr>
            <a:spLocks noGrp="1"/>
          </p:cNvSpPr>
          <p:nvPr>
            <p:ph type="body" sz="quarter" idx="3"/>
          </p:nvPr>
        </p:nvSpPr>
        <p:spPr/>
        <p:txBody>
          <a:bodyPr/>
          <a:lstStyle/>
          <a:p>
            <a:r>
              <a:rPr lang="en-IN" dirty="0"/>
              <a:t>DISPLAYING </a:t>
            </a:r>
          </a:p>
        </p:txBody>
      </p:sp>
      <p:pic>
        <p:nvPicPr>
          <p:cNvPr id="15" name="Content Placeholder 14">
            <a:extLst>
              <a:ext uri="{FF2B5EF4-FFF2-40B4-BE49-F238E27FC236}">
                <a16:creationId xmlns:a16="http://schemas.microsoft.com/office/drawing/2014/main" id="{7C7B745B-4941-6332-8724-11EF18892C7E}"/>
              </a:ext>
            </a:extLst>
          </p:cNvPr>
          <p:cNvPicPr>
            <a:picLocks noGrp="1" noChangeAspect="1"/>
          </p:cNvPicPr>
          <p:nvPr>
            <p:ph sz="quarter" idx="4"/>
          </p:nvPr>
        </p:nvPicPr>
        <p:blipFill>
          <a:blip r:embed="rId2"/>
          <a:stretch>
            <a:fillRect/>
          </a:stretch>
        </p:blipFill>
        <p:spPr>
          <a:xfrm>
            <a:off x="6475413" y="2505076"/>
            <a:ext cx="5183187" cy="3381374"/>
          </a:xfrm>
        </p:spPr>
      </p:pic>
      <p:pic>
        <p:nvPicPr>
          <p:cNvPr id="13" name="Content Placeholder 12">
            <a:extLst>
              <a:ext uri="{FF2B5EF4-FFF2-40B4-BE49-F238E27FC236}">
                <a16:creationId xmlns:a16="http://schemas.microsoft.com/office/drawing/2014/main" id="{641665A5-7AC8-75D5-2273-8525330BB701}"/>
              </a:ext>
            </a:extLst>
          </p:cNvPr>
          <p:cNvPicPr>
            <a:picLocks noGrp="1" noChangeAspect="1"/>
          </p:cNvPicPr>
          <p:nvPr>
            <p:ph sz="half" idx="2"/>
          </p:nvPr>
        </p:nvPicPr>
        <p:blipFill>
          <a:blip r:embed="rId3"/>
          <a:stretch>
            <a:fillRect/>
          </a:stretch>
        </p:blipFill>
        <p:spPr>
          <a:xfrm>
            <a:off x="444499" y="2505076"/>
            <a:ext cx="5277681" cy="3381374"/>
          </a:xfrm>
        </p:spPr>
      </p:pic>
    </p:spTree>
    <p:extLst>
      <p:ext uri="{BB962C8B-B14F-4D97-AF65-F5344CB8AC3E}">
        <p14:creationId xmlns:p14="http://schemas.microsoft.com/office/powerpoint/2010/main" val="13172713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33BC3-A404-F754-D5A9-E04256B4C26D}"/>
              </a:ext>
            </a:extLst>
          </p:cNvPr>
          <p:cNvSpPr>
            <a:spLocks noGrp="1"/>
          </p:cNvSpPr>
          <p:nvPr>
            <p:ph type="title"/>
          </p:nvPr>
        </p:nvSpPr>
        <p:spPr>
          <a:xfrm>
            <a:off x="444500" y="497205"/>
            <a:ext cx="11214100" cy="535531"/>
          </a:xfrm>
        </p:spPr>
        <p:txBody>
          <a:bodyPr/>
          <a:lstStyle/>
          <a:p>
            <a:r>
              <a:rPr lang="en-IN" dirty="0"/>
              <a:t>Output :</a:t>
            </a:r>
          </a:p>
        </p:txBody>
      </p:sp>
      <p:sp>
        <p:nvSpPr>
          <p:cNvPr id="3" name="Slide Number Placeholder 2">
            <a:extLst>
              <a:ext uri="{FF2B5EF4-FFF2-40B4-BE49-F238E27FC236}">
                <a16:creationId xmlns:a16="http://schemas.microsoft.com/office/drawing/2014/main" id="{21321969-B325-05A3-181A-A5F9622DBE06}"/>
              </a:ext>
            </a:extLst>
          </p:cNvPr>
          <p:cNvSpPr>
            <a:spLocks noGrp="1"/>
          </p:cNvSpPr>
          <p:nvPr>
            <p:ph type="sldNum" sz="quarter" idx="12"/>
          </p:nvPr>
        </p:nvSpPr>
        <p:spPr/>
        <p:txBody>
          <a:bodyPr/>
          <a:lstStyle/>
          <a:p>
            <a:fld id="{C263D6C4-4840-40CC-AC84-17E24B3B7BDE}" type="slidenum">
              <a:rPr lang="en-US" noProof="0" smtClean="0"/>
              <a:pPr/>
              <a:t>23</a:t>
            </a:fld>
            <a:endParaRPr lang="en-US" noProof="0" dirty="0"/>
          </a:p>
        </p:txBody>
      </p:sp>
      <p:sp>
        <p:nvSpPr>
          <p:cNvPr id="4" name="Text Placeholder 3">
            <a:extLst>
              <a:ext uri="{FF2B5EF4-FFF2-40B4-BE49-F238E27FC236}">
                <a16:creationId xmlns:a16="http://schemas.microsoft.com/office/drawing/2014/main" id="{74673664-F2D1-10C3-5FAE-46E6021F094C}"/>
              </a:ext>
            </a:extLst>
          </p:cNvPr>
          <p:cNvSpPr>
            <a:spLocks noGrp="1"/>
          </p:cNvSpPr>
          <p:nvPr>
            <p:ph type="body" idx="1"/>
          </p:nvPr>
        </p:nvSpPr>
        <p:spPr/>
        <p:txBody>
          <a:bodyPr/>
          <a:lstStyle/>
          <a:p>
            <a:r>
              <a:rPr lang="en-IN" dirty="0"/>
              <a:t>REMOVE A RECORD</a:t>
            </a:r>
          </a:p>
        </p:txBody>
      </p:sp>
      <p:sp>
        <p:nvSpPr>
          <p:cNvPr id="5" name="Text Placeholder 4">
            <a:extLst>
              <a:ext uri="{FF2B5EF4-FFF2-40B4-BE49-F238E27FC236}">
                <a16:creationId xmlns:a16="http://schemas.microsoft.com/office/drawing/2014/main" id="{B000633D-7F0A-6039-183E-34A8941F6007}"/>
              </a:ext>
            </a:extLst>
          </p:cNvPr>
          <p:cNvSpPr>
            <a:spLocks noGrp="1"/>
          </p:cNvSpPr>
          <p:nvPr>
            <p:ph type="body" sz="quarter" idx="3"/>
          </p:nvPr>
        </p:nvSpPr>
        <p:spPr/>
        <p:txBody>
          <a:bodyPr/>
          <a:lstStyle/>
          <a:p>
            <a:r>
              <a:rPr lang="en-IN" dirty="0"/>
              <a:t>DISPLAYING </a:t>
            </a:r>
          </a:p>
        </p:txBody>
      </p:sp>
      <p:pic>
        <p:nvPicPr>
          <p:cNvPr id="19" name="Content Placeholder 18">
            <a:extLst>
              <a:ext uri="{FF2B5EF4-FFF2-40B4-BE49-F238E27FC236}">
                <a16:creationId xmlns:a16="http://schemas.microsoft.com/office/drawing/2014/main" id="{927EDDCA-C874-BFCE-DA06-2B429278E5C2}"/>
              </a:ext>
            </a:extLst>
          </p:cNvPr>
          <p:cNvPicPr>
            <a:picLocks noGrp="1" noChangeAspect="1"/>
          </p:cNvPicPr>
          <p:nvPr>
            <p:ph sz="quarter" idx="4"/>
          </p:nvPr>
        </p:nvPicPr>
        <p:blipFill>
          <a:blip r:embed="rId2"/>
          <a:stretch>
            <a:fillRect/>
          </a:stretch>
        </p:blipFill>
        <p:spPr>
          <a:xfrm>
            <a:off x="6400801" y="2628900"/>
            <a:ext cx="5257800" cy="3131820"/>
          </a:xfrm>
        </p:spPr>
      </p:pic>
      <p:pic>
        <p:nvPicPr>
          <p:cNvPr id="17" name="Content Placeholder 16">
            <a:extLst>
              <a:ext uri="{FF2B5EF4-FFF2-40B4-BE49-F238E27FC236}">
                <a16:creationId xmlns:a16="http://schemas.microsoft.com/office/drawing/2014/main" id="{DFA0717E-0C51-8D3E-0772-ACFC99226D89}"/>
              </a:ext>
            </a:extLst>
          </p:cNvPr>
          <p:cNvPicPr>
            <a:picLocks noGrp="1" noChangeAspect="1"/>
          </p:cNvPicPr>
          <p:nvPr>
            <p:ph sz="half" idx="2"/>
          </p:nvPr>
        </p:nvPicPr>
        <p:blipFill>
          <a:blip r:embed="rId3"/>
          <a:stretch>
            <a:fillRect/>
          </a:stretch>
        </p:blipFill>
        <p:spPr>
          <a:xfrm>
            <a:off x="217170" y="2628900"/>
            <a:ext cx="5772150" cy="3131820"/>
          </a:xfrm>
        </p:spPr>
      </p:pic>
    </p:spTree>
    <p:extLst>
      <p:ext uri="{BB962C8B-B14F-4D97-AF65-F5344CB8AC3E}">
        <p14:creationId xmlns:p14="http://schemas.microsoft.com/office/powerpoint/2010/main" val="26897593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D90B5C6-1CB0-445E-99D1-8E2FE8C59B50}"/>
              </a:ext>
            </a:extLst>
          </p:cNvPr>
          <p:cNvSpPr>
            <a:spLocks noGrp="1"/>
          </p:cNvSpPr>
          <p:nvPr>
            <p:ph type="sldNum" sz="quarter" idx="12"/>
          </p:nvPr>
        </p:nvSpPr>
        <p:spPr/>
        <p:txBody>
          <a:bodyPr/>
          <a:lstStyle/>
          <a:p>
            <a:fld id="{C263D6C4-4840-40CC-AC84-17E24B3B7BDE}" type="slidenum">
              <a:rPr lang="en-US" smtClean="0"/>
              <a:pPr/>
              <a:t>24</a:t>
            </a:fld>
            <a:endParaRPr lang="en-US" dirty="0"/>
          </a:p>
        </p:txBody>
      </p:sp>
      <p:sp>
        <p:nvSpPr>
          <p:cNvPr id="3" name="Text Placeholder 2">
            <a:extLst>
              <a:ext uri="{FF2B5EF4-FFF2-40B4-BE49-F238E27FC236}">
                <a16:creationId xmlns:a16="http://schemas.microsoft.com/office/drawing/2014/main" id="{06554A61-D199-469B-AB0C-B68F82B5059F}"/>
              </a:ext>
            </a:extLst>
          </p:cNvPr>
          <p:cNvSpPr>
            <a:spLocks noGrp="1"/>
          </p:cNvSpPr>
          <p:nvPr>
            <p:ph type="body" sz="quarter" idx="13"/>
          </p:nvPr>
        </p:nvSpPr>
        <p:spPr/>
        <p:txBody>
          <a:bodyPr/>
          <a:lstStyle/>
          <a:p>
            <a:r>
              <a:rPr lang="en-US" u="sng" dirty="0"/>
              <a:t>THANK YOU.</a:t>
            </a:r>
          </a:p>
        </p:txBody>
      </p:sp>
    </p:spTree>
    <p:extLst>
      <p:ext uri="{BB962C8B-B14F-4D97-AF65-F5344CB8AC3E}">
        <p14:creationId xmlns:p14="http://schemas.microsoft.com/office/powerpoint/2010/main" val="59582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88950" y="542925"/>
            <a:ext cx="11214100" cy="535531"/>
          </a:xfrm>
        </p:spPr>
        <p:txBody>
          <a:bodyPr/>
          <a:lstStyle/>
          <a:p>
            <a:r>
              <a:rPr lang="en-US" dirty="0">
                <a:solidFill>
                  <a:schemeClr val="accent1">
                    <a:lumMod val="60000"/>
                    <a:lumOff val="40000"/>
                  </a:schemeClr>
                </a:solidFill>
              </a:rPr>
              <a:t>INTRODUCTION :</a:t>
            </a:r>
          </a:p>
        </p:txBody>
      </p:sp>
      <p:sp>
        <p:nvSpPr>
          <p:cNvPr id="3" name="TextBox 2">
            <a:extLst>
              <a:ext uri="{FF2B5EF4-FFF2-40B4-BE49-F238E27FC236}">
                <a16:creationId xmlns:a16="http://schemas.microsoft.com/office/drawing/2014/main" id="{9C4CF814-9B5D-F604-122E-B40225A7F71C}"/>
              </a:ext>
            </a:extLst>
          </p:cNvPr>
          <p:cNvSpPr txBox="1"/>
          <p:nvPr/>
        </p:nvSpPr>
        <p:spPr>
          <a:xfrm>
            <a:off x="146755" y="1433689"/>
            <a:ext cx="10318045" cy="5847755"/>
          </a:xfrm>
          <a:prstGeom prst="rect">
            <a:avLst/>
          </a:prstGeom>
          <a:noFill/>
        </p:spPr>
        <p:txBody>
          <a:bodyPr wrap="square" rtlCol="0">
            <a:spAutoFit/>
          </a:bodyPr>
          <a:lstStyle/>
          <a:p>
            <a:pPr algn="l"/>
            <a:r>
              <a:rPr lang="en-US" sz="2000" b="0" i="0" dirty="0">
                <a:solidFill>
                  <a:schemeClr val="tx2">
                    <a:lumMod val="20000"/>
                    <a:lumOff val="80000"/>
                  </a:schemeClr>
                </a:solidFill>
                <a:effectLst/>
                <a:latin typeface="ff5"/>
              </a:rPr>
              <a:t>Password Manager is an GUI based application that allows users to store and generate random passwords. It is created in Java using </a:t>
            </a:r>
            <a:r>
              <a:rPr lang="en-US" sz="2000" b="0" i="0" dirty="0" err="1">
                <a:solidFill>
                  <a:schemeClr val="tx2">
                    <a:lumMod val="20000"/>
                    <a:lumOff val="80000"/>
                  </a:schemeClr>
                </a:solidFill>
                <a:effectLst/>
                <a:latin typeface="ff5"/>
              </a:rPr>
              <a:t>Tkinter</a:t>
            </a:r>
            <a:r>
              <a:rPr lang="en-US" sz="2000" b="0" i="0" dirty="0">
                <a:solidFill>
                  <a:schemeClr val="tx2">
                    <a:lumMod val="20000"/>
                    <a:lumOff val="80000"/>
                  </a:schemeClr>
                </a:solidFill>
                <a:effectLst/>
                <a:latin typeface="ff5"/>
              </a:rPr>
              <a:t>  to manage passwords for several application. A password manager is a program that houses all your passwords, as well as other information, in one convenient location with one master password. The benefits of using Password Manager are:</a:t>
            </a:r>
            <a:endParaRPr lang="en-US" sz="2000" b="0" i="0" dirty="0">
              <a:solidFill>
                <a:schemeClr val="tx2">
                  <a:lumMod val="20000"/>
                  <a:lumOff val="80000"/>
                </a:schemeClr>
              </a:solidFill>
              <a:effectLst/>
              <a:latin typeface="Source Sans Pro" panose="020B0503030403020204" pitchFamily="34" charset="0"/>
            </a:endParaRPr>
          </a:p>
          <a:p>
            <a:pPr algn="l"/>
            <a:endParaRPr lang="en-US" sz="2000" b="0" i="0" dirty="0">
              <a:solidFill>
                <a:schemeClr val="tx2">
                  <a:lumMod val="20000"/>
                  <a:lumOff val="80000"/>
                </a:schemeClr>
              </a:solidFill>
              <a:effectLst/>
              <a:latin typeface="Source Sans Pro" panose="020B0503030403020204" pitchFamily="34" charset="0"/>
            </a:endParaRPr>
          </a:p>
          <a:p>
            <a:pPr algn="l"/>
            <a:r>
              <a:rPr lang="en-US" sz="2000" b="0" i="0" dirty="0">
                <a:solidFill>
                  <a:schemeClr val="tx2">
                    <a:lumMod val="20000"/>
                    <a:lumOff val="80000"/>
                  </a:schemeClr>
                </a:solidFill>
                <a:effectLst/>
                <a:latin typeface="ff5"/>
              </a:rPr>
              <a:t>A Password Manager will do the work of creating the complicated passwords you need to help protect your online accounts.</a:t>
            </a:r>
            <a:endParaRPr lang="en-US" sz="2000" b="0" i="0" dirty="0">
              <a:solidFill>
                <a:schemeClr val="tx2">
                  <a:lumMod val="20000"/>
                  <a:lumOff val="80000"/>
                </a:schemeClr>
              </a:solidFill>
              <a:effectLst/>
              <a:latin typeface="Source Sans Pro" panose="020B0503030403020204" pitchFamily="34" charset="0"/>
            </a:endParaRPr>
          </a:p>
          <a:p>
            <a:pPr algn="l"/>
            <a:endParaRPr lang="en-US" sz="2000" b="0" i="0" dirty="0">
              <a:solidFill>
                <a:schemeClr val="tx2">
                  <a:lumMod val="20000"/>
                  <a:lumOff val="80000"/>
                </a:schemeClr>
              </a:solidFill>
              <a:effectLst/>
              <a:latin typeface="Source Sans Pro" panose="020B0503030403020204" pitchFamily="34" charset="0"/>
            </a:endParaRPr>
          </a:p>
          <a:p>
            <a:pPr algn="l"/>
            <a:r>
              <a:rPr lang="en-US" sz="2000" b="0" i="0" dirty="0">
                <a:solidFill>
                  <a:schemeClr val="tx2">
                    <a:lumMod val="20000"/>
                    <a:lumOff val="80000"/>
                  </a:schemeClr>
                </a:solidFill>
                <a:effectLst/>
                <a:latin typeface="ff5"/>
              </a:rPr>
              <a:t>You need to remember only the password manager’s password. That single password will give you access to all of your others. Not only do password managers help securely house your passwords, but they can also generate passwords that are unique and complex, which makes them more difficult to crack or guess. It also simplifies your life by making account access easier for you and more </a:t>
            </a:r>
            <a:r>
              <a:rPr lang="en-US" sz="2000" b="0" i="0" dirty="0" err="1">
                <a:solidFill>
                  <a:schemeClr val="tx2">
                    <a:lumMod val="20000"/>
                    <a:lumOff val="80000"/>
                  </a:schemeClr>
                </a:solidFill>
                <a:effectLst/>
                <a:latin typeface="ff5"/>
              </a:rPr>
              <a:t>diffifcult</a:t>
            </a:r>
            <a:r>
              <a:rPr lang="en-US" sz="2000" b="0" i="0" dirty="0">
                <a:solidFill>
                  <a:schemeClr val="tx2">
                    <a:lumMod val="20000"/>
                    <a:lumOff val="80000"/>
                  </a:schemeClr>
                </a:solidFill>
                <a:effectLst/>
                <a:latin typeface="ff5"/>
              </a:rPr>
              <a:t> for hackers. You don’t have to memorize any passwords except for the password to your password manager. That means you can actually follow unpleasant but useful security advice, like never reusing a password and always using long, strong and complex passwords</a:t>
            </a:r>
            <a:r>
              <a:rPr lang="en-US" b="0" i="0" dirty="0">
                <a:solidFill>
                  <a:schemeClr val="tx2">
                    <a:lumMod val="20000"/>
                    <a:lumOff val="80000"/>
                  </a:schemeClr>
                </a:solidFill>
                <a:effectLst/>
                <a:latin typeface="ff5"/>
              </a:rPr>
              <a:t>.</a:t>
            </a:r>
            <a:r>
              <a:rPr lang="en-US" b="0" i="0" dirty="0">
                <a:solidFill>
                  <a:srgbClr val="000000"/>
                </a:solidFill>
                <a:effectLst/>
                <a:latin typeface="ff5"/>
              </a:rPr>
              <a:t>.</a:t>
            </a:r>
            <a:endParaRPr lang="en-US" b="0" i="0" dirty="0">
              <a:solidFill>
                <a:srgbClr val="000000"/>
              </a:solidFill>
              <a:effectLst/>
              <a:latin typeface="Source Sans Pro" panose="020B0503030403020204" pitchFamily="34" charset="0"/>
            </a:endParaRPr>
          </a:p>
          <a:p>
            <a:pPr algn="l"/>
            <a:endParaRPr lang="en-US" b="0" i="0" dirty="0">
              <a:solidFill>
                <a:srgbClr val="000000"/>
              </a:solidFill>
              <a:effectLst/>
              <a:latin typeface="Source Sans Pro" panose="020B0503030403020204" pitchFamily="34" charset="0"/>
            </a:endParaRPr>
          </a:p>
          <a:p>
            <a:br>
              <a:rPr lang="en-US" dirty="0"/>
            </a:br>
            <a:endParaRPr lang="en-US" sz="1800" kern="1200" dirty="0">
              <a:solidFill>
                <a:schemeClr val="tx1"/>
              </a:solidFill>
              <a:latin typeface="+mn-lt"/>
              <a:ea typeface="+mn-ea"/>
              <a:cs typeface="+mn-cs"/>
            </a:endParaRPr>
          </a:p>
        </p:txBody>
      </p:sp>
      <p:sp>
        <p:nvSpPr>
          <p:cNvPr id="9" name="Rectangle 1">
            <a:extLst>
              <a:ext uri="{FF2B5EF4-FFF2-40B4-BE49-F238E27FC236}">
                <a16:creationId xmlns:a16="http://schemas.microsoft.com/office/drawing/2014/main" id="{AE9F8DFC-04FF-E3DF-7AF5-6B390778156A}"/>
              </a:ext>
            </a:extLst>
          </p:cNvPr>
          <p:cNvSpPr>
            <a:spLocks noChangeArrowheads="1"/>
          </p:cNvSpPr>
          <p:nvPr/>
        </p:nvSpPr>
        <p:spPr bwMode="auto">
          <a:xfrm>
            <a:off x="0" y="0"/>
            <a:ext cx="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200" b="0" i="0" u="none" strike="noStrike" cap="none" normalizeH="0" baseline="0">
                <a:ln>
                  <a:noFill/>
                </a:ln>
                <a:solidFill>
                  <a:srgbClr val="000000"/>
                </a:solidFill>
                <a:effectLst/>
                <a:latin typeface="ff5"/>
              </a:rPr>
              <a:t>Password Manager is an GUI based application that allows users to store andgenerate random passwords</a:t>
            </a:r>
            <a:r>
              <a:rPr kumimoji="0" lang="en-US" altLang="en-US" sz="7200" b="0" i="0" u="none" strike="noStrike" cap="none" normalizeH="0" baseline="0">
                <a:ln>
                  <a:noFill/>
                </a:ln>
                <a:solidFill>
                  <a:srgbClr val="24292E"/>
                </a:solidFill>
                <a:effectLst/>
                <a:latin typeface="ff5"/>
              </a:rPr>
              <a:t>. It is created in Python using Tkinter and Mysqldatabase to manage passwords for several application. A password manager is a program that houses all your passwords, as well as other information, inone convenient location with one master password.The benefits of using Password Manager are:</a:t>
            </a:r>
            <a:endParaRPr kumimoji="0" lang="en-US" altLang="en-US" sz="1200" b="0" i="0" u="none" strike="noStrike" cap="none" normalizeH="0" baseline="0">
              <a:ln>
                <a:noFill/>
              </a:ln>
              <a:solidFill>
                <a:srgbClr val="000000"/>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a:ln>
                  <a:noFill/>
                </a:ln>
                <a:solidFill>
                  <a:srgbClr val="000000"/>
                </a:solidFill>
                <a:effectLst/>
                <a:latin typeface="ff0"/>
              </a:rPr>
              <a:t></a:t>
            </a:r>
            <a:endParaRPr kumimoji="0" lang="en-US" altLang="en-US" sz="1200" b="0" i="0" u="none" strike="noStrike" cap="none" normalizeH="0" baseline="0">
              <a:ln>
                <a:noFill/>
              </a:ln>
              <a:solidFill>
                <a:srgbClr val="000000"/>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200" b="0" i="0" u="none" strike="noStrike" cap="none" normalizeH="0" baseline="0">
                <a:ln>
                  <a:noFill/>
                </a:ln>
                <a:solidFill>
                  <a:srgbClr val="000000"/>
                </a:solidFill>
                <a:effectLst/>
                <a:latin typeface="ff5"/>
              </a:rPr>
              <a:t>A Password Manager will do the work of creating the complicated passwords you need to help protect your online accounts.</a:t>
            </a:r>
            <a:endParaRPr kumimoji="0" lang="en-US" altLang="en-US" sz="1200" b="0" i="0" u="none" strike="noStrike" cap="none" normalizeH="0" baseline="0">
              <a:ln>
                <a:noFill/>
              </a:ln>
              <a:solidFill>
                <a:srgbClr val="000000"/>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a:ln>
                  <a:noFill/>
                </a:ln>
                <a:solidFill>
                  <a:srgbClr val="000000"/>
                </a:solidFill>
                <a:effectLst/>
                <a:latin typeface="ff0"/>
              </a:rPr>
              <a:t></a:t>
            </a:r>
            <a:endParaRPr kumimoji="0" lang="en-US" altLang="en-US" sz="1200" b="0" i="0" u="none" strike="noStrike" cap="none" normalizeH="0" baseline="0">
              <a:ln>
                <a:noFill/>
              </a:ln>
              <a:solidFill>
                <a:srgbClr val="000000"/>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200" b="0" i="0" u="none" strike="noStrike" cap="none" normalizeH="0" baseline="0">
                <a:ln>
                  <a:noFill/>
                </a:ln>
                <a:solidFill>
                  <a:srgbClr val="000000"/>
                </a:solidFill>
                <a:effectLst/>
                <a:latin typeface="ff5"/>
              </a:rPr>
              <a:t>You need to remember only the password manager’s password. Thatsingle password will give you access to all of your others. Not only do password managers help securely house your passwords, butthey can also generate passwords that are unique and complex, which makesthem more difficult to crack or guess. It also simplifies your life by makingaccount access easier for you and more diffifcult for hackers. You don’t have to memorize any passwords except for the password to your passwordmanager.That means you can actually follow unpleasant butuseful security advice, likenever reusing a password and always using long, strong and complex passwords.</a:t>
            </a:r>
            <a:endParaRPr kumimoji="0" lang="en-US" altLang="en-US" sz="1200" b="0" i="0" u="none" strike="noStrike" cap="none" normalizeH="0" baseline="0">
              <a:ln>
                <a:noFill/>
              </a:ln>
              <a:solidFill>
                <a:srgbClr val="000000"/>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5200" b="0" i="0" u="none" strike="noStrike" cap="none" normalizeH="0" baseline="0">
                <a:ln>
                  <a:noFill/>
                </a:ln>
                <a:solidFill>
                  <a:srgbClr val="000000"/>
                </a:solidFill>
                <a:effectLst/>
                <a:latin typeface="ff3"/>
              </a:rPr>
              <a:t>[1]</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Source Sans Pro" panose="020B0503030403020204" pitchFamily="34" charset="0"/>
              </a:rPr>
              <a:t>  </a:t>
            </a:r>
            <a:r>
              <a:rPr kumimoji="0" lang="en-US" altLang="en-US" sz="72300" b="0" i="0" u="none" strike="noStrike" cap="none" normalizeH="0" baseline="0">
                <a:ln>
                  <a:noFill/>
                </a:ln>
                <a:solidFill>
                  <a:srgbClr val="000000"/>
                </a:solidFill>
                <a:effectLst/>
                <a:latin typeface="Source Sans Pro" panose="020B0503030403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88950" y="542925"/>
            <a:ext cx="11214100" cy="535531"/>
          </a:xfrm>
        </p:spPr>
        <p:txBody>
          <a:bodyPr/>
          <a:lstStyle/>
          <a:p>
            <a:r>
              <a:rPr lang="en-US" dirty="0">
                <a:solidFill>
                  <a:schemeClr val="accent1">
                    <a:lumMod val="60000"/>
                    <a:lumOff val="40000"/>
                  </a:schemeClr>
                </a:solidFill>
              </a:rPr>
              <a:t>DIFFERENT APPLICATION USED :</a:t>
            </a:r>
          </a:p>
        </p:txBody>
      </p:sp>
      <p:sp>
        <p:nvSpPr>
          <p:cNvPr id="3" name="TextBox 2">
            <a:extLst>
              <a:ext uri="{FF2B5EF4-FFF2-40B4-BE49-F238E27FC236}">
                <a16:creationId xmlns:a16="http://schemas.microsoft.com/office/drawing/2014/main" id="{9C4CF814-9B5D-F604-122E-B40225A7F71C}"/>
              </a:ext>
            </a:extLst>
          </p:cNvPr>
          <p:cNvSpPr txBox="1"/>
          <p:nvPr/>
        </p:nvSpPr>
        <p:spPr>
          <a:xfrm>
            <a:off x="259493" y="1346886"/>
            <a:ext cx="10773718" cy="4708981"/>
          </a:xfrm>
          <a:prstGeom prst="rect">
            <a:avLst/>
          </a:prstGeom>
          <a:noFill/>
        </p:spPr>
        <p:txBody>
          <a:bodyPr wrap="square" rtlCol="0">
            <a:spAutoFit/>
          </a:bodyPr>
          <a:lstStyle/>
          <a:p>
            <a:pPr marL="342900" indent="-342900">
              <a:buFont typeface="Arial" panose="020B0604020202020204" pitchFamily="34" charset="0"/>
              <a:buChar char="•"/>
            </a:pPr>
            <a:r>
              <a:rPr lang="en-US" sz="2000" dirty="0" err="1">
                <a:solidFill>
                  <a:schemeClr val="bg1"/>
                </a:solidFill>
              </a:rPr>
              <a:t>JButton</a:t>
            </a:r>
            <a:r>
              <a:rPr lang="en-US" sz="2000" dirty="0">
                <a:solidFill>
                  <a:schemeClr val="bg1"/>
                </a:solidFill>
              </a:rPr>
              <a:t>: The </a:t>
            </a:r>
            <a:r>
              <a:rPr lang="en-US" sz="2000" dirty="0" err="1">
                <a:solidFill>
                  <a:schemeClr val="bg1"/>
                </a:solidFill>
              </a:rPr>
              <a:t>JButton</a:t>
            </a:r>
            <a:r>
              <a:rPr lang="en-US" sz="2000" dirty="0">
                <a:solidFill>
                  <a:schemeClr val="bg1"/>
                </a:solidFill>
              </a:rPr>
              <a:t> class is used to create a labeled button that has platform independent implementation</a:t>
            </a:r>
          </a:p>
          <a:p>
            <a:pPr marL="342900" indent="-342900">
              <a:buFont typeface="Arial" panose="020B0604020202020204" pitchFamily="34" charset="0"/>
              <a:buChar char="•"/>
            </a:pPr>
            <a:endParaRPr lang="en-US" sz="2000" dirty="0">
              <a:solidFill>
                <a:schemeClr val="bg1"/>
              </a:solidFill>
            </a:endParaRPr>
          </a:p>
          <a:p>
            <a:pPr marL="342900" indent="-342900">
              <a:buFont typeface="Arial" panose="020B0604020202020204" pitchFamily="34" charset="0"/>
              <a:buChar char="•"/>
            </a:pPr>
            <a:r>
              <a:rPr lang="en-US" sz="2000" dirty="0" err="1">
                <a:solidFill>
                  <a:schemeClr val="bg1"/>
                </a:solidFill>
              </a:rPr>
              <a:t>JLabel</a:t>
            </a:r>
            <a:r>
              <a:rPr lang="en-US" sz="2000" dirty="0">
                <a:solidFill>
                  <a:schemeClr val="bg1"/>
                </a:solidFill>
              </a:rPr>
              <a:t>: The object of </a:t>
            </a:r>
            <a:r>
              <a:rPr lang="en-US" sz="2000" dirty="0" err="1">
                <a:solidFill>
                  <a:schemeClr val="bg1"/>
                </a:solidFill>
              </a:rPr>
              <a:t>JLabel</a:t>
            </a:r>
            <a:r>
              <a:rPr lang="en-US" sz="2000" dirty="0">
                <a:solidFill>
                  <a:schemeClr val="bg1"/>
                </a:solidFill>
              </a:rPr>
              <a:t> class is a component for placing text in a container.</a:t>
            </a:r>
          </a:p>
          <a:p>
            <a:pPr marL="342900" indent="-342900">
              <a:buFont typeface="Arial" panose="020B0604020202020204" pitchFamily="34" charset="0"/>
              <a:buChar char="•"/>
            </a:pPr>
            <a:endParaRPr lang="en-US" sz="2000" dirty="0">
              <a:solidFill>
                <a:schemeClr val="bg1"/>
              </a:solidFill>
            </a:endParaRPr>
          </a:p>
          <a:p>
            <a:pPr marL="342900" indent="-342900">
              <a:buFont typeface="Arial" panose="020B0604020202020204" pitchFamily="34" charset="0"/>
              <a:buChar char="•"/>
            </a:pPr>
            <a:r>
              <a:rPr lang="en-US" sz="2000" dirty="0" err="1">
                <a:solidFill>
                  <a:schemeClr val="bg1"/>
                </a:solidFill>
              </a:rPr>
              <a:t>JRadioButton</a:t>
            </a:r>
            <a:r>
              <a:rPr lang="en-US" sz="2000" dirty="0">
                <a:solidFill>
                  <a:schemeClr val="bg1"/>
                </a:solidFill>
              </a:rPr>
              <a:t>: The </a:t>
            </a:r>
            <a:r>
              <a:rPr lang="en-US" sz="2000" dirty="0" err="1">
                <a:solidFill>
                  <a:schemeClr val="bg1"/>
                </a:solidFill>
              </a:rPr>
              <a:t>JRadioButton</a:t>
            </a:r>
            <a:r>
              <a:rPr lang="en-US" sz="2000" dirty="0">
                <a:solidFill>
                  <a:schemeClr val="bg1"/>
                </a:solidFill>
              </a:rPr>
              <a:t> class is used to create a radio button.</a:t>
            </a:r>
          </a:p>
          <a:p>
            <a:pPr marL="342900" indent="-342900">
              <a:buFont typeface="Arial" panose="020B0604020202020204" pitchFamily="34" charset="0"/>
              <a:buChar char="•"/>
            </a:pPr>
            <a:endParaRPr lang="en-US" sz="2000" dirty="0">
              <a:solidFill>
                <a:schemeClr val="bg1"/>
              </a:solidFill>
            </a:endParaRPr>
          </a:p>
          <a:p>
            <a:pPr marL="342900" indent="-342900">
              <a:buFont typeface="Arial" panose="020B0604020202020204" pitchFamily="34" charset="0"/>
              <a:buChar char="•"/>
            </a:pPr>
            <a:r>
              <a:rPr lang="en-US" sz="2000" dirty="0" err="1">
                <a:solidFill>
                  <a:schemeClr val="bg1"/>
                </a:solidFill>
              </a:rPr>
              <a:t>JOptionButton</a:t>
            </a:r>
            <a:r>
              <a:rPr lang="en-US" sz="2000" dirty="0">
                <a:solidFill>
                  <a:schemeClr val="bg1"/>
                </a:solidFill>
              </a:rPr>
              <a:t>: The </a:t>
            </a:r>
            <a:r>
              <a:rPr lang="en-US" sz="2000" dirty="0" err="1">
                <a:solidFill>
                  <a:schemeClr val="bg1"/>
                </a:solidFill>
              </a:rPr>
              <a:t>JOptionPane</a:t>
            </a:r>
            <a:r>
              <a:rPr lang="en-US" sz="2000" dirty="0">
                <a:solidFill>
                  <a:schemeClr val="bg1"/>
                </a:solidFill>
              </a:rPr>
              <a:t> class is used to provide standard dialog boxes such as message dialog box, confirm dialog box and input dialog box.</a:t>
            </a:r>
          </a:p>
          <a:p>
            <a:pPr marL="342900" indent="-342900">
              <a:buFont typeface="Arial" panose="020B0604020202020204" pitchFamily="34" charset="0"/>
              <a:buChar char="•"/>
            </a:pPr>
            <a:endParaRPr lang="en-US" sz="2000" dirty="0">
              <a:solidFill>
                <a:schemeClr val="bg1"/>
              </a:solidFill>
            </a:endParaRPr>
          </a:p>
          <a:p>
            <a:pPr marL="342900" indent="-342900">
              <a:buFont typeface="Arial" panose="020B0604020202020204" pitchFamily="34" charset="0"/>
              <a:buChar char="•"/>
            </a:pPr>
            <a:r>
              <a:rPr lang="en-US" sz="2000" dirty="0" err="1">
                <a:solidFill>
                  <a:schemeClr val="bg1"/>
                </a:solidFill>
              </a:rPr>
              <a:t>JScrollbar</a:t>
            </a:r>
            <a:r>
              <a:rPr lang="en-US" sz="2000" dirty="0">
                <a:solidFill>
                  <a:schemeClr val="bg1"/>
                </a:solidFill>
              </a:rPr>
              <a:t>: The object of </a:t>
            </a:r>
            <a:r>
              <a:rPr lang="en-US" sz="2000" dirty="0" err="1">
                <a:solidFill>
                  <a:schemeClr val="bg1"/>
                </a:solidFill>
              </a:rPr>
              <a:t>JScrollbar</a:t>
            </a:r>
            <a:r>
              <a:rPr lang="en-US" sz="2000" dirty="0">
                <a:solidFill>
                  <a:schemeClr val="bg1"/>
                </a:solidFill>
              </a:rPr>
              <a:t> class is used to add horizontal and vertical scrollbar.</a:t>
            </a:r>
          </a:p>
          <a:p>
            <a:pPr marL="342900" indent="-342900">
              <a:buFont typeface="Arial" panose="020B0604020202020204" pitchFamily="34" charset="0"/>
              <a:buChar char="•"/>
            </a:pPr>
            <a:endParaRPr lang="en-US" sz="2000" dirty="0">
              <a:solidFill>
                <a:schemeClr val="bg1"/>
              </a:solidFill>
            </a:endParaRPr>
          </a:p>
          <a:p>
            <a:pPr marL="342900" indent="-342900">
              <a:buFont typeface="Arial" panose="020B0604020202020204" pitchFamily="34" charset="0"/>
              <a:buChar char="•"/>
            </a:pPr>
            <a:r>
              <a:rPr lang="en-US" sz="2000" dirty="0" err="1">
                <a:solidFill>
                  <a:schemeClr val="bg1"/>
                </a:solidFill>
              </a:rPr>
              <a:t>JTextField</a:t>
            </a:r>
            <a:r>
              <a:rPr lang="en-US" sz="2000" dirty="0">
                <a:solidFill>
                  <a:schemeClr val="bg1"/>
                </a:solidFill>
              </a:rPr>
              <a:t>: The object of a </a:t>
            </a:r>
            <a:r>
              <a:rPr lang="en-US" sz="2000" dirty="0" err="1">
                <a:solidFill>
                  <a:schemeClr val="bg1"/>
                </a:solidFill>
              </a:rPr>
              <a:t>JTextField</a:t>
            </a:r>
            <a:r>
              <a:rPr lang="en-US" sz="2000" dirty="0">
                <a:solidFill>
                  <a:schemeClr val="bg1"/>
                </a:solidFill>
              </a:rPr>
              <a:t> class is a text component that allows the editing of a single line text.</a:t>
            </a:r>
            <a:br>
              <a:rPr lang="en-US" sz="2000" dirty="0">
                <a:solidFill>
                  <a:schemeClr val="bg1"/>
                </a:solidFill>
              </a:rPr>
            </a:br>
            <a:endParaRPr lang="en-US" sz="2000" kern="1200" dirty="0">
              <a:solidFill>
                <a:schemeClr val="bg1"/>
              </a:solidFill>
              <a:latin typeface="+mn-lt"/>
              <a:ea typeface="+mn-ea"/>
              <a:cs typeface="+mn-cs"/>
            </a:endParaRPr>
          </a:p>
        </p:txBody>
      </p:sp>
      <p:sp>
        <p:nvSpPr>
          <p:cNvPr id="9" name="Rectangle 1">
            <a:extLst>
              <a:ext uri="{FF2B5EF4-FFF2-40B4-BE49-F238E27FC236}">
                <a16:creationId xmlns:a16="http://schemas.microsoft.com/office/drawing/2014/main" id="{AE9F8DFC-04FF-E3DF-7AF5-6B390778156A}"/>
              </a:ext>
            </a:extLst>
          </p:cNvPr>
          <p:cNvSpPr>
            <a:spLocks noChangeArrowheads="1"/>
          </p:cNvSpPr>
          <p:nvPr/>
        </p:nvSpPr>
        <p:spPr bwMode="auto">
          <a:xfrm>
            <a:off x="0" y="0"/>
            <a:ext cx="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200" b="0" i="0" u="none" strike="noStrike" cap="none" normalizeH="0" baseline="0">
                <a:ln>
                  <a:noFill/>
                </a:ln>
                <a:solidFill>
                  <a:srgbClr val="000000"/>
                </a:solidFill>
                <a:effectLst/>
                <a:latin typeface="ff5"/>
              </a:rPr>
              <a:t>Password Manager is an GUI based application that allows users to store andgenerate random passwords</a:t>
            </a:r>
            <a:r>
              <a:rPr kumimoji="0" lang="en-US" altLang="en-US" sz="7200" b="0" i="0" u="none" strike="noStrike" cap="none" normalizeH="0" baseline="0">
                <a:ln>
                  <a:noFill/>
                </a:ln>
                <a:solidFill>
                  <a:srgbClr val="24292E"/>
                </a:solidFill>
                <a:effectLst/>
                <a:latin typeface="ff5"/>
              </a:rPr>
              <a:t>. It is created in Python using Tkinter and Mysqldatabase to manage passwords for several application. A password manager is a program that houses all your passwords, as well as other information, inone convenient location with one master password.The benefits of using Password Manager are:</a:t>
            </a:r>
            <a:endParaRPr kumimoji="0" lang="en-US" altLang="en-US" sz="1200" b="0" i="0" u="none" strike="noStrike" cap="none" normalizeH="0" baseline="0">
              <a:ln>
                <a:noFill/>
              </a:ln>
              <a:solidFill>
                <a:srgbClr val="000000"/>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a:ln>
                  <a:noFill/>
                </a:ln>
                <a:solidFill>
                  <a:srgbClr val="000000"/>
                </a:solidFill>
                <a:effectLst/>
                <a:latin typeface="ff0"/>
              </a:rPr>
              <a:t></a:t>
            </a:r>
            <a:endParaRPr kumimoji="0" lang="en-US" altLang="en-US" sz="1200" b="0" i="0" u="none" strike="noStrike" cap="none" normalizeH="0" baseline="0">
              <a:ln>
                <a:noFill/>
              </a:ln>
              <a:solidFill>
                <a:srgbClr val="000000"/>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200" b="0" i="0" u="none" strike="noStrike" cap="none" normalizeH="0" baseline="0">
                <a:ln>
                  <a:noFill/>
                </a:ln>
                <a:solidFill>
                  <a:srgbClr val="000000"/>
                </a:solidFill>
                <a:effectLst/>
                <a:latin typeface="ff5"/>
              </a:rPr>
              <a:t>A Password Manager will do the work of creating the complicated passwords you need to help protect your online accounts.</a:t>
            </a:r>
            <a:endParaRPr kumimoji="0" lang="en-US" altLang="en-US" sz="1200" b="0" i="0" u="none" strike="noStrike" cap="none" normalizeH="0" baseline="0">
              <a:ln>
                <a:noFill/>
              </a:ln>
              <a:solidFill>
                <a:srgbClr val="000000"/>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a:ln>
                  <a:noFill/>
                </a:ln>
                <a:solidFill>
                  <a:srgbClr val="000000"/>
                </a:solidFill>
                <a:effectLst/>
                <a:latin typeface="ff0"/>
              </a:rPr>
              <a:t></a:t>
            </a:r>
            <a:endParaRPr kumimoji="0" lang="en-US" altLang="en-US" sz="1200" b="0" i="0" u="none" strike="noStrike" cap="none" normalizeH="0" baseline="0">
              <a:ln>
                <a:noFill/>
              </a:ln>
              <a:solidFill>
                <a:srgbClr val="000000"/>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200" b="0" i="0" u="none" strike="noStrike" cap="none" normalizeH="0" baseline="0">
                <a:ln>
                  <a:noFill/>
                </a:ln>
                <a:solidFill>
                  <a:srgbClr val="000000"/>
                </a:solidFill>
                <a:effectLst/>
                <a:latin typeface="ff5"/>
              </a:rPr>
              <a:t>You need to remember only the password manager’s password. Thatsingle password will give you access to all of your others. Not only do password managers help securely house your passwords, butthey can also generate passwords that are unique and complex, which makesthem more difficult to crack or guess. It also simplifies your life by makingaccount access easier for you and more diffifcult for hackers. You don’t have to memorize any passwords except for the password to your passwordmanager.That means you can actually follow unpleasant butuseful security advice, likenever reusing a password and always using long, strong and complex passwords.</a:t>
            </a:r>
            <a:endParaRPr kumimoji="0" lang="en-US" altLang="en-US" sz="1200" b="0" i="0" u="none" strike="noStrike" cap="none" normalizeH="0" baseline="0">
              <a:ln>
                <a:noFill/>
              </a:ln>
              <a:solidFill>
                <a:srgbClr val="000000"/>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5200" b="0" i="0" u="none" strike="noStrike" cap="none" normalizeH="0" baseline="0">
                <a:ln>
                  <a:noFill/>
                </a:ln>
                <a:solidFill>
                  <a:srgbClr val="000000"/>
                </a:solidFill>
                <a:effectLst/>
                <a:latin typeface="ff3"/>
              </a:rPr>
              <a:t>[1]</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Source Sans Pro" panose="020B0503030403020204" pitchFamily="34" charset="0"/>
              </a:rPr>
              <a:t>  </a:t>
            </a:r>
            <a:r>
              <a:rPr kumimoji="0" lang="en-US" altLang="en-US" sz="72300" b="0" i="0" u="none" strike="noStrike" cap="none" normalizeH="0" baseline="0">
                <a:ln>
                  <a:noFill/>
                </a:ln>
                <a:solidFill>
                  <a:srgbClr val="000000"/>
                </a:solidFill>
                <a:effectLst/>
                <a:latin typeface="Source Sans Pro" panose="020B0503030403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39161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solidFill>
                  <a:srgbClr val="00B0F0"/>
                </a:solidFill>
              </a:rPr>
              <a:t>OBJECTIVES:</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
        <p:nvSpPr>
          <p:cNvPr id="3" name="Rectangle 1">
            <a:extLst>
              <a:ext uri="{FF2B5EF4-FFF2-40B4-BE49-F238E27FC236}">
                <a16:creationId xmlns:a16="http://schemas.microsoft.com/office/drawing/2014/main" id="{E845CBA2-FC7B-2827-2F6F-5132AF96BE8E}"/>
              </a:ext>
            </a:extLst>
          </p:cNvPr>
          <p:cNvSpPr>
            <a:spLocks noChangeArrowheads="1"/>
          </p:cNvSpPr>
          <p:nvPr/>
        </p:nvSpPr>
        <p:spPr bwMode="auto">
          <a:xfrm>
            <a:off x="0" y="0"/>
            <a:ext cx="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100" b="1" i="0" u="none" strike="noStrike" cap="none" normalizeH="0" baseline="0">
                <a:ln>
                  <a:noFill/>
                </a:ln>
                <a:solidFill>
                  <a:srgbClr val="000000"/>
                </a:solidFill>
                <a:effectLst/>
                <a:latin typeface="ff9"/>
              </a:rPr>
              <a:t>Password Manager”</a:t>
            </a:r>
            <a:endParaRPr kumimoji="0" lang="en-US" altLang="en-US" sz="1200" b="0" i="0" u="none" strike="noStrike" cap="none" normalizeH="0" baseline="0">
              <a:ln>
                <a:noFill/>
              </a:ln>
              <a:solidFill>
                <a:srgbClr val="000000"/>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200" b="0" i="0" u="none" strike="noStrike" cap="none" normalizeH="0" baseline="0">
                <a:ln>
                  <a:noFill/>
                </a:ln>
                <a:solidFill>
                  <a:srgbClr val="000000"/>
                </a:solidFill>
                <a:effectLst/>
                <a:latin typeface="ff5"/>
              </a:rPr>
              <a:t> is a small-scale project used for storing your</a:t>
            </a:r>
            <a:r>
              <a:rPr kumimoji="0" lang="en-US" altLang="en-US" sz="7200" b="0" i="0" u="none" strike="noStrike" cap="none" normalizeH="0" baseline="0">
                <a:ln>
                  <a:noFill/>
                </a:ln>
                <a:solidFill>
                  <a:srgbClr val="404040"/>
                </a:solidFill>
                <a:effectLst/>
                <a:latin typeface="ff5"/>
              </a:rPr>
              <a:t>logininformation for all the websites you use</a:t>
            </a:r>
            <a:r>
              <a:rPr kumimoji="0" lang="en-US" altLang="en-US" sz="7200" b="0" i="0" u="none" strike="noStrike" cap="none" normalizeH="0" baseline="0">
                <a:ln>
                  <a:noFill/>
                </a:ln>
                <a:solidFill>
                  <a:srgbClr val="000000"/>
                </a:solidFill>
                <a:effectLst/>
                <a:latin typeface="ff5"/>
              </a:rPr>
              <a:t> and generating random passwordsfor users. The user will have the access to add, update and remove his detailsand he can fetch his data whenever needed.It’s an GUI based application simple and easy to use. It has a lot’s of feature</a:t>
            </a:r>
            <a:r>
              <a:rPr kumimoji="0" lang="en-US" altLang="en-US" sz="7200" b="0" i="0" u="none" strike="noStrike" cap="none" normalizeH="0" baseline="0">
                <a:ln>
                  <a:noFill/>
                </a:ln>
                <a:solidFill>
                  <a:srgbClr val="606C71"/>
                </a:solidFill>
                <a:effectLst/>
                <a:latin typeface="ff5"/>
              </a:rPr>
              <a:t> </a:t>
            </a:r>
            <a:r>
              <a:rPr kumimoji="0" lang="en-US" altLang="en-US" sz="7200" b="0" i="0" u="none" strike="noStrike" cap="none" normalizeH="0" baseline="0">
                <a:ln>
                  <a:noFill/>
                </a:ln>
                <a:solidFill>
                  <a:srgbClr val="000000"/>
                </a:solidFill>
                <a:effectLst/>
                <a:latin typeface="ff5"/>
              </a:rPr>
              <a:t>which makes user experience better. In this application</a:t>
            </a:r>
            <a:r>
              <a:rPr kumimoji="0" lang="en-US" altLang="en-US" sz="7200" b="0" i="0" u="none" strike="noStrike" cap="none" normalizeH="0" baseline="0">
                <a:ln>
                  <a:noFill/>
                </a:ln>
                <a:solidFill>
                  <a:srgbClr val="24292E"/>
                </a:solidFill>
                <a:effectLst/>
                <a:latin typeface="ff5"/>
              </a:rPr>
              <a:t>Passwordscan be stored for various applications and details required for maintainingthe Passwords are</a:t>
            </a:r>
            <a:r>
              <a:rPr kumimoji="0" lang="en-US" altLang="en-US" sz="7200" b="0" i="0" u="none" strike="noStrike" cap="none" normalizeH="0" baseline="0">
                <a:ln>
                  <a:noFill/>
                </a:ln>
                <a:solidFill>
                  <a:srgbClr val="000000"/>
                </a:solidFill>
                <a:effectLst/>
                <a:latin typeface="ff5"/>
              </a:rPr>
              <a:t>application</a:t>
            </a:r>
            <a:r>
              <a:rPr kumimoji="0" lang="en-US" altLang="en-US" sz="7200" b="0" i="0" u="none" strike="noStrike" cap="none" normalizeH="0" baseline="0">
                <a:ln>
                  <a:noFill/>
                </a:ln>
                <a:solidFill>
                  <a:srgbClr val="24292E"/>
                </a:solidFill>
                <a:effectLst/>
                <a:latin typeface="ff5"/>
              </a:rPr>
              <a:t>or website name, username, password andemail id</a:t>
            </a:r>
            <a:r>
              <a:rPr kumimoji="0" lang="en-US" altLang="en-US" sz="7200" b="0" i="0" u="none" strike="noStrike" cap="none" normalizeH="0" baseline="0">
                <a:ln>
                  <a:noFill/>
                </a:ln>
                <a:solidFill>
                  <a:srgbClr val="000000"/>
                </a:solidFill>
                <a:effectLst/>
                <a:latin typeface="ff5"/>
              </a:rPr>
              <a:t>.You would not get any problem while using it because it’s simple anduser friendly UI will make your work easy, faster and gives you a betterresult.</a:t>
            </a:r>
            <a:endParaRPr kumimoji="0" lang="en-US" altLang="en-US" sz="1200" b="0" i="0" u="none" strike="noStrike" cap="none" normalizeH="0" baseline="0">
              <a:ln>
                <a:noFill/>
              </a:ln>
              <a:solidFill>
                <a:srgbClr val="000000"/>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Source Sans Pro" panose="020B0503030403020204" pitchFamily="34" charset="0"/>
              </a:rPr>
              <a:t>  </a:t>
            </a:r>
            <a:r>
              <a:rPr kumimoji="0" lang="en-US" altLang="en-US" sz="72300" b="0" i="0" u="none" strike="noStrike" cap="none" normalizeH="0" baseline="0">
                <a:ln>
                  <a:noFill/>
                </a:ln>
                <a:solidFill>
                  <a:srgbClr val="000000"/>
                </a:solidFill>
                <a:effectLst/>
                <a:latin typeface="Source Sans Pro" panose="020B0503030403020204" pitchFamily="34" charset="0"/>
              </a:rPr>
              <a:t>     </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Text Placeholder 5">
            <a:extLst>
              <a:ext uri="{FF2B5EF4-FFF2-40B4-BE49-F238E27FC236}">
                <a16:creationId xmlns:a16="http://schemas.microsoft.com/office/drawing/2014/main" id="{7021EE6A-E28F-B0AB-7D37-A85A2B7848F9}"/>
              </a:ext>
            </a:extLst>
          </p:cNvPr>
          <p:cNvSpPr>
            <a:spLocks noGrp="1"/>
          </p:cNvSpPr>
          <p:nvPr>
            <p:ph type="body" sz="quarter" idx="13"/>
          </p:nvPr>
        </p:nvSpPr>
        <p:spPr>
          <a:xfrm>
            <a:off x="444500" y="1625386"/>
            <a:ext cx="8073858" cy="3608352"/>
          </a:xfrm>
        </p:spPr>
        <p:txBody>
          <a:bodyPr/>
          <a:lstStyle/>
          <a:p>
            <a:pPr marL="0" indent="0" algn="l">
              <a:buNone/>
            </a:pPr>
            <a:r>
              <a:rPr lang="en-US" sz="2000" dirty="0"/>
              <a:t>In this project, we will build an application which will store the User's password, as well as other information, in one convenient location with one master password. Java Features and methods are used to implement in this project.</a:t>
            </a:r>
            <a:r>
              <a:rPr lang="en-US" sz="2000" b="0" i="0" dirty="0">
                <a:effectLst/>
                <a:latin typeface="ff5"/>
              </a:rPr>
              <a:t>  </a:t>
            </a:r>
            <a:r>
              <a:rPr lang="en-US" sz="2000" b="0" i="0" dirty="0">
                <a:effectLst/>
              </a:rPr>
              <a:t>Today, people have a large number of passwords for social media sites, work logins, shopping pages, online banking and much more. While it is important to use strong passwords and to use different passwords on each site, it can be a difficult task to remember all them. With a password manager, you simply enter the GUI app, provide the master password you set for the password manager in that software, then log in to the GUI app and the username and password will be stored for you. However, the primary purpose of this project to make Password Manager application user-friendly so that any individual can interact with the system.</a:t>
            </a:r>
            <a:endParaRPr lang="en-IN" sz="2000" dirty="0"/>
          </a:p>
        </p:txBody>
      </p:sp>
      <p:pic>
        <p:nvPicPr>
          <p:cNvPr id="3080" name="Picture 8" descr="target successful objective illustration design">
            <a:extLst>
              <a:ext uri="{FF2B5EF4-FFF2-40B4-BE49-F238E27FC236}">
                <a16:creationId xmlns:a16="http://schemas.microsoft.com/office/drawing/2014/main" id="{956FCBE8-6664-D7C0-0966-29A071C1FD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358" y="1704975"/>
            <a:ext cx="3396615" cy="344805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5958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solidFill>
                  <a:srgbClr val="00B0F0"/>
                </a:solidFill>
              </a:rPr>
              <a:t>SCOPE:</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
        <p:nvSpPr>
          <p:cNvPr id="3" name="Rectangle 1">
            <a:extLst>
              <a:ext uri="{FF2B5EF4-FFF2-40B4-BE49-F238E27FC236}">
                <a16:creationId xmlns:a16="http://schemas.microsoft.com/office/drawing/2014/main" id="{E845CBA2-FC7B-2827-2F6F-5132AF96BE8E}"/>
              </a:ext>
            </a:extLst>
          </p:cNvPr>
          <p:cNvSpPr>
            <a:spLocks noChangeArrowheads="1"/>
          </p:cNvSpPr>
          <p:nvPr/>
        </p:nvSpPr>
        <p:spPr bwMode="auto">
          <a:xfrm>
            <a:off x="0" y="0"/>
            <a:ext cx="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100" b="1" i="0" u="none" strike="noStrike" cap="none" normalizeH="0" baseline="0">
                <a:ln>
                  <a:noFill/>
                </a:ln>
                <a:solidFill>
                  <a:srgbClr val="000000"/>
                </a:solidFill>
                <a:effectLst/>
                <a:latin typeface="ff9"/>
              </a:rPr>
              <a:t>Password Manager”</a:t>
            </a:r>
            <a:endParaRPr kumimoji="0" lang="en-US" altLang="en-US" sz="1200" b="0" i="0" u="none" strike="noStrike" cap="none" normalizeH="0" baseline="0">
              <a:ln>
                <a:noFill/>
              </a:ln>
              <a:solidFill>
                <a:srgbClr val="000000"/>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200" b="0" i="0" u="none" strike="noStrike" cap="none" normalizeH="0" baseline="0">
                <a:ln>
                  <a:noFill/>
                </a:ln>
                <a:solidFill>
                  <a:srgbClr val="000000"/>
                </a:solidFill>
                <a:effectLst/>
                <a:latin typeface="ff5"/>
              </a:rPr>
              <a:t> is a small-scale project used for storing your</a:t>
            </a:r>
            <a:r>
              <a:rPr kumimoji="0" lang="en-US" altLang="en-US" sz="7200" b="0" i="0" u="none" strike="noStrike" cap="none" normalizeH="0" baseline="0">
                <a:ln>
                  <a:noFill/>
                </a:ln>
                <a:solidFill>
                  <a:srgbClr val="404040"/>
                </a:solidFill>
                <a:effectLst/>
                <a:latin typeface="ff5"/>
              </a:rPr>
              <a:t>logininformation for all the websites you use</a:t>
            </a:r>
            <a:r>
              <a:rPr kumimoji="0" lang="en-US" altLang="en-US" sz="7200" b="0" i="0" u="none" strike="noStrike" cap="none" normalizeH="0" baseline="0">
                <a:ln>
                  <a:noFill/>
                </a:ln>
                <a:solidFill>
                  <a:srgbClr val="000000"/>
                </a:solidFill>
                <a:effectLst/>
                <a:latin typeface="ff5"/>
              </a:rPr>
              <a:t> and generating random passwordsfor users. The user will have the access to add, update and remove his detailsand he can fetch his data whenever needed.It’s an GUI based application simple and easy to use. It has a lot’s of feature</a:t>
            </a:r>
            <a:r>
              <a:rPr kumimoji="0" lang="en-US" altLang="en-US" sz="7200" b="0" i="0" u="none" strike="noStrike" cap="none" normalizeH="0" baseline="0">
                <a:ln>
                  <a:noFill/>
                </a:ln>
                <a:solidFill>
                  <a:srgbClr val="606C71"/>
                </a:solidFill>
                <a:effectLst/>
                <a:latin typeface="ff5"/>
              </a:rPr>
              <a:t> </a:t>
            </a:r>
            <a:r>
              <a:rPr kumimoji="0" lang="en-US" altLang="en-US" sz="7200" b="0" i="0" u="none" strike="noStrike" cap="none" normalizeH="0" baseline="0">
                <a:ln>
                  <a:noFill/>
                </a:ln>
                <a:solidFill>
                  <a:srgbClr val="000000"/>
                </a:solidFill>
                <a:effectLst/>
                <a:latin typeface="ff5"/>
              </a:rPr>
              <a:t>which makes user experience better. In this application</a:t>
            </a:r>
            <a:r>
              <a:rPr kumimoji="0" lang="en-US" altLang="en-US" sz="7200" b="0" i="0" u="none" strike="noStrike" cap="none" normalizeH="0" baseline="0">
                <a:ln>
                  <a:noFill/>
                </a:ln>
                <a:solidFill>
                  <a:srgbClr val="24292E"/>
                </a:solidFill>
                <a:effectLst/>
                <a:latin typeface="ff5"/>
              </a:rPr>
              <a:t>Passwordscan be stored for various applications and details required for maintainingthe Passwords are</a:t>
            </a:r>
            <a:r>
              <a:rPr kumimoji="0" lang="en-US" altLang="en-US" sz="7200" b="0" i="0" u="none" strike="noStrike" cap="none" normalizeH="0" baseline="0">
                <a:ln>
                  <a:noFill/>
                </a:ln>
                <a:solidFill>
                  <a:srgbClr val="000000"/>
                </a:solidFill>
                <a:effectLst/>
                <a:latin typeface="ff5"/>
              </a:rPr>
              <a:t>application</a:t>
            </a:r>
            <a:r>
              <a:rPr kumimoji="0" lang="en-US" altLang="en-US" sz="7200" b="0" i="0" u="none" strike="noStrike" cap="none" normalizeH="0" baseline="0">
                <a:ln>
                  <a:noFill/>
                </a:ln>
                <a:solidFill>
                  <a:srgbClr val="24292E"/>
                </a:solidFill>
                <a:effectLst/>
                <a:latin typeface="ff5"/>
              </a:rPr>
              <a:t>or website name, username, password andemail id</a:t>
            </a:r>
            <a:r>
              <a:rPr kumimoji="0" lang="en-US" altLang="en-US" sz="7200" b="0" i="0" u="none" strike="noStrike" cap="none" normalizeH="0" baseline="0">
                <a:ln>
                  <a:noFill/>
                </a:ln>
                <a:solidFill>
                  <a:srgbClr val="000000"/>
                </a:solidFill>
                <a:effectLst/>
                <a:latin typeface="ff5"/>
              </a:rPr>
              <a:t>.You would not get any problem while using it because it’s simple anduser friendly UI will make your work easy, faster and gives you a betterresult.</a:t>
            </a:r>
            <a:endParaRPr kumimoji="0" lang="en-US" altLang="en-US" sz="1200" b="0" i="0" u="none" strike="noStrike" cap="none" normalizeH="0" baseline="0">
              <a:ln>
                <a:noFill/>
              </a:ln>
              <a:solidFill>
                <a:srgbClr val="000000"/>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Source Sans Pro" panose="020B0503030403020204" pitchFamily="34" charset="0"/>
              </a:rPr>
              <a:t>  </a:t>
            </a:r>
            <a:r>
              <a:rPr kumimoji="0" lang="en-US" altLang="en-US" sz="72300" b="0" i="0" u="none" strike="noStrike" cap="none" normalizeH="0" baseline="0">
                <a:ln>
                  <a:noFill/>
                </a:ln>
                <a:solidFill>
                  <a:srgbClr val="000000"/>
                </a:solidFill>
                <a:effectLst/>
                <a:latin typeface="Source Sans Pro" panose="020B0503030403020204" pitchFamily="34" charset="0"/>
              </a:rPr>
              <a:t>     </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Text Placeholder 5">
            <a:extLst>
              <a:ext uri="{FF2B5EF4-FFF2-40B4-BE49-F238E27FC236}">
                <a16:creationId xmlns:a16="http://schemas.microsoft.com/office/drawing/2014/main" id="{7021EE6A-E28F-B0AB-7D37-A85A2B7848F9}"/>
              </a:ext>
            </a:extLst>
          </p:cNvPr>
          <p:cNvSpPr>
            <a:spLocks noGrp="1"/>
          </p:cNvSpPr>
          <p:nvPr>
            <p:ph type="body" sz="quarter" idx="13"/>
          </p:nvPr>
        </p:nvSpPr>
        <p:spPr>
          <a:xfrm>
            <a:off x="444500" y="1625385"/>
            <a:ext cx="7735673" cy="5936950"/>
          </a:xfrm>
        </p:spPr>
        <p:txBody>
          <a:bodyPr/>
          <a:lstStyle/>
          <a:p>
            <a:pPr algn="l"/>
            <a:r>
              <a:rPr lang="en-US" sz="2000" b="0" i="0" dirty="0">
                <a:effectLst/>
                <a:latin typeface="ff5"/>
              </a:rPr>
              <a:t>The main scope and deliverables of the project would be to:</a:t>
            </a:r>
            <a:endParaRPr lang="en-US" sz="2000" b="0" i="0" dirty="0">
              <a:effectLst/>
              <a:latin typeface="Source Sans Pro" panose="020B0503030403020204" pitchFamily="34" charset="0"/>
            </a:endParaRPr>
          </a:p>
          <a:p>
            <a:pPr algn="l"/>
            <a:r>
              <a:rPr lang="en-US" sz="2000" b="0" i="0" dirty="0">
                <a:effectLst/>
                <a:latin typeface="ff5"/>
              </a:rPr>
              <a:t>Understand and prepare detailed user requirement and specifications.</a:t>
            </a:r>
            <a:endParaRPr lang="en-US" sz="2000" b="0" i="0" dirty="0">
              <a:effectLst/>
              <a:latin typeface="Source Sans Pro" panose="020B0503030403020204" pitchFamily="34" charset="0"/>
            </a:endParaRPr>
          </a:p>
          <a:p>
            <a:pPr algn="l"/>
            <a:r>
              <a:rPr lang="en-US" sz="2000" b="0" i="0" dirty="0">
                <a:effectLst/>
                <a:latin typeface="ff5"/>
              </a:rPr>
              <a:t>Prepare high level and detailed design specifications of the system.</a:t>
            </a:r>
            <a:endParaRPr lang="en-US" sz="2000" b="0" i="0" dirty="0">
              <a:effectLst/>
              <a:latin typeface="Source Sans Pro" panose="020B0503030403020204" pitchFamily="34" charset="0"/>
            </a:endParaRPr>
          </a:p>
          <a:p>
            <a:pPr algn="l"/>
            <a:r>
              <a:rPr lang="en-US" sz="2000" b="0" i="0" dirty="0">
                <a:effectLst/>
                <a:latin typeface="ff5"/>
              </a:rPr>
              <a:t>Prepare Test Plan &amp; Test cases.</a:t>
            </a:r>
            <a:endParaRPr lang="en-US" sz="2000" b="0" i="0" dirty="0">
              <a:effectLst/>
              <a:latin typeface="Source Sans Pro" panose="020B0503030403020204" pitchFamily="34" charset="0"/>
            </a:endParaRPr>
          </a:p>
          <a:p>
            <a:pPr algn="l"/>
            <a:r>
              <a:rPr lang="en-US" sz="2000" b="0" i="0" dirty="0">
                <a:effectLst/>
                <a:latin typeface="ff5"/>
              </a:rPr>
              <a:t>Develop the system and coding.</a:t>
            </a:r>
            <a:endParaRPr lang="en-US" sz="2000" b="0" i="0" dirty="0">
              <a:effectLst/>
              <a:latin typeface="Source Sans Pro" panose="020B0503030403020204" pitchFamily="34" charset="0"/>
            </a:endParaRPr>
          </a:p>
          <a:p>
            <a:pPr algn="l"/>
            <a:r>
              <a:rPr lang="en-US" sz="2000" b="0" i="0" dirty="0">
                <a:effectLst/>
                <a:latin typeface="ff5"/>
              </a:rPr>
              <a:t>Perform unit testing, integration testing and system testing.</a:t>
            </a:r>
            <a:endParaRPr lang="en-US" sz="2000" b="0" i="0" dirty="0">
              <a:effectLst/>
              <a:latin typeface="Source Sans Pro" panose="020B0503030403020204" pitchFamily="34" charset="0"/>
            </a:endParaRPr>
          </a:p>
          <a:p>
            <a:pPr algn="l"/>
            <a:r>
              <a:rPr lang="en-US" sz="2000" b="0" i="0" dirty="0">
                <a:effectLst/>
                <a:latin typeface="ff5"/>
              </a:rPr>
              <a:t>Demonstrate a bug free application after suitable modification, if needed.</a:t>
            </a:r>
            <a:endParaRPr lang="en-US" sz="2000" b="0" i="0" dirty="0">
              <a:effectLst/>
              <a:latin typeface="Source Sans Pro" panose="020B0503030403020204" pitchFamily="34" charset="0"/>
            </a:endParaRPr>
          </a:p>
          <a:p>
            <a:pPr algn="l"/>
            <a:r>
              <a:rPr lang="en-US" sz="2000" b="0" i="0" dirty="0">
                <a:effectLst/>
                <a:latin typeface="ff5"/>
              </a:rPr>
              <a:t>Develop a GUI application using Java </a:t>
            </a:r>
            <a:r>
              <a:rPr lang="en-US" sz="2000" b="0" i="0" dirty="0" err="1">
                <a:effectLst/>
                <a:latin typeface="ff5"/>
              </a:rPr>
              <a:t>Tkinter</a:t>
            </a:r>
            <a:r>
              <a:rPr lang="en-US" b="0" i="0" dirty="0">
                <a:solidFill>
                  <a:srgbClr val="000000"/>
                </a:solidFill>
                <a:effectLst/>
                <a:latin typeface="ff5"/>
              </a:rPr>
              <a:t>.</a:t>
            </a:r>
            <a:endParaRPr lang="en-US" b="0" i="0" dirty="0">
              <a:solidFill>
                <a:srgbClr val="000000"/>
              </a:solidFill>
              <a:effectLst/>
              <a:latin typeface="Source Sans Pro" panose="020B0503030403020204" pitchFamily="34" charset="0"/>
            </a:endParaRPr>
          </a:p>
          <a:p>
            <a:pPr marL="0" indent="0">
              <a:buNone/>
            </a:pPr>
            <a:endParaRPr lang="en-IN" dirty="0"/>
          </a:p>
        </p:txBody>
      </p:sp>
      <p:pic>
        <p:nvPicPr>
          <p:cNvPr id="5126" name="Picture 6" descr="Free Download Scope Out Of Scope Clipart Scope Project - Scope Out Of Scope (768x742), Png Download">
            <a:extLst>
              <a:ext uri="{FF2B5EF4-FFF2-40B4-BE49-F238E27FC236}">
                <a16:creationId xmlns:a16="http://schemas.microsoft.com/office/drawing/2014/main" id="{3C83C3E3-0E3F-C3BE-C6DA-11271C55DF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6890" y="1428750"/>
            <a:ext cx="4140333" cy="4000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0462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7303B-3B30-43BF-5E19-129B1B00551A}"/>
              </a:ext>
            </a:extLst>
          </p:cNvPr>
          <p:cNvSpPr>
            <a:spLocks noGrp="1"/>
          </p:cNvSpPr>
          <p:nvPr>
            <p:ph type="title"/>
          </p:nvPr>
        </p:nvSpPr>
        <p:spPr>
          <a:xfrm>
            <a:off x="444500" y="542925"/>
            <a:ext cx="11214100" cy="978729"/>
          </a:xfrm>
        </p:spPr>
        <p:txBody>
          <a:bodyPr/>
          <a:lstStyle/>
          <a:p>
            <a:r>
              <a:rPr lang="en-IN" dirty="0"/>
              <a:t>Code:-</a:t>
            </a:r>
            <a:br>
              <a:rPr lang="en-IN" dirty="0"/>
            </a:br>
            <a:endParaRPr lang="en-IN" dirty="0"/>
          </a:p>
        </p:txBody>
      </p:sp>
      <p:sp>
        <p:nvSpPr>
          <p:cNvPr id="3" name="Slide Number Placeholder 2">
            <a:extLst>
              <a:ext uri="{FF2B5EF4-FFF2-40B4-BE49-F238E27FC236}">
                <a16:creationId xmlns:a16="http://schemas.microsoft.com/office/drawing/2014/main" id="{C0932F6F-7325-C3FA-2EE0-625BFF9AFC39}"/>
              </a:ext>
            </a:extLst>
          </p:cNvPr>
          <p:cNvSpPr>
            <a:spLocks noGrp="1"/>
          </p:cNvSpPr>
          <p:nvPr>
            <p:ph type="sldNum" sz="quarter" idx="12"/>
          </p:nvPr>
        </p:nvSpPr>
        <p:spPr/>
        <p:txBody>
          <a:bodyPr/>
          <a:lstStyle/>
          <a:p>
            <a:fld id="{C263D6C4-4840-40CC-AC84-17E24B3B7BDE}" type="slidenum">
              <a:rPr lang="en-US" noProof="0" smtClean="0"/>
              <a:pPr/>
              <a:t>7</a:t>
            </a:fld>
            <a:endParaRPr lang="en-US" noProof="0" dirty="0"/>
          </a:p>
        </p:txBody>
      </p:sp>
      <p:pic>
        <p:nvPicPr>
          <p:cNvPr id="6" name="Content Placeholder 5">
            <a:extLst>
              <a:ext uri="{FF2B5EF4-FFF2-40B4-BE49-F238E27FC236}">
                <a16:creationId xmlns:a16="http://schemas.microsoft.com/office/drawing/2014/main" id="{5DFAAA38-043B-828D-383F-1CA239C6743B}"/>
              </a:ext>
            </a:extLst>
          </p:cNvPr>
          <p:cNvPicPr>
            <a:picLocks noGrp="1" noChangeAspect="1"/>
          </p:cNvPicPr>
          <p:nvPr>
            <p:ph idx="1"/>
          </p:nvPr>
        </p:nvPicPr>
        <p:blipFill>
          <a:blip r:embed="rId2"/>
          <a:stretch>
            <a:fillRect/>
          </a:stretch>
        </p:blipFill>
        <p:spPr>
          <a:xfrm>
            <a:off x="533400" y="1084762"/>
            <a:ext cx="10496550" cy="5412875"/>
          </a:xfrm>
        </p:spPr>
      </p:pic>
    </p:spTree>
    <p:extLst>
      <p:ext uri="{BB962C8B-B14F-4D97-AF65-F5344CB8AC3E}">
        <p14:creationId xmlns:p14="http://schemas.microsoft.com/office/powerpoint/2010/main" val="713499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7303B-3B30-43BF-5E19-129B1B00551A}"/>
              </a:ext>
            </a:extLst>
          </p:cNvPr>
          <p:cNvSpPr>
            <a:spLocks noGrp="1"/>
          </p:cNvSpPr>
          <p:nvPr>
            <p:ph type="title"/>
          </p:nvPr>
        </p:nvSpPr>
        <p:spPr>
          <a:xfrm>
            <a:off x="444500" y="542925"/>
            <a:ext cx="11214100" cy="978729"/>
          </a:xfrm>
        </p:spPr>
        <p:txBody>
          <a:bodyPr/>
          <a:lstStyle/>
          <a:p>
            <a:r>
              <a:rPr lang="en-IN" dirty="0"/>
              <a:t>Code:-</a:t>
            </a:r>
            <a:br>
              <a:rPr lang="en-IN" dirty="0"/>
            </a:br>
            <a:endParaRPr lang="en-IN" dirty="0"/>
          </a:p>
        </p:txBody>
      </p:sp>
      <p:sp>
        <p:nvSpPr>
          <p:cNvPr id="3" name="Slide Number Placeholder 2">
            <a:extLst>
              <a:ext uri="{FF2B5EF4-FFF2-40B4-BE49-F238E27FC236}">
                <a16:creationId xmlns:a16="http://schemas.microsoft.com/office/drawing/2014/main" id="{C0932F6F-7325-C3FA-2EE0-625BFF9AFC39}"/>
              </a:ext>
            </a:extLst>
          </p:cNvPr>
          <p:cNvSpPr>
            <a:spLocks noGrp="1"/>
          </p:cNvSpPr>
          <p:nvPr>
            <p:ph type="sldNum" sz="quarter" idx="12"/>
          </p:nvPr>
        </p:nvSpPr>
        <p:spPr/>
        <p:txBody>
          <a:bodyPr/>
          <a:lstStyle/>
          <a:p>
            <a:fld id="{C263D6C4-4840-40CC-AC84-17E24B3B7BDE}" type="slidenum">
              <a:rPr lang="en-US" noProof="0" smtClean="0"/>
              <a:pPr/>
              <a:t>8</a:t>
            </a:fld>
            <a:endParaRPr lang="en-US" noProof="0" dirty="0"/>
          </a:p>
        </p:txBody>
      </p:sp>
      <p:pic>
        <p:nvPicPr>
          <p:cNvPr id="8" name="Content Placeholder 7">
            <a:extLst>
              <a:ext uri="{FF2B5EF4-FFF2-40B4-BE49-F238E27FC236}">
                <a16:creationId xmlns:a16="http://schemas.microsoft.com/office/drawing/2014/main" id="{B045C6DA-71A0-37AD-C2EC-53174893C320}"/>
              </a:ext>
            </a:extLst>
          </p:cNvPr>
          <p:cNvPicPr>
            <a:picLocks noGrp="1" noChangeAspect="1"/>
          </p:cNvPicPr>
          <p:nvPr>
            <p:ph idx="1"/>
          </p:nvPr>
        </p:nvPicPr>
        <p:blipFill>
          <a:blip r:embed="rId2"/>
          <a:stretch>
            <a:fillRect/>
          </a:stretch>
        </p:blipFill>
        <p:spPr>
          <a:xfrm>
            <a:off x="533400" y="1057443"/>
            <a:ext cx="9970770" cy="5457683"/>
          </a:xfrm>
        </p:spPr>
      </p:pic>
    </p:spTree>
    <p:extLst>
      <p:ext uri="{BB962C8B-B14F-4D97-AF65-F5344CB8AC3E}">
        <p14:creationId xmlns:p14="http://schemas.microsoft.com/office/powerpoint/2010/main" val="389722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7303B-3B30-43BF-5E19-129B1B00551A}"/>
              </a:ext>
            </a:extLst>
          </p:cNvPr>
          <p:cNvSpPr>
            <a:spLocks noGrp="1"/>
          </p:cNvSpPr>
          <p:nvPr>
            <p:ph type="title"/>
          </p:nvPr>
        </p:nvSpPr>
        <p:spPr>
          <a:xfrm>
            <a:off x="444500" y="542925"/>
            <a:ext cx="11214100" cy="978729"/>
          </a:xfrm>
        </p:spPr>
        <p:txBody>
          <a:bodyPr/>
          <a:lstStyle/>
          <a:p>
            <a:r>
              <a:rPr lang="en-IN" dirty="0"/>
              <a:t>Code:-</a:t>
            </a:r>
            <a:br>
              <a:rPr lang="en-IN" dirty="0"/>
            </a:br>
            <a:endParaRPr lang="en-IN" dirty="0"/>
          </a:p>
        </p:txBody>
      </p:sp>
      <p:sp>
        <p:nvSpPr>
          <p:cNvPr id="3" name="Slide Number Placeholder 2">
            <a:extLst>
              <a:ext uri="{FF2B5EF4-FFF2-40B4-BE49-F238E27FC236}">
                <a16:creationId xmlns:a16="http://schemas.microsoft.com/office/drawing/2014/main" id="{C0932F6F-7325-C3FA-2EE0-625BFF9AFC39}"/>
              </a:ext>
            </a:extLst>
          </p:cNvPr>
          <p:cNvSpPr>
            <a:spLocks noGrp="1"/>
          </p:cNvSpPr>
          <p:nvPr>
            <p:ph type="sldNum" sz="quarter" idx="12"/>
          </p:nvPr>
        </p:nvSpPr>
        <p:spPr/>
        <p:txBody>
          <a:bodyPr/>
          <a:lstStyle/>
          <a:p>
            <a:fld id="{C263D6C4-4840-40CC-AC84-17E24B3B7BDE}" type="slidenum">
              <a:rPr lang="en-US" noProof="0" smtClean="0"/>
              <a:pPr/>
              <a:t>9</a:t>
            </a:fld>
            <a:endParaRPr lang="en-US" noProof="0" dirty="0"/>
          </a:p>
        </p:txBody>
      </p:sp>
      <p:pic>
        <p:nvPicPr>
          <p:cNvPr id="8" name="Content Placeholder 7">
            <a:extLst>
              <a:ext uri="{FF2B5EF4-FFF2-40B4-BE49-F238E27FC236}">
                <a16:creationId xmlns:a16="http://schemas.microsoft.com/office/drawing/2014/main" id="{6A712301-D40D-00F2-F6D2-4E739309C387}"/>
              </a:ext>
            </a:extLst>
          </p:cNvPr>
          <p:cNvPicPr>
            <a:picLocks noGrp="1" noChangeAspect="1"/>
          </p:cNvPicPr>
          <p:nvPr>
            <p:ph idx="1"/>
          </p:nvPr>
        </p:nvPicPr>
        <p:blipFill>
          <a:blip r:embed="rId2"/>
          <a:stretch>
            <a:fillRect/>
          </a:stretch>
        </p:blipFill>
        <p:spPr>
          <a:xfrm>
            <a:off x="533400" y="1111676"/>
            <a:ext cx="10016490" cy="5496696"/>
          </a:xfrm>
        </p:spPr>
      </p:pic>
    </p:spTree>
    <p:extLst>
      <p:ext uri="{BB962C8B-B14F-4D97-AF65-F5344CB8AC3E}">
        <p14:creationId xmlns:p14="http://schemas.microsoft.com/office/powerpoint/2010/main" val="35754764"/>
      </p:ext>
    </p:extLst>
  </p:cSld>
  <p:clrMapOvr>
    <a:masterClrMapping/>
  </p:clrMapOvr>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2.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87</TotalTime>
  <Words>1570</Words>
  <Application>Microsoft Office PowerPoint</Application>
  <PresentationFormat>Widescreen</PresentationFormat>
  <Paragraphs>109</Paragraphs>
  <Slides>24</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Arial</vt:lpstr>
      <vt:lpstr>Calibri</vt:lpstr>
      <vt:lpstr>ff0</vt:lpstr>
      <vt:lpstr>ff3</vt:lpstr>
      <vt:lpstr>ff5</vt:lpstr>
      <vt:lpstr>ff9</vt:lpstr>
      <vt:lpstr>Source Sans Pro</vt:lpstr>
      <vt:lpstr>Trade Gothic LT Pro</vt:lpstr>
      <vt:lpstr>Trebuchet MS</vt:lpstr>
      <vt:lpstr>Office Theme</vt:lpstr>
      <vt:lpstr>PASSWORD MANAGER</vt:lpstr>
      <vt:lpstr>ABSRACT:</vt:lpstr>
      <vt:lpstr>INTRODUCTION :</vt:lpstr>
      <vt:lpstr>DIFFERENT APPLICATION USED :</vt:lpstr>
      <vt:lpstr>OBJECTIVES:</vt:lpstr>
      <vt:lpstr>SCOPE:</vt:lpstr>
      <vt:lpstr>Code:- </vt:lpstr>
      <vt:lpstr>Code:- </vt:lpstr>
      <vt:lpstr>Code:- </vt:lpstr>
      <vt:lpstr>Code:- </vt:lpstr>
      <vt:lpstr>Code:- </vt:lpstr>
      <vt:lpstr>Code:- </vt:lpstr>
      <vt:lpstr>Code:- </vt:lpstr>
      <vt:lpstr>Code:- </vt:lpstr>
      <vt:lpstr>Code:- </vt:lpstr>
      <vt:lpstr>Code:- </vt:lpstr>
      <vt:lpstr>Code:- </vt:lpstr>
      <vt:lpstr>Code:- </vt:lpstr>
      <vt:lpstr>Code:- </vt:lpstr>
      <vt:lpstr>Output:-</vt:lpstr>
      <vt:lpstr>Output:-</vt:lpstr>
      <vt:lpstr>Output :</vt:lpstr>
      <vt:lpstr>Output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PASSWORD MANAGER</dc:title>
  <dc:creator>RISA PANDEY (RA2211003010848)</dc:creator>
  <cp:lastModifiedBy>Prachi Puniya</cp:lastModifiedBy>
  <cp:revision>2</cp:revision>
  <dcterms:created xsi:type="dcterms:W3CDTF">2023-08-10T16:00:41Z</dcterms:created>
  <dcterms:modified xsi:type="dcterms:W3CDTF">2023-10-09T17:46:57Z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