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9" r:id="rId3"/>
    <p:sldId id="270" r:id="rId4"/>
    <p:sldId id="272" r:id="rId5"/>
    <p:sldId id="277" r:id="rId6"/>
    <p:sldId id="278" r:id="rId7"/>
    <p:sldId id="273" r:id="rId8"/>
    <p:sldId id="282" r:id="rId9"/>
    <p:sldId id="283" r:id="rId10"/>
    <p:sldId id="284" r:id="rId11"/>
    <p:sldId id="274" r:id="rId12"/>
    <p:sldId id="280" r:id="rId13"/>
    <p:sldId id="285" r:id="rId14"/>
    <p:sldId id="281" r:id="rId15"/>
    <p:sldId id="286" r:id="rId16"/>
    <p:sldId id="265"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03" d="100"/>
          <a:sy n="103" d="100"/>
        </p:scale>
        <p:origin x="87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34695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652077f3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652077f3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869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463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716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351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240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827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52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52077f3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652077f3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14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04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47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380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011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284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35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867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5.png"/><Relationship Id="rId7"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12564" r="2771"/>
          <a:stretch/>
        </p:blipFill>
        <p:spPr>
          <a:xfrm>
            <a:off x="562550" y="0"/>
            <a:ext cx="8581473" cy="5143501"/>
          </a:xfrm>
          <a:prstGeom prst="rect">
            <a:avLst/>
          </a:prstGeom>
          <a:noFill/>
          <a:ln>
            <a:noFill/>
          </a:ln>
        </p:spPr>
      </p:pic>
      <p:sp>
        <p:nvSpPr>
          <p:cNvPr id="55" name="Google Shape;55;p13"/>
          <p:cNvSpPr/>
          <p:nvPr/>
        </p:nvSpPr>
        <p:spPr>
          <a:xfrm>
            <a:off x="21925" y="3443625"/>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a:spLocks noGrp="1"/>
          </p:cNvSpPr>
          <p:nvPr>
            <p:ph type="ctrTitle"/>
          </p:nvPr>
        </p:nvSpPr>
        <p:spPr>
          <a:xfrm>
            <a:off x="1862250" y="3808346"/>
            <a:ext cx="5616900" cy="7932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sz="3600" b="1" dirty="0">
                <a:solidFill>
                  <a:schemeClr val="lt1"/>
                </a:solidFill>
                <a:latin typeface="Times New Roman" panose="02020603050405020304" pitchFamily="18" charset="0"/>
                <a:ea typeface="Montserrat"/>
                <a:cs typeface="Times New Roman" panose="02020603050405020304" pitchFamily="18" charset="0"/>
                <a:sym typeface="Montserrat"/>
              </a:rPr>
              <a:t>Lip-Reading Recognition for Deaf and Dumb using Machine Learning</a:t>
            </a:r>
            <a:endParaRPr sz="3600" b="1"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57" name="Google Shape;57;p13"/>
          <p:cNvSpPr txBox="1">
            <a:spLocks noGrp="1"/>
          </p:cNvSpPr>
          <p:nvPr>
            <p:ph type="subTitle" idx="1"/>
          </p:nvPr>
        </p:nvSpPr>
        <p:spPr>
          <a:xfrm>
            <a:off x="21925" y="1065413"/>
            <a:ext cx="846755" cy="3584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pic>
        <p:nvPicPr>
          <p:cNvPr id="58" name="Google Shape;58;p13"/>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59" name="Google Shape;59;p13"/>
          <p:cNvPicPr preferRelativeResize="0"/>
          <p:nvPr/>
        </p:nvPicPr>
        <p:blipFill>
          <a:blip r:embed="rId5">
            <a:alphaModFix/>
          </a:blip>
          <a:stretch>
            <a:fillRect/>
          </a:stretch>
        </p:blipFill>
        <p:spPr>
          <a:xfrm>
            <a:off x="-7" y="0"/>
            <a:ext cx="1742964" cy="5143501"/>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906966" y="197151"/>
            <a:ext cx="7330068" cy="656400"/>
          </a:xfrm>
          <a:prstGeom prst="rect">
            <a:avLst/>
          </a:prstGeom>
        </p:spPr>
        <p:txBody>
          <a:bodyPr spcFirstLastPara="1" wrap="square" lIns="91425" tIns="91425" rIns="91425" bIns="91425" anchor="ctr" anchorCtr="0">
            <a:norm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Step 6</a:t>
            </a:r>
            <a:r>
              <a:rPr lang="en-US" sz="1800" dirty="0">
                <a:effectLst/>
                <a:latin typeface="Times New Roman" panose="02020603050405020304" pitchFamily="18" charset="0"/>
                <a:ea typeface="Times New Roman" panose="02020603050405020304" pitchFamily="18" charset="0"/>
              </a:rPr>
              <a:t> :- Translated languages from the given output sentence.</a:t>
            </a:r>
            <a:endParaRPr lang="en-IN" sz="1800" dirty="0">
              <a:effectLst/>
              <a:latin typeface="Times New Roman" panose="02020603050405020304" pitchFamily="18" charset="0"/>
              <a:ea typeface="Times New Roman" panose="02020603050405020304" pitchFamily="18" charset="0"/>
            </a:endParaRPr>
          </a:p>
        </p:txBody>
      </p:sp>
      <p:sp>
        <p:nvSpPr>
          <p:cNvPr id="86" name="Google Shape;86;p16"/>
          <p:cNvSpPr txBox="1">
            <a:spLocks noGrp="1"/>
          </p:cNvSpPr>
          <p:nvPr>
            <p:ph type="body" idx="4294967295"/>
          </p:nvPr>
        </p:nvSpPr>
        <p:spPr>
          <a:xfrm>
            <a:off x="906966" y="579863"/>
            <a:ext cx="7330068" cy="4182219"/>
          </a:xfrm>
          <a:prstGeom prst="rect">
            <a:avLst/>
          </a:prstGeom>
        </p:spPr>
        <p:txBody>
          <a:bodyPr spcFirstLastPara="1" wrap="square" lIns="91425" tIns="91425" rIns="91425" bIns="91425" anchor="t" anchorCtr="0">
            <a:normAutofit/>
          </a:bodyPr>
          <a:lstStyle/>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sz="1400" dirty="0">
              <a:solidFill>
                <a:schemeClr val="tx1"/>
              </a:solidFill>
              <a:latin typeface="Times New Roman" panose="02020603050405020304" pitchFamily="18" charset="0"/>
              <a:ea typeface="Montserrat"/>
              <a:cs typeface="Times New Roman" panose="02020603050405020304" pitchFamily="18" charset="0"/>
              <a:sym typeface="Montserrat"/>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5" name="Picture 4">
            <a:extLst>
              <a:ext uri="{FF2B5EF4-FFF2-40B4-BE49-F238E27FC236}">
                <a16:creationId xmlns:a16="http://schemas.microsoft.com/office/drawing/2014/main" id="{53C4A5B7-218C-D164-4887-16DB9DF8610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16889" y="946715"/>
            <a:ext cx="6391275" cy="2417445"/>
          </a:xfrm>
          <a:prstGeom prst="rect">
            <a:avLst/>
          </a:prstGeom>
          <a:noFill/>
        </p:spPr>
      </p:pic>
    </p:spTree>
    <p:extLst>
      <p:ext uri="{BB962C8B-B14F-4D97-AF65-F5344CB8AC3E}">
        <p14:creationId xmlns:p14="http://schemas.microsoft.com/office/powerpoint/2010/main" val="1314456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1516566" y="267987"/>
            <a:ext cx="3314700" cy="655637"/>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b="1" dirty="0">
                <a:latin typeface="Times New Roman" panose="02020603050405020304" pitchFamily="18" charset="0"/>
                <a:ea typeface="Montserrat"/>
                <a:cs typeface="Times New Roman" panose="02020603050405020304" pitchFamily="18" charset="0"/>
                <a:sym typeface="Montserrat"/>
              </a:rPr>
              <a:t>Output/Result</a:t>
            </a:r>
            <a:endParaRPr b="1" dirty="0">
              <a:latin typeface="Times New Roman" panose="02020603050405020304" pitchFamily="18" charset="0"/>
              <a:ea typeface="Montserrat"/>
              <a:cs typeface="Times New Roman" panose="02020603050405020304" pitchFamily="18" charset="0"/>
              <a:sym typeface="Montserrat"/>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2" name="Picture 1">
            <a:extLst>
              <a:ext uri="{FF2B5EF4-FFF2-40B4-BE49-F238E27FC236}">
                <a16:creationId xmlns:a16="http://schemas.microsoft.com/office/drawing/2014/main" id="{FD6E15F3-59DA-C212-1F1B-5E9AC1879B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566" y="1070517"/>
            <a:ext cx="5999356" cy="3553522"/>
          </a:xfrm>
          <a:prstGeom prst="rect">
            <a:avLst/>
          </a:prstGeom>
        </p:spPr>
      </p:pic>
    </p:spTree>
    <p:extLst>
      <p:ext uri="{BB962C8B-B14F-4D97-AF65-F5344CB8AC3E}">
        <p14:creationId xmlns:p14="http://schemas.microsoft.com/office/powerpoint/2010/main" val="376105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dirty="0">
                <a:latin typeface="Times New Roman" panose="02020603050405020304" pitchFamily="18" charset="0"/>
                <a:ea typeface="Montserrat"/>
                <a:cs typeface="Times New Roman" panose="02020603050405020304" pitchFamily="18" charset="0"/>
                <a:sym typeface="Montserrat"/>
              </a:rPr>
              <a:t>Future Scope</a:t>
            </a:r>
            <a:endParaRPr b="1" dirty="0">
              <a:latin typeface="Times New Roman" panose="02020603050405020304" pitchFamily="18" charset="0"/>
              <a:ea typeface="Montserrat"/>
              <a:cs typeface="Times New Roman" panose="02020603050405020304" pitchFamily="18" charset="0"/>
              <a:sym typeface="Montserrat"/>
            </a:endParaRPr>
          </a:p>
        </p:txBody>
      </p:sp>
      <p:sp>
        <p:nvSpPr>
          <p:cNvPr id="86" name="Google Shape;86;p16"/>
          <p:cNvSpPr txBox="1">
            <a:spLocks noGrp="1"/>
          </p:cNvSpPr>
          <p:nvPr>
            <p:ph type="body" idx="4294967295"/>
          </p:nvPr>
        </p:nvSpPr>
        <p:spPr>
          <a:xfrm>
            <a:off x="1405975" y="1224600"/>
            <a:ext cx="6467400" cy="3537482"/>
          </a:xfrm>
          <a:prstGeom prst="rect">
            <a:avLst/>
          </a:prstGeom>
        </p:spPr>
        <p:txBody>
          <a:bodyPr spcFirstLastPara="1" wrap="square" lIns="91425" tIns="91425" rIns="91425" bIns="91425" anchor="t" anchorCtr="0">
            <a:normAutofit/>
          </a:bodyPr>
          <a:lstStyle/>
          <a:p>
            <a:pPr marL="285750" indent="-285750">
              <a:spcAft>
                <a:spcPts val="1200"/>
              </a:spcAft>
            </a:pPr>
            <a:r>
              <a:rPr lang="en-IN" sz="1400" dirty="0">
                <a:solidFill>
                  <a:schemeClr val="tx1"/>
                </a:solidFill>
                <a:latin typeface="Times New Roman" panose="02020603050405020304" pitchFamily="18" charset="0"/>
                <a:ea typeface="Montserrat"/>
                <a:cs typeface="Times New Roman" panose="02020603050405020304" pitchFamily="18" charset="0"/>
                <a:sym typeface="Montserrat"/>
              </a:rPr>
              <a:t>For our future scope, we would like to implement our Lip Reading project on a real time based dataset, for which we have already prepared a custom dataset but as we have a short span of time ( 3 months ), we could not complete it on the given time. </a:t>
            </a:r>
          </a:p>
          <a:p>
            <a:pPr marL="285750" indent="-285750">
              <a:spcAft>
                <a:spcPts val="1200"/>
              </a:spcAft>
            </a:pPr>
            <a:r>
              <a:rPr lang="en-IN" sz="1400" dirty="0">
                <a:solidFill>
                  <a:schemeClr val="tx1"/>
                </a:solidFill>
                <a:latin typeface="Times New Roman" panose="02020603050405020304" pitchFamily="18" charset="0"/>
                <a:ea typeface="Montserrat"/>
                <a:cs typeface="Times New Roman" panose="02020603050405020304" pitchFamily="18" charset="0"/>
                <a:sym typeface="Montserrat"/>
              </a:rPr>
              <a:t>We also faced some output accuracy and PC optimization problem because our system could not handle a large dataset, and it was facing problem while training the custom dataset, the time it was consuming to pre-process a single video was about 60-90 minutes.</a:t>
            </a:r>
          </a:p>
          <a:p>
            <a:pPr marL="285750" indent="-285750">
              <a:spcAft>
                <a:spcPts val="1200"/>
              </a:spcAft>
            </a:pPr>
            <a:r>
              <a:rPr lang="en-IN" sz="1400" dirty="0">
                <a:solidFill>
                  <a:schemeClr val="tx1"/>
                </a:solidFill>
                <a:latin typeface="Times New Roman" panose="02020603050405020304" pitchFamily="18" charset="0"/>
                <a:ea typeface="Montserrat"/>
                <a:cs typeface="Times New Roman" panose="02020603050405020304" pitchFamily="18" charset="0"/>
                <a:sym typeface="Montserrat"/>
              </a:rPr>
              <a:t>Our custom dataset consist of a total of 35 videos of 15sec each that includes various influencer’s and news reporters.</a:t>
            </a: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extLst>
      <p:ext uri="{BB962C8B-B14F-4D97-AF65-F5344CB8AC3E}">
        <p14:creationId xmlns:p14="http://schemas.microsoft.com/office/powerpoint/2010/main" val="239905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847494" y="59473"/>
            <a:ext cx="3874081" cy="721112"/>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dirty="0">
                <a:latin typeface="Times New Roman" panose="02020603050405020304" pitchFamily="18" charset="0"/>
                <a:ea typeface="Montserrat"/>
                <a:cs typeface="Times New Roman" panose="02020603050405020304" pitchFamily="18" charset="0"/>
                <a:sym typeface="Montserrat"/>
              </a:rPr>
              <a:t>Custom Dataset</a:t>
            </a:r>
            <a:endParaRPr b="1" dirty="0">
              <a:latin typeface="Times New Roman" panose="02020603050405020304" pitchFamily="18" charset="0"/>
              <a:ea typeface="Montserrat"/>
              <a:cs typeface="Times New Roman" panose="02020603050405020304" pitchFamily="18" charset="0"/>
              <a:sym typeface="Montserrat"/>
            </a:endParaRPr>
          </a:p>
        </p:txBody>
      </p:sp>
      <p:sp>
        <p:nvSpPr>
          <p:cNvPr id="86" name="Google Shape;86;p16"/>
          <p:cNvSpPr txBox="1">
            <a:spLocks noGrp="1"/>
          </p:cNvSpPr>
          <p:nvPr>
            <p:ph type="body" idx="4294967295"/>
          </p:nvPr>
        </p:nvSpPr>
        <p:spPr>
          <a:xfrm>
            <a:off x="1405975" y="1224600"/>
            <a:ext cx="6467400" cy="3537482"/>
          </a:xfrm>
          <a:prstGeom prst="rect">
            <a:avLst/>
          </a:prstGeom>
        </p:spPr>
        <p:txBody>
          <a:bodyPr spcFirstLastPara="1" wrap="square" lIns="91425" tIns="91425" rIns="91425" bIns="91425" anchor="t" anchorCtr="0">
            <a:normAutofit/>
          </a:bodyPr>
          <a:lstStyle/>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4" name="Picture 3">
            <a:extLst>
              <a:ext uri="{FF2B5EF4-FFF2-40B4-BE49-F238E27FC236}">
                <a16:creationId xmlns:a16="http://schemas.microsoft.com/office/drawing/2014/main" id="{4AF96DCC-7C08-0B33-4ACD-D0ADFB10D395}"/>
              </a:ext>
            </a:extLst>
          </p:cNvPr>
          <p:cNvPicPr>
            <a:picLocks noChangeAspect="1"/>
          </p:cNvPicPr>
          <p:nvPr/>
        </p:nvPicPr>
        <p:blipFill>
          <a:blip r:embed="rId6"/>
          <a:stretch>
            <a:fillRect/>
          </a:stretch>
        </p:blipFill>
        <p:spPr>
          <a:xfrm>
            <a:off x="847494" y="853550"/>
            <a:ext cx="6958360" cy="3829962"/>
          </a:xfrm>
          <a:prstGeom prst="rect">
            <a:avLst/>
          </a:prstGeom>
        </p:spPr>
      </p:pic>
    </p:spTree>
    <p:extLst>
      <p:ext uri="{BB962C8B-B14F-4D97-AF65-F5344CB8AC3E}">
        <p14:creationId xmlns:p14="http://schemas.microsoft.com/office/powerpoint/2010/main" val="319798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1405974" y="97173"/>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b="1" dirty="0">
                <a:latin typeface="Times New Roman" panose="02020603050405020304" pitchFamily="18" charset="0"/>
                <a:ea typeface="Montserrat"/>
                <a:cs typeface="Times New Roman" panose="02020603050405020304" pitchFamily="18" charset="0"/>
                <a:sym typeface="Montserrat"/>
              </a:rPr>
              <a:t>Future Scope</a:t>
            </a:r>
            <a:endParaRPr b="1" dirty="0">
              <a:latin typeface="Times New Roman" panose="02020603050405020304" pitchFamily="18" charset="0"/>
              <a:ea typeface="Montserrat"/>
              <a:cs typeface="Times New Roman" panose="02020603050405020304" pitchFamily="18" charset="0"/>
              <a:sym typeface="Montserrat"/>
            </a:endParaRPr>
          </a:p>
        </p:txBody>
      </p:sp>
      <p:sp>
        <p:nvSpPr>
          <p:cNvPr id="86" name="Google Shape;86;p16"/>
          <p:cNvSpPr txBox="1">
            <a:spLocks noGrp="1"/>
          </p:cNvSpPr>
          <p:nvPr>
            <p:ph type="body" idx="4294967295"/>
          </p:nvPr>
        </p:nvSpPr>
        <p:spPr>
          <a:xfrm>
            <a:off x="1487874" y="667464"/>
            <a:ext cx="6860672" cy="4094618"/>
          </a:xfrm>
          <a:prstGeom prst="rect">
            <a:avLst/>
          </a:prstGeom>
        </p:spPr>
        <p:txBody>
          <a:bodyPr spcFirstLastPara="1" wrap="square" lIns="91425" tIns="91425" rIns="91425" bIns="91425" anchor="t" anchorCtr="0">
            <a:normAutofit/>
          </a:bodyPr>
          <a:lstStyle/>
          <a:p>
            <a:pPr marL="0" indent="0">
              <a:spcAft>
                <a:spcPts val="1200"/>
              </a:spcAft>
              <a:buNone/>
            </a:pPr>
            <a:r>
              <a:rPr lang="en-IN" sz="1400" dirty="0">
                <a:solidFill>
                  <a:schemeClr val="tx1"/>
                </a:solidFill>
                <a:latin typeface="Times New Roman" panose="02020603050405020304" pitchFamily="18" charset="0"/>
                <a:ea typeface="Montserrat"/>
                <a:cs typeface="Times New Roman" panose="02020603050405020304" pitchFamily="18" charset="0"/>
                <a:sym typeface="Montserrat"/>
              </a:rPr>
              <a:t>Due to the following problem’s we have worked on an optimized dataset which was available globally.</a:t>
            </a: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r>
              <a:rPr lang="en-IN" sz="1400" dirty="0">
                <a:solidFill>
                  <a:schemeClr val="tx1"/>
                </a:solidFill>
                <a:latin typeface="Times New Roman" panose="02020603050405020304" pitchFamily="18" charset="0"/>
                <a:ea typeface="Montserrat"/>
                <a:cs typeface="Times New Roman" panose="02020603050405020304" pitchFamily="18" charset="0"/>
                <a:sym typeface="Montserrat"/>
              </a:rPr>
              <a:t>This is our dataset on which we have implemented our Lip Reading project.</a:t>
            </a: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2" name="Picture 1">
            <a:extLst>
              <a:ext uri="{FF2B5EF4-FFF2-40B4-BE49-F238E27FC236}">
                <a16:creationId xmlns:a16="http://schemas.microsoft.com/office/drawing/2014/main" id="{9E1854D4-FA57-38B5-FE17-1F4D4DBEAC94}"/>
              </a:ext>
            </a:extLst>
          </p:cNvPr>
          <p:cNvPicPr>
            <a:picLocks noChangeAspect="1"/>
          </p:cNvPicPr>
          <p:nvPr/>
        </p:nvPicPr>
        <p:blipFill>
          <a:blip r:embed="rId6"/>
          <a:stretch>
            <a:fillRect/>
          </a:stretch>
        </p:blipFill>
        <p:spPr>
          <a:xfrm>
            <a:off x="2061984" y="1255153"/>
            <a:ext cx="5319179" cy="2633194"/>
          </a:xfrm>
          <a:prstGeom prst="rect">
            <a:avLst/>
          </a:prstGeom>
        </p:spPr>
      </p:pic>
    </p:spTree>
    <p:extLst>
      <p:ext uri="{BB962C8B-B14F-4D97-AF65-F5344CB8AC3E}">
        <p14:creationId xmlns:p14="http://schemas.microsoft.com/office/powerpoint/2010/main" val="39027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1101006" y="385029"/>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b="1" dirty="0">
                <a:latin typeface="Times New Roman" panose="02020603050405020304" pitchFamily="18" charset="0"/>
                <a:ea typeface="Montserrat"/>
                <a:cs typeface="Times New Roman" panose="02020603050405020304" pitchFamily="18" charset="0"/>
                <a:sym typeface="Montserrat"/>
              </a:rPr>
              <a:t>Application</a:t>
            </a:r>
            <a:endParaRPr b="1" dirty="0">
              <a:latin typeface="Times New Roman" panose="02020603050405020304" pitchFamily="18" charset="0"/>
              <a:ea typeface="Montserrat"/>
              <a:cs typeface="Times New Roman" panose="02020603050405020304" pitchFamily="18" charset="0"/>
              <a:sym typeface="Montserrat"/>
            </a:endParaRPr>
          </a:p>
        </p:txBody>
      </p:sp>
      <p:sp>
        <p:nvSpPr>
          <p:cNvPr id="86" name="Google Shape;86;p16"/>
          <p:cNvSpPr txBox="1">
            <a:spLocks noGrp="1"/>
          </p:cNvSpPr>
          <p:nvPr>
            <p:ph type="body" idx="4294967295"/>
          </p:nvPr>
        </p:nvSpPr>
        <p:spPr>
          <a:xfrm>
            <a:off x="1033346" y="1224600"/>
            <a:ext cx="7396975" cy="3537482"/>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400" b="1" dirty="0">
                <a:solidFill>
                  <a:schemeClr val="tx1"/>
                </a:solidFill>
                <a:latin typeface="Times New Roman" panose="02020603050405020304" pitchFamily="18" charset="0"/>
                <a:cs typeface="Times New Roman" panose="02020603050405020304" pitchFamily="18" charset="0"/>
              </a:rPr>
              <a:t>Emotion Recognition: </a:t>
            </a:r>
            <a:r>
              <a:rPr lang="en-US" sz="1400" b="0" i="0" dirty="0">
                <a:solidFill>
                  <a:srgbClr val="4D5156"/>
                </a:solidFill>
                <a:effectLst/>
                <a:latin typeface="Times New Roman" panose="02020603050405020304" pitchFamily="18" charset="0"/>
                <a:cs typeface="Times New Roman" panose="02020603050405020304" pitchFamily="18" charset="0"/>
              </a:rPr>
              <a:t>Analyzing lip movements and facial expressions can contribute to emotion recognition systems, aiding in understanding emotions in human communication beyond just speech.</a:t>
            </a:r>
          </a:p>
          <a:p>
            <a:pPr marL="0" lvl="0" indent="0" algn="just" rtl="0">
              <a:spcBef>
                <a:spcPts val="0"/>
              </a:spcBef>
              <a:spcAft>
                <a:spcPts val="1200"/>
              </a:spcAft>
              <a:buNone/>
            </a:pPr>
            <a:r>
              <a:rPr lang="en-US" sz="1400" b="1" dirty="0">
                <a:solidFill>
                  <a:schemeClr val="tx1"/>
                </a:solidFill>
                <a:latin typeface="Times New Roman" panose="02020603050405020304" pitchFamily="18" charset="0"/>
                <a:cs typeface="Times New Roman" panose="02020603050405020304" pitchFamily="18" charset="0"/>
              </a:rPr>
              <a:t>Human-Computer Interaction: </a:t>
            </a:r>
            <a:r>
              <a:rPr lang="en-US" sz="1400" b="0" i="0" dirty="0">
                <a:solidFill>
                  <a:srgbClr val="4D5156"/>
                </a:solidFill>
                <a:effectLst/>
                <a:latin typeface="Times New Roman" panose="02020603050405020304" pitchFamily="18" charset="0"/>
                <a:cs typeface="Times New Roman" panose="02020603050405020304" pitchFamily="18" charset="0"/>
              </a:rPr>
              <a:t>Enables hands-free communication with devices, assisting in voice-controlled applications in noisy or quiet settings.</a:t>
            </a:r>
          </a:p>
          <a:p>
            <a:pPr marL="0" lvl="0" indent="0" algn="just" rtl="0">
              <a:spcBef>
                <a:spcPts val="0"/>
              </a:spcBef>
              <a:spcAft>
                <a:spcPts val="1200"/>
              </a:spcAft>
              <a:buNone/>
            </a:pPr>
            <a:r>
              <a:rPr lang="en-US" sz="1400" b="1" i="0" dirty="0">
                <a:solidFill>
                  <a:schemeClr val="tx1"/>
                </a:solidFill>
                <a:effectLst/>
                <a:latin typeface="Times New Roman" panose="02020603050405020304" pitchFamily="18" charset="0"/>
                <a:cs typeface="Times New Roman" panose="02020603050405020304" pitchFamily="18" charset="0"/>
              </a:rPr>
              <a:t>Forensic Analysis: </a:t>
            </a:r>
            <a:r>
              <a:rPr lang="en-US" sz="1400" b="0" i="0" dirty="0">
                <a:solidFill>
                  <a:srgbClr val="4D5156"/>
                </a:solidFill>
                <a:effectLst/>
                <a:latin typeface="Times New Roman" panose="02020603050405020304" pitchFamily="18" charset="0"/>
                <a:cs typeface="Times New Roman" panose="02020603050405020304" pitchFamily="18" charset="0"/>
              </a:rPr>
              <a:t>Assists in analyzing videos where audio is unclear or unavailable, aiding in criminal investigations or court proceedings.</a:t>
            </a:r>
          </a:p>
          <a:p>
            <a:pPr marL="0" lvl="0" indent="0" algn="just" rtl="0">
              <a:spcBef>
                <a:spcPts val="0"/>
              </a:spcBef>
              <a:spcAft>
                <a:spcPts val="1200"/>
              </a:spcAft>
              <a:buNone/>
            </a:pPr>
            <a:r>
              <a:rPr lang="en-US" sz="1400" b="1" dirty="0">
                <a:solidFill>
                  <a:schemeClr val="tx1"/>
                </a:solidFill>
                <a:latin typeface="Times New Roman" panose="02020603050405020304" pitchFamily="18" charset="0"/>
                <a:cs typeface="Times New Roman" panose="02020603050405020304" pitchFamily="18" charset="0"/>
              </a:rPr>
              <a:t>Improved Audio-Visual Technology: </a:t>
            </a:r>
            <a:r>
              <a:rPr lang="en-US" sz="1400" b="0" i="0" dirty="0">
                <a:solidFill>
                  <a:srgbClr val="4D5156"/>
                </a:solidFill>
                <a:effectLst/>
                <a:latin typeface="Times New Roman" panose="02020603050405020304" pitchFamily="18" charset="0"/>
                <a:cs typeface="Times New Roman" panose="02020603050405020304" pitchFamily="18" charset="0"/>
              </a:rPr>
              <a:t>Enhances video conferencing or multimedia experiences by providing accurate subtitles or transcripts.</a:t>
            </a:r>
          </a:p>
          <a:p>
            <a:pPr marL="0" indent="0" algn="just">
              <a:spcAft>
                <a:spcPts val="1200"/>
              </a:spcAft>
              <a:buNone/>
            </a:pPr>
            <a:r>
              <a:rPr lang="en-US" sz="1400" b="1" dirty="0">
                <a:solidFill>
                  <a:schemeClr val="tx1"/>
                </a:solidFill>
                <a:latin typeface="Times New Roman" panose="02020603050405020304" pitchFamily="18" charset="0"/>
                <a:cs typeface="Times New Roman" panose="02020603050405020304" pitchFamily="18" charset="0"/>
              </a:rPr>
              <a:t>Automatic Speech Recognition (ASR) Enhancement: </a:t>
            </a:r>
            <a:r>
              <a:rPr lang="en-US" sz="1400" dirty="0">
                <a:solidFill>
                  <a:srgbClr val="4D5156"/>
                </a:solidFill>
                <a:latin typeface="Times New Roman" panose="02020603050405020304" pitchFamily="18" charset="0"/>
                <a:cs typeface="Times New Roman" panose="02020603050405020304" pitchFamily="18" charset="0"/>
              </a:rPr>
              <a:t>Automatic Speech Recognition (ASR), also known as Speech to Text (STT), is the task of transcribing a given audio to text</a:t>
            </a:r>
            <a:endParaRPr lang="en-IN" sz="1400" dirty="0">
              <a:solidFill>
                <a:srgbClr val="4D5156"/>
              </a:solidFill>
              <a:latin typeface="Times New Roman" panose="02020603050405020304" pitchFamily="18" charset="0"/>
              <a:cs typeface="Times New Roman" panose="02020603050405020304" pitchFamily="18" charset="0"/>
            </a:endParaRPr>
          </a:p>
          <a:p>
            <a:pPr marL="0" lvl="0" indent="0" algn="just" rtl="0">
              <a:spcBef>
                <a:spcPts val="0"/>
              </a:spcBef>
              <a:spcAft>
                <a:spcPts val="1200"/>
              </a:spcAft>
              <a:buNone/>
            </a:pPr>
            <a:endParaRPr lang="en-US" sz="1400" b="0" i="0" dirty="0">
              <a:solidFill>
                <a:srgbClr val="4D5156"/>
              </a:solidFill>
              <a:effectLst/>
              <a:latin typeface="Times New Roman" panose="02020603050405020304" pitchFamily="18" charset="0"/>
              <a:cs typeface="Times New Roman" panose="02020603050405020304" pitchFamily="18" charset="0"/>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extLst>
      <p:ext uri="{BB962C8B-B14F-4D97-AF65-F5344CB8AC3E}">
        <p14:creationId xmlns:p14="http://schemas.microsoft.com/office/powerpoint/2010/main" val="348641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dirty="0">
                <a:solidFill>
                  <a:schemeClr val="lt1"/>
                </a:solidFill>
                <a:latin typeface="Times New Roman" panose="02020603050405020304" pitchFamily="18" charset="0"/>
                <a:ea typeface="Montserrat"/>
                <a:cs typeface="Times New Roman" panose="02020603050405020304" pitchFamily="18" charset="0"/>
                <a:sym typeface="Montserrat"/>
              </a:rPr>
              <a:t>Thank You!</a:t>
            </a:r>
            <a:endParaRPr sz="3600" b="1"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pic>
        <p:nvPicPr>
          <p:cNvPr id="139" name="Google Shape;139;p22"/>
          <p:cNvPicPr preferRelativeResize="0"/>
          <p:nvPr/>
        </p:nvPicPr>
        <p:blipFill>
          <a:blip r:embed="rId3">
            <a:alphaModFix/>
          </a:blip>
          <a:stretch>
            <a:fillRect/>
          </a:stretch>
        </p:blipFill>
        <p:spPr>
          <a:xfrm>
            <a:off x="357975" y="197150"/>
            <a:ext cx="819032" cy="656400"/>
          </a:xfrm>
          <a:prstGeom prst="rect">
            <a:avLst/>
          </a:prstGeom>
          <a:noFill/>
          <a:ln>
            <a:noFill/>
          </a:ln>
        </p:spPr>
      </p:pic>
      <p:pic>
        <p:nvPicPr>
          <p:cNvPr id="140" name="Google Shape;140;p22"/>
          <p:cNvPicPr preferRelativeResize="0"/>
          <p:nvPr/>
        </p:nvPicPr>
        <p:blipFill>
          <a:blip r:embed="rId4">
            <a:alphaModFix/>
          </a:blip>
          <a:stretch>
            <a:fillRect/>
          </a:stretch>
        </p:blipFill>
        <p:spPr>
          <a:xfrm>
            <a:off x="7305600" y="0"/>
            <a:ext cx="1838400" cy="5143501"/>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b="1" dirty="0">
                <a:latin typeface="Times New Roman" panose="02020603050405020304" pitchFamily="18" charset="0"/>
                <a:ea typeface="Montserrat"/>
                <a:cs typeface="Times New Roman" panose="02020603050405020304" pitchFamily="18" charset="0"/>
                <a:sym typeface="Montserrat"/>
              </a:rPr>
              <a:t>Introduction</a:t>
            </a:r>
            <a:endParaRPr b="1" dirty="0">
              <a:latin typeface="Times New Roman" panose="02020603050405020304" pitchFamily="18" charset="0"/>
              <a:ea typeface="Montserrat"/>
              <a:cs typeface="Times New Roman" panose="02020603050405020304" pitchFamily="18" charset="0"/>
              <a:sym typeface="Montserrat"/>
            </a:endParaRPr>
          </a:p>
        </p:txBody>
      </p:sp>
      <p:sp>
        <p:nvSpPr>
          <p:cNvPr id="86" name="Google Shape;86;p16"/>
          <p:cNvSpPr txBox="1">
            <a:spLocks noGrp="1"/>
          </p:cNvSpPr>
          <p:nvPr>
            <p:ph type="body" idx="4294967295"/>
          </p:nvPr>
        </p:nvSpPr>
        <p:spPr>
          <a:xfrm>
            <a:off x="1405975" y="1224600"/>
            <a:ext cx="6467400" cy="3537482"/>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0" i="0" dirty="0">
                <a:solidFill>
                  <a:schemeClr val="tx1"/>
                </a:solidFill>
                <a:effectLst/>
                <a:latin typeface="Times New Roman" panose="02020603050405020304" pitchFamily="18" charset="0"/>
                <a:cs typeface="Times New Roman" panose="02020603050405020304" pitchFamily="18" charset="0"/>
              </a:rPr>
              <a:t>Lip Reading is a task </a:t>
            </a:r>
            <a:r>
              <a:rPr lang="en-US" sz="1400" b="0" i="0" dirty="0">
                <a:solidFill>
                  <a:srgbClr val="040C28"/>
                </a:solidFill>
                <a:effectLst/>
                <a:latin typeface="Times New Roman" panose="02020603050405020304" pitchFamily="18" charset="0"/>
                <a:cs typeface="Times New Roman" panose="02020603050405020304" pitchFamily="18" charset="0"/>
              </a:rPr>
              <a:t>to infer the speech content in a video by using only the visual information, especially the lip movements</a:t>
            </a:r>
            <a:r>
              <a:rPr lang="en-US" sz="1400" b="0" i="0" dirty="0">
                <a:solidFill>
                  <a:srgbClr val="4D5156"/>
                </a:solidFill>
                <a:effectLst/>
                <a:latin typeface="Times New Roman" panose="02020603050405020304" pitchFamily="18" charset="0"/>
                <a:cs typeface="Times New Roman" panose="02020603050405020304" pitchFamily="18" charset="0"/>
              </a:rPr>
              <a:t>. </a:t>
            </a:r>
            <a:r>
              <a:rPr lang="en-US" sz="1400" dirty="0">
                <a:solidFill>
                  <a:srgbClr val="212529"/>
                </a:solidFill>
                <a:latin typeface="Times New Roman" panose="02020603050405020304" pitchFamily="18" charset="0"/>
                <a:cs typeface="Times New Roman" panose="02020603050405020304" pitchFamily="18" charset="0"/>
              </a:rPr>
              <a:t>It</a:t>
            </a:r>
            <a:r>
              <a:rPr lang="en-US" sz="1400" b="0" i="0" dirty="0">
                <a:solidFill>
                  <a:srgbClr val="212529"/>
                </a:solidFill>
                <a:effectLst/>
                <a:latin typeface="Times New Roman" panose="02020603050405020304" pitchFamily="18" charset="0"/>
                <a:cs typeface="Times New Roman" panose="02020603050405020304" pitchFamily="18" charset="0"/>
              </a:rPr>
              <a:t> is a process of extracting speech by watching lip movements of a speaker in the absence of sound.</a:t>
            </a:r>
          </a:p>
          <a:p>
            <a:pPr marL="0" lvl="0" indent="0" algn="l" rtl="0">
              <a:spcBef>
                <a:spcPts val="0"/>
              </a:spcBef>
              <a:spcAft>
                <a:spcPts val="1200"/>
              </a:spcAft>
              <a:buNone/>
            </a:pPr>
            <a:r>
              <a:rPr lang="en-US" sz="1400" dirty="0">
                <a:solidFill>
                  <a:srgbClr val="212529"/>
                </a:solidFill>
                <a:latin typeface="Times New Roman" panose="02020603050405020304" pitchFamily="18" charset="0"/>
                <a:cs typeface="Times New Roman" panose="02020603050405020304" pitchFamily="18" charset="0"/>
              </a:rPr>
              <a:t>It is a technology based on machine vision and Natural Language Processing and has wide range of applications.</a:t>
            </a:r>
          </a:p>
          <a:p>
            <a:pPr marL="0" lvl="0" indent="0" algn="l" rtl="0">
              <a:spcBef>
                <a:spcPts val="0"/>
              </a:spcBef>
              <a:spcAft>
                <a:spcPts val="1200"/>
              </a:spcAft>
              <a:buNone/>
            </a:pPr>
            <a:r>
              <a:rPr lang="en-US" sz="1400" b="0" i="0" dirty="0">
                <a:solidFill>
                  <a:srgbClr val="000000"/>
                </a:solidFill>
                <a:effectLst/>
                <a:latin typeface="Times New Roman" panose="02020603050405020304" pitchFamily="18" charset="0"/>
                <a:cs typeface="Times New Roman" panose="02020603050405020304" pitchFamily="18" charset="0"/>
              </a:rPr>
              <a:t>This project verifies the use of machine learning by applying deep learning and</a:t>
            </a:r>
            <a:r>
              <a:rPr lang="en-US" sz="1400" dirty="0">
                <a:solidFill>
                  <a:srgbClr val="000000"/>
                </a:solidFill>
                <a:latin typeface="Times New Roman" panose="02020603050405020304" pitchFamily="18" charset="0"/>
                <a:cs typeface="Times New Roman" panose="02020603050405020304" pitchFamily="18" charset="0"/>
              </a:rPr>
              <a:t> </a:t>
            </a:r>
            <a:r>
              <a:rPr lang="en-US" sz="1400" b="0" i="0" dirty="0">
                <a:solidFill>
                  <a:srgbClr val="000000"/>
                </a:solidFill>
                <a:effectLst/>
                <a:latin typeface="Times New Roman" panose="02020603050405020304" pitchFamily="18" charset="0"/>
                <a:cs typeface="Times New Roman" panose="02020603050405020304" pitchFamily="18" charset="0"/>
              </a:rPr>
              <a:t>neural networks to devise an automated lip-reading system.</a:t>
            </a:r>
          </a:p>
          <a:p>
            <a:pPr marL="0" lvl="0" indent="0" algn="l" rtl="0">
              <a:spcBef>
                <a:spcPts val="0"/>
              </a:spcBef>
              <a:spcAft>
                <a:spcPts val="1200"/>
              </a:spcAft>
              <a:buNone/>
            </a:pPr>
            <a:endParaRPr lang="en-US" sz="1400" b="0" i="0" dirty="0">
              <a:solidFill>
                <a:srgbClr val="4D5156"/>
              </a:solidFill>
              <a:effectLst/>
              <a:latin typeface="Times New Roman" panose="02020603050405020304" pitchFamily="18" charset="0"/>
              <a:cs typeface="Times New Roman" panose="02020603050405020304" pitchFamily="18" charset="0"/>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dirty="0">
                <a:latin typeface="Times New Roman" panose="02020603050405020304" pitchFamily="18" charset="0"/>
                <a:ea typeface="Montserrat"/>
                <a:cs typeface="Times New Roman" panose="02020603050405020304" pitchFamily="18" charset="0"/>
                <a:sym typeface="Montserrat"/>
              </a:rPr>
              <a:t>Design Methodology</a:t>
            </a:r>
            <a:endParaRPr b="1" dirty="0">
              <a:latin typeface="Times New Roman" panose="02020603050405020304" pitchFamily="18" charset="0"/>
              <a:ea typeface="Montserrat"/>
              <a:cs typeface="Times New Roman" panose="02020603050405020304" pitchFamily="18" charset="0"/>
              <a:sym typeface="Montserrat"/>
            </a:endParaRPr>
          </a:p>
        </p:txBody>
      </p:sp>
      <p:sp>
        <p:nvSpPr>
          <p:cNvPr id="86" name="Google Shape;86;p16"/>
          <p:cNvSpPr txBox="1">
            <a:spLocks noGrp="1"/>
          </p:cNvSpPr>
          <p:nvPr>
            <p:ph type="body" idx="4294967295"/>
          </p:nvPr>
        </p:nvSpPr>
        <p:spPr>
          <a:xfrm>
            <a:off x="1405975" y="1224600"/>
            <a:ext cx="6467400" cy="3537482"/>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1400" dirty="0">
                <a:solidFill>
                  <a:schemeClr val="tx1"/>
                </a:solidFill>
                <a:latin typeface="Times New Roman" panose="02020603050405020304" pitchFamily="18" charset="0"/>
                <a:cs typeface="Times New Roman" panose="02020603050405020304" pitchFamily="18" charset="0"/>
              </a:rPr>
              <a:t>The existing Lip-reading system emphasizes </a:t>
            </a:r>
            <a:r>
              <a:rPr lang="en-US" sz="1400" dirty="0" err="1">
                <a:solidFill>
                  <a:schemeClr val="tx1"/>
                </a:solidFill>
                <a:latin typeface="Times New Roman" panose="02020603050405020304" pitchFamily="18" charset="0"/>
                <a:cs typeface="Times New Roman" panose="02020603050405020304" pitchFamily="18" charset="0"/>
              </a:rPr>
              <a:t>LipNet</a:t>
            </a:r>
            <a:r>
              <a:rPr lang="en-US" sz="1400" dirty="0">
                <a:solidFill>
                  <a:schemeClr val="tx1"/>
                </a:solidFill>
                <a:latin typeface="Times New Roman" panose="02020603050405020304" pitchFamily="18" charset="0"/>
                <a:cs typeface="Times New Roman" panose="02020603050405020304" pitchFamily="18" charset="0"/>
              </a:rPr>
              <a:t>, it is a neural network architecture for lipreading that maps variable-length sequences of video frames to text sequences, and is trained end-to-end. In this section, we describe </a:t>
            </a:r>
            <a:r>
              <a:rPr lang="en-US" sz="1400" dirty="0" err="1">
                <a:solidFill>
                  <a:schemeClr val="tx1"/>
                </a:solidFill>
                <a:latin typeface="Times New Roman" panose="02020603050405020304" pitchFamily="18" charset="0"/>
                <a:cs typeface="Times New Roman" panose="02020603050405020304" pitchFamily="18" charset="0"/>
              </a:rPr>
              <a:t>LipNet’s</a:t>
            </a:r>
            <a:r>
              <a:rPr lang="en-US" sz="1400" dirty="0">
                <a:solidFill>
                  <a:schemeClr val="tx1"/>
                </a:solidFill>
                <a:latin typeface="Times New Roman" panose="02020603050405020304" pitchFamily="18" charset="0"/>
                <a:cs typeface="Times New Roman" panose="02020603050405020304" pitchFamily="18" charset="0"/>
              </a:rPr>
              <a:t> building blocks and architecture</a:t>
            </a:r>
          </a:p>
          <a:p>
            <a:pPr marL="0" lvl="0" indent="0" algn="l" rtl="0">
              <a:spcBef>
                <a:spcPts val="0"/>
              </a:spcBef>
              <a:spcAft>
                <a:spcPts val="1200"/>
              </a:spcAft>
              <a:buNone/>
            </a:pPr>
            <a:r>
              <a:rPr lang="en-US" sz="1400" dirty="0" err="1">
                <a:solidFill>
                  <a:schemeClr val="tx1"/>
                </a:solidFill>
                <a:latin typeface="Times New Roman" panose="02020603050405020304" pitchFamily="18" charset="0"/>
                <a:cs typeface="Times New Roman" panose="02020603050405020304" pitchFamily="18" charset="0"/>
              </a:rPr>
              <a:t>LipNet</a:t>
            </a:r>
            <a:r>
              <a:rPr lang="en-US" sz="1400" dirty="0">
                <a:solidFill>
                  <a:schemeClr val="tx1"/>
                </a:solidFill>
                <a:latin typeface="Times New Roman" panose="02020603050405020304" pitchFamily="18" charset="0"/>
                <a:cs typeface="Times New Roman" panose="02020603050405020304" pitchFamily="18" charset="0"/>
              </a:rPr>
              <a:t> architecture. A sequence of T frames is used as input, and is processed by 3 layers of STCNN, each followed by a spatial max-pooling layer. The features extracted are processed by 2 Bi-GRUs; each time-step of the GRU output is processed by a linear layer and a </a:t>
            </a:r>
            <a:r>
              <a:rPr lang="en-US" sz="1400" dirty="0" err="1">
                <a:solidFill>
                  <a:schemeClr val="tx1"/>
                </a:solidFill>
                <a:latin typeface="Times New Roman" panose="02020603050405020304" pitchFamily="18" charset="0"/>
                <a:cs typeface="Times New Roman" panose="02020603050405020304" pitchFamily="18" charset="0"/>
              </a:rPr>
              <a:t>softmax</a:t>
            </a:r>
            <a:r>
              <a:rPr lang="en-US" sz="1400" dirty="0">
                <a:solidFill>
                  <a:schemeClr val="tx1"/>
                </a:solidFill>
                <a:latin typeface="Times New Roman" panose="02020603050405020304" pitchFamily="18" charset="0"/>
                <a:cs typeface="Times New Roman" panose="02020603050405020304" pitchFamily="18" charset="0"/>
              </a:rPr>
              <a:t>. This end-to-end model is trained with CTC.</a:t>
            </a:r>
          </a:p>
          <a:p>
            <a:pPr marL="0" lvl="0" indent="0" algn="l" rtl="0">
              <a:spcBef>
                <a:spcPts val="0"/>
              </a:spcBef>
              <a:spcAft>
                <a:spcPts val="1200"/>
              </a:spcAft>
              <a:buNone/>
            </a:pPr>
            <a:r>
              <a:rPr lang="en-US" sz="1400" dirty="0">
                <a:solidFill>
                  <a:schemeClr val="tx1"/>
                </a:solidFill>
                <a:latin typeface="Times New Roman" panose="02020603050405020304" pitchFamily="18" charset="0"/>
                <a:cs typeface="Times New Roman" panose="02020603050405020304" pitchFamily="18" charset="0"/>
              </a:rPr>
              <a:t>SPATIOTEMPORAL CONVOLUTIONS:</a:t>
            </a:r>
          </a:p>
          <a:p>
            <a:pPr marL="0" lvl="0" indent="0" algn="l" rtl="0">
              <a:spcBef>
                <a:spcPts val="0"/>
              </a:spcBef>
              <a:spcAft>
                <a:spcPts val="1200"/>
              </a:spcAft>
              <a:buNone/>
            </a:pPr>
            <a:r>
              <a:rPr lang="en-US" sz="1400" dirty="0">
                <a:solidFill>
                  <a:schemeClr val="tx1"/>
                </a:solidFill>
                <a:latin typeface="Times New Roman" panose="02020603050405020304" pitchFamily="18" charset="0"/>
                <a:cs typeface="Times New Roman" panose="02020603050405020304" pitchFamily="18" charset="0"/>
              </a:rPr>
              <a:t>Convolutional neural networks (CNNs), containing stacked convolutions operating spatially over an image, have been instrumental in advancing performance in computer visions tasks such as object recognition that receive an image as input</a:t>
            </a:r>
          </a:p>
        </p:txBody>
      </p:sp>
      <p:pic>
        <p:nvPicPr>
          <p:cNvPr id="87" name="Google Shape;87;p16"/>
          <p:cNvPicPr preferRelativeResize="0"/>
          <p:nvPr/>
        </p:nvPicPr>
        <p:blipFill>
          <a:blip r:embed="rId3">
            <a:alphaModFix/>
          </a:blip>
          <a:stretch>
            <a:fillRect/>
          </a:stretch>
        </p:blipFill>
        <p:spPr>
          <a:xfrm>
            <a:off x="0" y="-68527"/>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extLst>
      <p:ext uri="{BB962C8B-B14F-4D97-AF65-F5344CB8AC3E}">
        <p14:creationId xmlns:p14="http://schemas.microsoft.com/office/powerpoint/2010/main" val="383633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body" idx="4294967295"/>
          </p:nvPr>
        </p:nvSpPr>
        <p:spPr>
          <a:xfrm>
            <a:off x="1405975" y="921544"/>
            <a:ext cx="6467400" cy="38405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i="0" dirty="0">
                <a:solidFill>
                  <a:schemeClr val="tx1"/>
                </a:solidFill>
                <a:effectLst/>
                <a:latin typeface="Times New Roman" panose="02020603050405020304" pitchFamily="18" charset="0"/>
                <a:cs typeface="Times New Roman" panose="02020603050405020304" pitchFamily="18" charset="0"/>
              </a:rPr>
              <a:t> GATED RECURRENT UNIT:</a:t>
            </a:r>
          </a:p>
          <a:p>
            <a:pPr marL="0" lvl="0" indent="0" algn="l" rtl="0">
              <a:spcBef>
                <a:spcPts val="0"/>
              </a:spcBef>
              <a:spcAft>
                <a:spcPts val="1200"/>
              </a:spcAft>
              <a:buNone/>
            </a:pPr>
            <a:r>
              <a:rPr lang="en-US" sz="1400" i="0" dirty="0">
                <a:solidFill>
                  <a:schemeClr val="tx1"/>
                </a:solidFill>
                <a:effectLst/>
                <a:latin typeface="Times New Roman" panose="02020603050405020304" pitchFamily="18" charset="0"/>
                <a:cs typeface="Times New Roman" panose="02020603050405020304" pitchFamily="18" charset="0"/>
              </a:rPr>
              <a:t>Gated Recurrent Unit (GRU) is a type of recurrent neural network (RNN) that improves upon earlier RNNs by adding cells and gates for propagating information over more timesteps and learning to control this information flow. It is similar to the Long Short-Term Memory (LSTM) RNN.</a:t>
            </a:r>
          </a:p>
          <a:p>
            <a:pPr marL="0" lvl="0" indent="0" algn="l" rtl="0">
              <a:spcBef>
                <a:spcPts val="0"/>
              </a:spcBef>
              <a:spcAft>
                <a:spcPts val="1200"/>
              </a:spcAft>
              <a:buNone/>
            </a:pPr>
            <a:r>
              <a:rPr lang="en-US" sz="1400" i="0" dirty="0">
                <a:solidFill>
                  <a:schemeClr val="tx1"/>
                </a:solidFill>
                <a:effectLst/>
                <a:latin typeface="Times New Roman" panose="02020603050405020304" pitchFamily="18" charset="0"/>
                <a:cs typeface="Times New Roman" panose="02020603050405020304" pitchFamily="18" charset="0"/>
              </a:rPr>
              <a:t> CONNECTIONIST TEMPORAL CLASSIFICATION:</a:t>
            </a:r>
          </a:p>
          <a:p>
            <a:pPr marL="0" lvl="0" indent="0" algn="l" rtl="0">
              <a:spcBef>
                <a:spcPts val="0"/>
              </a:spcBef>
              <a:spcAft>
                <a:spcPts val="1200"/>
              </a:spcAft>
              <a:buNone/>
            </a:pPr>
            <a:r>
              <a:rPr lang="en-US" sz="1400" i="0" dirty="0">
                <a:solidFill>
                  <a:schemeClr val="tx1"/>
                </a:solidFill>
                <a:effectLst/>
                <a:latin typeface="Times New Roman" panose="02020603050405020304" pitchFamily="18" charset="0"/>
                <a:cs typeface="Times New Roman" panose="02020603050405020304" pitchFamily="18" charset="0"/>
              </a:rPr>
              <a:t>The connectionist temporal classification (CTC) loss (Graves et al., 2006) is widely used in modern speech recognition it is designed for tasks where we need alignment between sequences, but where that alignment is difficult.</a:t>
            </a: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extLst>
      <p:ext uri="{BB962C8B-B14F-4D97-AF65-F5344CB8AC3E}">
        <p14:creationId xmlns:p14="http://schemas.microsoft.com/office/powerpoint/2010/main" val="87128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body" idx="4294967295"/>
          </p:nvPr>
        </p:nvSpPr>
        <p:spPr>
          <a:xfrm>
            <a:off x="0" y="188343"/>
            <a:ext cx="475076" cy="225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lang="en-US" sz="1400" i="0" dirty="0">
              <a:solidFill>
                <a:schemeClr val="tx1"/>
              </a:solidFill>
              <a:effectLst/>
              <a:latin typeface="Times New Roman" panose="02020603050405020304" pitchFamily="18" charset="0"/>
              <a:cs typeface="Times New Roman" panose="02020603050405020304" pitchFamily="18" charset="0"/>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4" name="Picture 3">
            <a:extLst>
              <a:ext uri="{FF2B5EF4-FFF2-40B4-BE49-F238E27FC236}">
                <a16:creationId xmlns:a16="http://schemas.microsoft.com/office/drawing/2014/main" id="{5C94122D-379D-1B0A-FCBF-7BBEF249A0B1}"/>
              </a:ext>
            </a:extLst>
          </p:cNvPr>
          <p:cNvPicPr>
            <a:picLocks noChangeAspect="1"/>
          </p:cNvPicPr>
          <p:nvPr/>
        </p:nvPicPr>
        <p:blipFill>
          <a:blip r:embed="rId6"/>
          <a:stretch>
            <a:fillRect/>
          </a:stretch>
        </p:blipFill>
        <p:spPr>
          <a:xfrm>
            <a:off x="3884916" y="785318"/>
            <a:ext cx="1396117" cy="1146810"/>
          </a:xfrm>
          <a:prstGeom prst="rect">
            <a:avLst/>
          </a:prstGeom>
        </p:spPr>
      </p:pic>
      <p:pic>
        <p:nvPicPr>
          <p:cNvPr id="6" name="Picture 5">
            <a:extLst>
              <a:ext uri="{FF2B5EF4-FFF2-40B4-BE49-F238E27FC236}">
                <a16:creationId xmlns:a16="http://schemas.microsoft.com/office/drawing/2014/main" id="{37B907D6-3933-D0D2-3C4A-9A4A6B320566}"/>
              </a:ext>
            </a:extLst>
          </p:cNvPr>
          <p:cNvPicPr>
            <a:picLocks noChangeAspect="1"/>
          </p:cNvPicPr>
          <p:nvPr/>
        </p:nvPicPr>
        <p:blipFill>
          <a:blip r:embed="rId7"/>
          <a:stretch>
            <a:fillRect/>
          </a:stretch>
        </p:blipFill>
        <p:spPr>
          <a:xfrm>
            <a:off x="2200604" y="1909826"/>
            <a:ext cx="4727922" cy="1747781"/>
          </a:xfrm>
          <a:prstGeom prst="rect">
            <a:avLst/>
          </a:prstGeom>
        </p:spPr>
      </p:pic>
      <p:pic>
        <p:nvPicPr>
          <p:cNvPr id="8" name="Picture 7">
            <a:extLst>
              <a:ext uri="{FF2B5EF4-FFF2-40B4-BE49-F238E27FC236}">
                <a16:creationId xmlns:a16="http://schemas.microsoft.com/office/drawing/2014/main" id="{CC32AAA4-FDF3-3CE4-48FD-635F1EBEE71B}"/>
              </a:ext>
            </a:extLst>
          </p:cNvPr>
          <p:cNvPicPr>
            <a:picLocks noChangeAspect="1"/>
          </p:cNvPicPr>
          <p:nvPr/>
        </p:nvPicPr>
        <p:blipFill>
          <a:blip r:embed="rId8"/>
          <a:stretch>
            <a:fillRect/>
          </a:stretch>
        </p:blipFill>
        <p:spPr>
          <a:xfrm>
            <a:off x="3888871" y="3785066"/>
            <a:ext cx="1392162" cy="1041653"/>
          </a:xfrm>
          <a:prstGeom prst="rect">
            <a:avLst/>
          </a:prstGeom>
        </p:spPr>
      </p:pic>
    </p:spTree>
    <p:extLst>
      <p:ext uri="{BB962C8B-B14F-4D97-AF65-F5344CB8AC3E}">
        <p14:creationId xmlns:p14="http://schemas.microsoft.com/office/powerpoint/2010/main" val="413589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body" idx="4294967295"/>
          </p:nvPr>
        </p:nvSpPr>
        <p:spPr>
          <a:xfrm>
            <a:off x="1338300" y="1138407"/>
            <a:ext cx="6467400" cy="286668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i="0" dirty="0">
                <a:solidFill>
                  <a:schemeClr val="tx1"/>
                </a:solidFill>
                <a:effectLst/>
                <a:latin typeface="Times New Roman" panose="02020603050405020304" pitchFamily="18" charset="0"/>
                <a:cs typeface="Times New Roman" panose="02020603050405020304" pitchFamily="18" charset="0"/>
              </a:rPr>
              <a:t>Figure illustrates with the Input video it then pre-processes the video into frames, it then  gets passed to the </a:t>
            </a:r>
            <a:r>
              <a:rPr lang="en-US" sz="1400" i="0" dirty="0" err="1">
                <a:solidFill>
                  <a:schemeClr val="tx1"/>
                </a:solidFill>
                <a:effectLst/>
                <a:latin typeface="Times New Roman" panose="02020603050405020304" pitchFamily="18" charset="0"/>
                <a:cs typeface="Times New Roman" panose="02020603050405020304" pitchFamily="18" charset="0"/>
              </a:rPr>
              <a:t>LipNet</a:t>
            </a:r>
            <a:r>
              <a:rPr lang="en-US" sz="1400" i="0" dirty="0">
                <a:solidFill>
                  <a:schemeClr val="tx1"/>
                </a:solidFill>
                <a:effectLst/>
                <a:latin typeface="Times New Roman" panose="02020603050405020304" pitchFamily="18" charset="0"/>
                <a:cs typeface="Times New Roman" panose="02020603050405020304" pitchFamily="18" charset="0"/>
              </a:rPr>
              <a:t> architecture which starts with, 3×(spatiotemporal convolutions, channel-wise dropout, spatial max-pooling). </a:t>
            </a:r>
          </a:p>
          <a:p>
            <a:pPr marL="0" lvl="0" indent="0" algn="l" rtl="0">
              <a:spcBef>
                <a:spcPts val="0"/>
              </a:spcBef>
              <a:spcAft>
                <a:spcPts val="1200"/>
              </a:spcAft>
              <a:buNone/>
            </a:pPr>
            <a:r>
              <a:rPr lang="en-US" sz="1400" i="0" dirty="0">
                <a:solidFill>
                  <a:schemeClr val="tx1"/>
                </a:solidFill>
                <a:effectLst/>
                <a:latin typeface="Times New Roman" panose="02020603050405020304" pitchFamily="18" charset="0"/>
                <a:cs typeface="Times New Roman" panose="02020603050405020304" pitchFamily="18" charset="0"/>
              </a:rPr>
              <a:t>Subsequently, the features extracted are followed by two Bi-GRUs. The Bi-GRUs are crucial for efficient further aggregation of the STCNN output.</a:t>
            </a:r>
          </a:p>
          <a:p>
            <a:pPr marL="0" lvl="0" indent="0" algn="l" rtl="0">
              <a:spcBef>
                <a:spcPts val="0"/>
              </a:spcBef>
              <a:spcAft>
                <a:spcPts val="1200"/>
              </a:spcAft>
              <a:buNone/>
            </a:pPr>
            <a:r>
              <a:rPr lang="en-US" sz="1400" i="0" dirty="0">
                <a:solidFill>
                  <a:schemeClr val="tx1"/>
                </a:solidFill>
                <a:effectLst/>
                <a:latin typeface="Times New Roman" panose="02020603050405020304" pitchFamily="18" charset="0"/>
                <a:cs typeface="Times New Roman" panose="02020603050405020304" pitchFamily="18" charset="0"/>
              </a:rPr>
              <a:t>Finally, a linear transformation is applied at each time-step, followed by a </a:t>
            </a:r>
            <a:r>
              <a:rPr lang="en-US" sz="1400" i="0" dirty="0" err="1">
                <a:solidFill>
                  <a:schemeClr val="tx1"/>
                </a:solidFill>
                <a:effectLst/>
                <a:latin typeface="Times New Roman" panose="02020603050405020304" pitchFamily="18" charset="0"/>
                <a:cs typeface="Times New Roman" panose="02020603050405020304" pitchFamily="18" charset="0"/>
              </a:rPr>
              <a:t>softmax</a:t>
            </a:r>
            <a:r>
              <a:rPr lang="en-US" sz="1400" i="0" dirty="0">
                <a:solidFill>
                  <a:schemeClr val="tx1"/>
                </a:solidFill>
                <a:effectLst/>
                <a:latin typeface="Times New Roman" panose="02020603050405020304" pitchFamily="18" charset="0"/>
                <a:cs typeface="Times New Roman" panose="02020603050405020304" pitchFamily="18" charset="0"/>
              </a:rPr>
              <a:t> over the vocabulary augmented with the CTC blank, and then the CTC loss. All layers use rectified linear unit(</a:t>
            </a:r>
            <a:r>
              <a:rPr lang="en-US" sz="1400" i="0" dirty="0" err="1">
                <a:solidFill>
                  <a:schemeClr val="tx1"/>
                </a:solidFill>
                <a:effectLst/>
                <a:latin typeface="Times New Roman" panose="02020603050405020304" pitchFamily="18" charset="0"/>
                <a:cs typeface="Times New Roman" panose="02020603050405020304" pitchFamily="18" charset="0"/>
              </a:rPr>
              <a:t>ReLU</a:t>
            </a:r>
            <a:r>
              <a:rPr lang="en-US" sz="1400" i="0" dirty="0">
                <a:solidFill>
                  <a:schemeClr val="tx1"/>
                </a:solidFill>
                <a:effectLst/>
                <a:latin typeface="Times New Roman" panose="02020603050405020304" pitchFamily="18" charset="0"/>
                <a:cs typeface="Times New Roman" panose="02020603050405020304" pitchFamily="18" charset="0"/>
              </a:rPr>
              <a:t>) activation functions. </a:t>
            </a: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extLst>
      <p:ext uri="{BB962C8B-B14F-4D97-AF65-F5344CB8AC3E}">
        <p14:creationId xmlns:p14="http://schemas.microsoft.com/office/powerpoint/2010/main" val="325671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b="1" dirty="0">
                <a:latin typeface="Times New Roman" panose="02020603050405020304" pitchFamily="18" charset="0"/>
                <a:ea typeface="Montserrat"/>
                <a:cs typeface="Times New Roman" panose="02020603050405020304" pitchFamily="18" charset="0"/>
                <a:sym typeface="Montserrat"/>
              </a:rPr>
              <a:t>Module demonstration</a:t>
            </a:r>
            <a:endParaRPr b="1" dirty="0">
              <a:latin typeface="Times New Roman" panose="02020603050405020304" pitchFamily="18" charset="0"/>
              <a:ea typeface="Montserrat"/>
              <a:cs typeface="Times New Roman" panose="02020603050405020304" pitchFamily="18" charset="0"/>
              <a:sym typeface="Montserrat"/>
            </a:endParaRPr>
          </a:p>
        </p:txBody>
      </p:sp>
      <p:sp>
        <p:nvSpPr>
          <p:cNvPr id="86" name="Google Shape;86;p16"/>
          <p:cNvSpPr txBox="1">
            <a:spLocks noGrp="1"/>
          </p:cNvSpPr>
          <p:nvPr>
            <p:ph type="body" idx="4294967295"/>
          </p:nvPr>
        </p:nvSpPr>
        <p:spPr>
          <a:xfrm>
            <a:off x="1405975" y="1224600"/>
            <a:ext cx="6467400" cy="3537482"/>
          </a:xfrm>
          <a:prstGeom prst="rect">
            <a:avLst/>
          </a:prstGeom>
        </p:spPr>
        <p:txBody>
          <a:bodyPr spcFirstLastPara="1" wrap="square" lIns="91425" tIns="91425" rIns="91425" bIns="91425" anchor="t" anchorCtr="0">
            <a:normAutofit/>
          </a:bodyPr>
          <a:lstStyle/>
          <a:p>
            <a:pPr marL="0" indent="0">
              <a:spcAft>
                <a:spcPts val="1200"/>
              </a:spcAft>
              <a:buNone/>
            </a:pPr>
            <a:r>
              <a:rPr lang="en-US" sz="1800" b="1" dirty="0">
                <a:effectLst/>
                <a:latin typeface="Times New Roman" panose="02020603050405020304" pitchFamily="18" charset="0"/>
                <a:ea typeface="Times New Roman" panose="02020603050405020304" pitchFamily="18" charset="0"/>
              </a:rPr>
              <a:t>Step 1</a:t>
            </a:r>
            <a:r>
              <a:rPr lang="en-US" sz="1800" dirty="0">
                <a:effectLst/>
                <a:latin typeface="Times New Roman" panose="02020603050405020304" pitchFamily="18" charset="0"/>
                <a:ea typeface="Times New Roman" panose="02020603050405020304" pitchFamily="18" charset="0"/>
              </a:rPr>
              <a:t> :- Choose a Video from the given Dataset.</a:t>
            </a: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sz="1400" dirty="0">
              <a:solidFill>
                <a:schemeClr val="tx1"/>
              </a:solidFill>
              <a:latin typeface="Times New Roman" panose="02020603050405020304" pitchFamily="18" charset="0"/>
              <a:ea typeface="Montserrat"/>
              <a:cs typeface="Times New Roman" panose="02020603050405020304" pitchFamily="18" charset="0"/>
              <a:sym typeface="Montserrat"/>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5" name="Picture 4">
            <a:extLst>
              <a:ext uri="{FF2B5EF4-FFF2-40B4-BE49-F238E27FC236}">
                <a16:creationId xmlns:a16="http://schemas.microsoft.com/office/drawing/2014/main" id="{99650700-D307-FF14-AA6C-6437D085104E}"/>
              </a:ext>
            </a:extLst>
          </p:cNvPr>
          <p:cNvPicPr>
            <a:picLocks noChangeAspect="1"/>
          </p:cNvPicPr>
          <p:nvPr/>
        </p:nvPicPr>
        <p:blipFill rotWithShape="1">
          <a:blip r:embed="rId6">
            <a:extLst>
              <a:ext uri="{28A0092B-C50C-407E-A947-70E740481C1C}">
                <a14:useLocalDpi xmlns:a14="http://schemas.microsoft.com/office/drawing/2010/main" val="0"/>
              </a:ext>
            </a:extLst>
          </a:blip>
          <a:srcRect r="29909"/>
          <a:stretch/>
        </p:blipFill>
        <p:spPr bwMode="auto">
          <a:xfrm>
            <a:off x="1475286" y="1778883"/>
            <a:ext cx="5882640" cy="22136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710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715126" y="66907"/>
            <a:ext cx="6704152" cy="835806"/>
          </a:xfrm>
          <a:prstGeom prst="rect">
            <a:avLst/>
          </a:prstGeom>
        </p:spPr>
        <p:txBody>
          <a:bodyPr spcFirstLastPara="1" wrap="square" lIns="91425" tIns="91425" rIns="91425" bIns="91425" anchor="ctr" anchorCtr="0">
            <a:normAutofit fontScale="90000"/>
          </a:bodyPr>
          <a:lstStyle/>
          <a:p>
            <a:r>
              <a:rPr lang="en-US" sz="1800" b="1" dirty="0">
                <a:effectLst/>
                <a:latin typeface="Times New Roman" panose="02020603050405020304" pitchFamily="18" charset="0"/>
                <a:ea typeface="Times New Roman" panose="02020603050405020304" pitchFamily="18" charset="0"/>
              </a:rPr>
              <a:t>Step 2</a:t>
            </a:r>
            <a:r>
              <a:rPr lang="en-US" sz="1800" dirty="0">
                <a:effectLst/>
                <a:latin typeface="Times New Roman" panose="02020603050405020304" pitchFamily="18" charset="0"/>
                <a:ea typeface="Times New Roman" panose="02020603050405020304" pitchFamily="18" charset="0"/>
              </a:rPr>
              <a:t> :- The Selected video will be displayed on the web application.</a:t>
            </a:r>
            <a:br>
              <a:rPr lang="en-IN" sz="1800" dirty="0">
                <a:effectLst/>
                <a:latin typeface="Times New Roman" panose="02020603050405020304" pitchFamily="18" charset="0"/>
                <a:ea typeface="Times New Roman" panose="02020603050405020304" pitchFamily="18" charset="0"/>
              </a:rPr>
            </a:br>
            <a:endParaRPr b="1" dirty="0">
              <a:latin typeface="Times New Roman" panose="02020603050405020304" pitchFamily="18" charset="0"/>
              <a:ea typeface="Montserrat"/>
              <a:cs typeface="Times New Roman" panose="02020603050405020304" pitchFamily="18" charset="0"/>
              <a:sym typeface="Montserrat"/>
            </a:endParaRPr>
          </a:p>
        </p:txBody>
      </p:sp>
      <p:sp>
        <p:nvSpPr>
          <p:cNvPr id="86" name="Google Shape;86;p16"/>
          <p:cNvSpPr txBox="1">
            <a:spLocks noGrp="1"/>
          </p:cNvSpPr>
          <p:nvPr>
            <p:ph type="body" idx="4294967295"/>
          </p:nvPr>
        </p:nvSpPr>
        <p:spPr>
          <a:xfrm>
            <a:off x="715126" y="483220"/>
            <a:ext cx="7707762" cy="4278862"/>
          </a:xfrm>
          <a:prstGeom prst="rect">
            <a:avLst/>
          </a:prstGeom>
        </p:spPr>
        <p:txBody>
          <a:bodyPr spcFirstLastPara="1" wrap="square" lIns="91425" tIns="91425" rIns="91425" bIns="91425" anchor="t" anchorCtr="0">
            <a:normAutofit/>
          </a:bodyPr>
          <a:lstStyle/>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r>
              <a:rPr lang="en-US" sz="1400" b="1" dirty="0">
                <a:effectLst/>
                <a:latin typeface="Times New Roman" panose="02020603050405020304" pitchFamily="18" charset="0"/>
                <a:ea typeface="Times New Roman" panose="02020603050405020304" pitchFamily="18" charset="0"/>
              </a:rPr>
              <a:t>Step 3</a:t>
            </a:r>
            <a:r>
              <a:rPr lang="en-US" sz="1400" dirty="0">
                <a:effectLst/>
                <a:latin typeface="Times New Roman" panose="02020603050405020304" pitchFamily="18" charset="0"/>
                <a:ea typeface="Times New Roman" panose="02020603050405020304" pitchFamily="18" charset="0"/>
              </a:rPr>
              <a:t> :- Preprocessing and Feature Extraction of lips using machine learning for prediction.</a:t>
            </a:r>
          </a:p>
          <a:p>
            <a:pPr marL="0" indent="0">
              <a:spcAft>
                <a:spcPts val="1200"/>
              </a:spcAft>
              <a:buNone/>
            </a:pPr>
            <a:endParaRPr lang="en-IN" sz="1400" dirty="0">
              <a:effectLst/>
              <a:latin typeface="Times New Roman" panose="02020603050405020304" pitchFamily="18" charset="0"/>
              <a:ea typeface="Times New Roman" panose="02020603050405020304" pitchFamily="18" charset="0"/>
            </a:endParaRPr>
          </a:p>
          <a:p>
            <a:pPr marL="0" indent="0">
              <a:spcAft>
                <a:spcPts val="1200"/>
              </a:spcAft>
              <a:buNone/>
            </a:pPr>
            <a:endParaRPr sz="1400" dirty="0">
              <a:solidFill>
                <a:schemeClr val="tx1"/>
              </a:solidFill>
              <a:latin typeface="Times New Roman" panose="02020603050405020304" pitchFamily="18" charset="0"/>
              <a:ea typeface="Montserrat"/>
              <a:cs typeface="Times New Roman" panose="02020603050405020304" pitchFamily="18" charset="0"/>
              <a:sym typeface="Montserrat"/>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2" name="Picture 1">
            <a:extLst>
              <a:ext uri="{FF2B5EF4-FFF2-40B4-BE49-F238E27FC236}">
                <a16:creationId xmlns:a16="http://schemas.microsoft.com/office/drawing/2014/main" id="{14FCAED1-02E5-DB5E-FFCB-BCAAA96E5BE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15510" y="565703"/>
            <a:ext cx="2666814" cy="1982898"/>
          </a:xfrm>
          <a:prstGeom prst="rect">
            <a:avLst/>
          </a:prstGeom>
          <a:noFill/>
        </p:spPr>
      </p:pic>
      <p:pic>
        <p:nvPicPr>
          <p:cNvPr id="4" name="Picture 3">
            <a:extLst>
              <a:ext uri="{FF2B5EF4-FFF2-40B4-BE49-F238E27FC236}">
                <a16:creationId xmlns:a16="http://schemas.microsoft.com/office/drawing/2014/main" id="{095BF53A-CF45-6CEA-4017-A79E7B02D72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470183" y="2883518"/>
            <a:ext cx="3566344" cy="1956435"/>
          </a:xfrm>
          <a:prstGeom prst="rect">
            <a:avLst/>
          </a:prstGeom>
          <a:noFill/>
        </p:spPr>
      </p:pic>
    </p:spTree>
    <p:extLst>
      <p:ext uri="{BB962C8B-B14F-4D97-AF65-F5344CB8AC3E}">
        <p14:creationId xmlns:p14="http://schemas.microsoft.com/office/powerpoint/2010/main" val="359749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a:spLocks noGrp="1"/>
          </p:cNvSpPr>
          <p:nvPr>
            <p:ph type="title" idx="4294967295"/>
          </p:nvPr>
        </p:nvSpPr>
        <p:spPr>
          <a:xfrm>
            <a:off x="906966" y="197151"/>
            <a:ext cx="7330068" cy="656400"/>
          </a:xfrm>
          <a:prstGeom prst="rect">
            <a:avLst/>
          </a:prstGeom>
        </p:spPr>
        <p:txBody>
          <a:bodyPr spcFirstLastPara="1" wrap="square" lIns="91425" tIns="91425" rIns="91425" bIns="91425" anchor="ctr" anchorCtr="0">
            <a:normAutofit fontScale="90000"/>
          </a:bodyPr>
          <a:lstStyle/>
          <a:p>
            <a:r>
              <a:rPr lang="en-US" sz="1800" b="1" dirty="0">
                <a:effectLst/>
                <a:latin typeface="Times New Roman" panose="02020603050405020304" pitchFamily="18" charset="0"/>
                <a:ea typeface="Times New Roman" panose="02020603050405020304" pitchFamily="18" charset="0"/>
              </a:rPr>
              <a:t>Step 4</a:t>
            </a:r>
            <a:r>
              <a:rPr lang="en-US" sz="1800" dirty="0">
                <a:effectLst/>
                <a:latin typeface="Times New Roman" panose="02020603050405020304" pitchFamily="18" charset="0"/>
                <a:ea typeface="Times New Roman" panose="02020603050405020304" pitchFamily="18" charset="0"/>
              </a:rPr>
              <a:t> :- The Output of the machine learning model as tokens.</a:t>
            </a:r>
            <a:br>
              <a:rPr lang="en-IN" sz="1800" dirty="0">
                <a:effectLst/>
                <a:latin typeface="Times New Roman" panose="02020603050405020304" pitchFamily="18" charset="0"/>
                <a:ea typeface="Times New Roman" panose="02020603050405020304" pitchFamily="18" charset="0"/>
              </a:rPr>
            </a:br>
            <a:endParaRPr b="1" dirty="0">
              <a:latin typeface="Times New Roman" panose="02020603050405020304" pitchFamily="18" charset="0"/>
              <a:ea typeface="Montserrat"/>
              <a:cs typeface="Times New Roman" panose="02020603050405020304" pitchFamily="18" charset="0"/>
              <a:sym typeface="Montserrat"/>
            </a:endParaRPr>
          </a:p>
        </p:txBody>
      </p:sp>
      <p:sp>
        <p:nvSpPr>
          <p:cNvPr id="86" name="Google Shape;86;p16"/>
          <p:cNvSpPr txBox="1">
            <a:spLocks noGrp="1"/>
          </p:cNvSpPr>
          <p:nvPr>
            <p:ph type="body" idx="4294967295"/>
          </p:nvPr>
        </p:nvSpPr>
        <p:spPr>
          <a:xfrm>
            <a:off x="906966" y="579863"/>
            <a:ext cx="7330068" cy="4182219"/>
          </a:xfrm>
          <a:prstGeom prst="rect">
            <a:avLst/>
          </a:prstGeom>
        </p:spPr>
        <p:txBody>
          <a:bodyPr spcFirstLastPara="1" wrap="square" lIns="91425" tIns="91425" rIns="91425" bIns="91425" anchor="t" anchorCtr="0">
            <a:normAutofit/>
          </a:bodyPr>
          <a:lstStyle/>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r>
              <a:rPr lang="en-US" sz="1800" b="1" dirty="0">
                <a:effectLst/>
                <a:latin typeface="Times New Roman" panose="02020603050405020304" pitchFamily="18" charset="0"/>
                <a:ea typeface="Times New Roman" panose="02020603050405020304" pitchFamily="18" charset="0"/>
              </a:rPr>
              <a:t>Step 5</a:t>
            </a:r>
            <a:r>
              <a:rPr lang="en-US" sz="1800" dirty="0">
                <a:effectLst/>
                <a:latin typeface="Times New Roman" panose="02020603050405020304" pitchFamily="18" charset="0"/>
                <a:ea typeface="Times New Roman" panose="02020603050405020304" pitchFamily="18" charset="0"/>
              </a:rPr>
              <a:t> :- Decoding the raw tokens into words.</a:t>
            </a: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sz="1400" dirty="0">
              <a:solidFill>
                <a:schemeClr val="tx1"/>
              </a:solidFill>
              <a:latin typeface="Times New Roman" panose="02020603050405020304" pitchFamily="18" charset="0"/>
              <a:ea typeface="Montserrat"/>
              <a:cs typeface="Times New Roman" panose="02020603050405020304" pitchFamily="18" charset="0"/>
              <a:sym typeface="Montserrat"/>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2" name="Picture 1">
            <a:extLst>
              <a:ext uri="{FF2B5EF4-FFF2-40B4-BE49-F238E27FC236}">
                <a16:creationId xmlns:a16="http://schemas.microsoft.com/office/drawing/2014/main" id="{29FB7E3B-385A-A84D-5B24-7E4897676B7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62421" y="579786"/>
            <a:ext cx="6955665" cy="1699260"/>
          </a:xfrm>
          <a:prstGeom prst="rect">
            <a:avLst/>
          </a:prstGeom>
          <a:noFill/>
        </p:spPr>
      </p:pic>
      <p:pic>
        <p:nvPicPr>
          <p:cNvPr id="4" name="Picture 3">
            <a:extLst>
              <a:ext uri="{FF2B5EF4-FFF2-40B4-BE49-F238E27FC236}">
                <a16:creationId xmlns:a16="http://schemas.microsoft.com/office/drawing/2014/main" id="{49E62278-F713-25BF-4F60-3072FFEAE71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84085" y="3062318"/>
            <a:ext cx="5993222" cy="1142628"/>
          </a:xfrm>
          <a:prstGeom prst="rect">
            <a:avLst/>
          </a:prstGeom>
          <a:noFill/>
        </p:spPr>
      </p:pic>
    </p:spTree>
    <p:extLst>
      <p:ext uri="{BB962C8B-B14F-4D97-AF65-F5344CB8AC3E}">
        <p14:creationId xmlns:p14="http://schemas.microsoft.com/office/powerpoint/2010/main" val="19391740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808</Words>
  <Application>Microsoft Office PowerPoint</Application>
  <PresentationFormat>On-screen Show (16:9)</PresentationFormat>
  <Paragraphs>61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Lip-Reading Recognition for Deaf and Dumb using Machine Learning</vt:lpstr>
      <vt:lpstr>Introduction</vt:lpstr>
      <vt:lpstr>Design Methodology</vt:lpstr>
      <vt:lpstr>PowerPoint Presentation</vt:lpstr>
      <vt:lpstr>PowerPoint Presentation</vt:lpstr>
      <vt:lpstr>PowerPoint Presentation</vt:lpstr>
      <vt:lpstr>Module demonstration</vt:lpstr>
      <vt:lpstr>Step 2 :- The Selected video will be displayed on the web application. </vt:lpstr>
      <vt:lpstr>Step 4 :- The Output of the machine learning model as tokens. </vt:lpstr>
      <vt:lpstr>Step 6 :- Translated languages from the given output sentence.</vt:lpstr>
      <vt:lpstr>Output/Result</vt:lpstr>
      <vt:lpstr>Future Scope</vt:lpstr>
      <vt:lpstr>Custom Dataset</vt:lpstr>
      <vt:lpstr>Future Scope</vt:lpstr>
      <vt:lpstr>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91880</dc:creator>
  <cp:lastModifiedBy>Prachi Bamhore</cp:lastModifiedBy>
  <cp:revision>15</cp:revision>
  <dcterms:modified xsi:type="dcterms:W3CDTF">2023-12-15T05:36:37Z</dcterms:modified>
</cp:coreProperties>
</file>