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C7FDE-6574-4964-BB83-4A7DC4C06095}" v="3" dt="2025-04-19T16:38:42.924"/>
    <p1510:client id="{D6F4C7DB-A00A-43A9-A93C-EAD807E853B2}" v="2" dt="2025-04-19T17:06:00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Choudhary" userId="05e1b9a815fea8aa" providerId="LiveId" clId="{D6F4C7DB-A00A-43A9-A93C-EAD807E853B2}"/>
    <pc:docChg chg="undo custSel addSld modSld">
      <pc:chgData name="Prachi Choudhary" userId="05e1b9a815fea8aa" providerId="LiveId" clId="{D6F4C7DB-A00A-43A9-A93C-EAD807E853B2}" dt="2025-04-19T17:13:06.197" v="40" actId="20577"/>
      <pc:docMkLst>
        <pc:docMk/>
      </pc:docMkLst>
      <pc:sldChg chg="modSp mod">
        <pc:chgData name="Prachi Choudhary" userId="05e1b9a815fea8aa" providerId="LiveId" clId="{D6F4C7DB-A00A-43A9-A93C-EAD807E853B2}" dt="2025-04-19T17:12:57.464" v="38" actId="20577"/>
        <pc:sldMkLst>
          <pc:docMk/>
          <pc:sldMk cId="0" sldId="256"/>
        </pc:sldMkLst>
        <pc:spChg chg="mod">
          <ac:chgData name="Prachi Choudhary" userId="05e1b9a815fea8aa" providerId="LiveId" clId="{D6F4C7DB-A00A-43A9-A93C-EAD807E853B2}" dt="2025-04-19T17:12:57.464" v="38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3:06.197" v="40" actId="20577"/>
        <pc:sldMkLst>
          <pc:docMk/>
          <pc:sldMk cId="0" sldId="257"/>
        </pc:sldMkLst>
        <pc:spChg chg="mod">
          <ac:chgData name="Prachi Choudhary" userId="05e1b9a815fea8aa" providerId="LiveId" clId="{D6F4C7DB-A00A-43A9-A93C-EAD807E853B2}" dt="2025-04-19T17:10:09.296" v="14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chi Choudhary" userId="05e1b9a815fea8aa" providerId="LiveId" clId="{D6F4C7DB-A00A-43A9-A93C-EAD807E853B2}" dt="2025-04-19T17:13:06.197" v="4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0:34.959" v="18" actId="255"/>
        <pc:sldMkLst>
          <pc:docMk/>
          <pc:sldMk cId="0" sldId="258"/>
        </pc:sldMkLst>
        <pc:spChg chg="mod">
          <ac:chgData name="Prachi Choudhary" userId="05e1b9a815fea8aa" providerId="LiveId" clId="{D6F4C7DB-A00A-43A9-A93C-EAD807E853B2}" dt="2025-04-19T17:10:25.828" v="16" actId="255"/>
          <ac:spMkLst>
            <pc:docMk/>
            <pc:sldMk cId="0" sldId="258"/>
            <ac:spMk id="2" creationId="{00000000-0000-0000-0000-000000000000}"/>
          </ac:spMkLst>
        </pc:spChg>
        <pc:spChg chg="mod">
          <ac:chgData name="Prachi Choudhary" userId="05e1b9a815fea8aa" providerId="LiveId" clId="{D6F4C7DB-A00A-43A9-A93C-EAD807E853B2}" dt="2025-04-19T17:10:34.959" v="18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0:47.985" v="20" actId="255"/>
        <pc:sldMkLst>
          <pc:docMk/>
          <pc:sldMk cId="0" sldId="259"/>
        </pc:sldMkLst>
        <pc:spChg chg="mod">
          <ac:chgData name="Prachi Choudhary" userId="05e1b9a815fea8aa" providerId="LiveId" clId="{D6F4C7DB-A00A-43A9-A93C-EAD807E853B2}" dt="2025-04-19T17:10:43.241" v="19" actId="255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achi Choudhary" userId="05e1b9a815fea8aa" providerId="LiveId" clId="{D6F4C7DB-A00A-43A9-A93C-EAD807E853B2}" dt="2025-04-19T17:10:47.985" v="20" actId="25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1:15.051" v="22" actId="255"/>
        <pc:sldMkLst>
          <pc:docMk/>
          <pc:sldMk cId="0" sldId="260"/>
        </pc:sldMkLst>
        <pc:spChg chg="mod">
          <ac:chgData name="Prachi Choudhary" userId="05e1b9a815fea8aa" providerId="LiveId" clId="{D6F4C7DB-A00A-43A9-A93C-EAD807E853B2}" dt="2025-04-19T17:11:01.825" v="21" actId="255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achi Choudhary" userId="05e1b9a815fea8aa" providerId="LiveId" clId="{D6F4C7DB-A00A-43A9-A93C-EAD807E853B2}" dt="2025-04-19T17:11:15.051" v="22" actId="25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1:25.537" v="24" actId="255"/>
        <pc:sldMkLst>
          <pc:docMk/>
          <pc:sldMk cId="0" sldId="261"/>
        </pc:sldMkLst>
        <pc:spChg chg="mod">
          <ac:chgData name="Prachi Choudhary" userId="05e1b9a815fea8aa" providerId="LiveId" clId="{D6F4C7DB-A00A-43A9-A93C-EAD807E853B2}" dt="2025-04-19T17:11:21.705" v="23" actId="255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achi Choudhary" userId="05e1b9a815fea8aa" providerId="LiveId" clId="{D6F4C7DB-A00A-43A9-A93C-EAD807E853B2}" dt="2025-04-19T17:11:25.537" v="24" actId="25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1:37.107" v="26" actId="255"/>
        <pc:sldMkLst>
          <pc:docMk/>
          <pc:sldMk cId="0" sldId="262"/>
        </pc:sldMkLst>
        <pc:spChg chg="mod">
          <ac:chgData name="Prachi Choudhary" userId="05e1b9a815fea8aa" providerId="LiveId" clId="{D6F4C7DB-A00A-43A9-A93C-EAD807E853B2}" dt="2025-04-19T17:11:32.724" v="25" actId="255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achi Choudhary" userId="05e1b9a815fea8aa" providerId="LiveId" clId="{D6F4C7DB-A00A-43A9-A93C-EAD807E853B2}" dt="2025-04-19T17:11:37.107" v="26" actId="255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1:52.705" v="28" actId="255"/>
        <pc:sldMkLst>
          <pc:docMk/>
          <pc:sldMk cId="0" sldId="263"/>
        </pc:sldMkLst>
        <pc:spChg chg="mod">
          <ac:chgData name="Prachi Choudhary" userId="05e1b9a815fea8aa" providerId="LiveId" clId="{D6F4C7DB-A00A-43A9-A93C-EAD807E853B2}" dt="2025-04-19T17:11:48.544" v="27" actId="255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achi Choudhary" userId="05e1b9a815fea8aa" providerId="LiveId" clId="{D6F4C7DB-A00A-43A9-A93C-EAD807E853B2}" dt="2025-04-19T17:11:52.705" v="28" actId="255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2:09.537" v="30" actId="255"/>
        <pc:sldMkLst>
          <pc:docMk/>
          <pc:sldMk cId="0" sldId="264"/>
        </pc:sldMkLst>
        <pc:spChg chg="mod">
          <ac:chgData name="Prachi Choudhary" userId="05e1b9a815fea8aa" providerId="LiveId" clId="{D6F4C7DB-A00A-43A9-A93C-EAD807E853B2}" dt="2025-04-19T17:12:03.072" v="29" actId="255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achi Choudhary" userId="05e1b9a815fea8aa" providerId="LiveId" clId="{D6F4C7DB-A00A-43A9-A93C-EAD807E853B2}" dt="2025-04-19T17:12:09.537" v="30" actId="255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2:27.261" v="32" actId="255"/>
        <pc:sldMkLst>
          <pc:docMk/>
          <pc:sldMk cId="0" sldId="265"/>
        </pc:sldMkLst>
        <pc:spChg chg="mod">
          <ac:chgData name="Prachi Choudhary" userId="05e1b9a815fea8aa" providerId="LiveId" clId="{D6F4C7DB-A00A-43A9-A93C-EAD807E853B2}" dt="2025-04-19T17:12:21.012" v="31" actId="255"/>
          <ac:spMkLst>
            <pc:docMk/>
            <pc:sldMk cId="0" sldId="265"/>
            <ac:spMk id="2" creationId="{00000000-0000-0000-0000-000000000000}"/>
          </ac:spMkLst>
        </pc:spChg>
        <pc:spChg chg="mod">
          <ac:chgData name="Prachi Choudhary" userId="05e1b9a815fea8aa" providerId="LiveId" clId="{D6F4C7DB-A00A-43A9-A93C-EAD807E853B2}" dt="2025-04-19T17:12:27.261" v="32" actId="255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D6F4C7DB-A00A-43A9-A93C-EAD807E853B2}" dt="2025-04-19T17:12:46.522" v="36" actId="255"/>
        <pc:sldMkLst>
          <pc:docMk/>
          <pc:sldMk cId="980195460" sldId="268"/>
        </pc:sldMkLst>
        <pc:spChg chg="mod">
          <ac:chgData name="Prachi Choudhary" userId="05e1b9a815fea8aa" providerId="LiveId" clId="{D6F4C7DB-A00A-43A9-A93C-EAD807E853B2}" dt="2025-04-19T17:12:46.522" v="36" actId="255"/>
          <ac:spMkLst>
            <pc:docMk/>
            <pc:sldMk cId="980195460" sldId="268"/>
            <ac:spMk id="2" creationId="{5F617F9C-1443-5A47-AF8A-0F02F8471780}"/>
          </ac:spMkLst>
        </pc:spChg>
        <pc:spChg chg="mod">
          <ac:chgData name="Prachi Choudhary" userId="05e1b9a815fea8aa" providerId="LiveId" clId="{D6F4C7DB-A00A-43A9-A93C-EAD807E853B2}" dt="2025-04-19T17:12:39.682" v="35" actId="255"/>
          <ac:spMkLst>
            <pc:docMk/>
            <pc:sldMk cId="980195460" sldId="268"/>
            <ac:spMk id="3" creationId="{03B9BC1C-02D1-B8A5-EC49-1FCB7E69FF6D}"/>
          </ac:spMkLst>
        </pc:spChg>
      </pc:sldChg>
      <pc:sldChg chg="new">
        <pc:chgData name="Prachi Choudhary" userId="05e1b9a815fea8aa" providerId="LiveId" clId="{D6F4C7DB-A00A-43A9-A93C-EAD807E853B2}" dt="2025-04-19T16:53:25.719" v="0" actId="680"/>
        <pc:sldMkLst>
          <pc:docMk/>
          <pc:sldMk cId="402346430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239" y="1371600"/>
            <a:ext cx="8329523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646464"/>
                </a:solidFill>
              </a:defRPr>
            </a:pPr>
            <a:r>
              <a:rPr sz="36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  <a:t>Car De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  <a:t>kh</a:t>
            </a:r>
            <a:r>
              <a:rPr sz="36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  <a:t>o – Used Car Price Prediction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pPr algn="ctr">
              <a:defRPr sz="2000" b="0">
                <a:solidFill>
                  <a:srgbClr val="646464"/>
                </a:solidFill>
              </a:defRPr>
            </a:pPr>
            <a:r>
              <a:rPr sz="36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  <a:t>A Machine Learning Deployment Project</a:t>
            </a:r>
            <a:br>
              <a:rPr sz="3600" dirty="0">
                <a:solidFill>
                  <a:schemeClr val="accent4">
                    <a:lumMod val="75000"/>
                  </a:schemeClr>
                </a:solidFill>
                <a:latin typeface="Britannic Bold" panose="020B0903060703020204" pitchFamily="34" charset="0"/>
              </a:rPr>
            </a:br>
            <a:endParaRPr lang="en-US" sz="3600" dirty="0">
              <a:solidFill>
                <a:schemeClr val="accent4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pPr algn="ctr">
              <a:defRPr sz="2000" b="0">
                <a:solidFill>
                  <a:srgbClr val="646464"/>
                </a:solidFill>
              </a:defRPr>
            </a:pPr>
            <a:endParaRPr lang="en-IN" sz="3600" dirty="0">
              <a:solidFill>
                <a:schemeClr val="accent4">
                  <a:lumMod val="75000"/>
                </a:schemeClr>
              </a:solidFill>
              <a:latin typeface="Britannic Bold" panose="020B0903060703020204" pitchFamily="34" charset="0"/>
            </a:endParaRPr>
          </a:p>
          <a:p>
            <a:pPr algn="ctr">
              <a:defRPr sz="2000" b="0">
                <a:solidFill>
                  <a:srgbClr val="646464"/>
                </a:solidFill>
              </a:defRPr>
            </a:pP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BY: PRACHI CHOUDHARY</a:t>
            </a:r>
            <a:endParaRPr sz="3600" dirty="0">
              <a:solidFill>
                <a:schemeClr val="accent4">
                  <a:lumMod val="60000"/>
                  <a:lumOff val="40000"/>
                </a:schemeClr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3204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216FBC"/>
                </a:solidFill>
              </a:defRPr>
            </a:pP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Why</a:t>
            </a: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Random Forest?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Random Forest was selected due to its: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High accuracy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Resistance to overfitting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Compatibility with both numeric and categorical data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Superior performance across evaluation metrics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2629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216FBC"/>
                </a:solidFill>
              </a:defRPr>
            </a:pP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Conclusion &amp; 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7828" y="1578428"/>
            <a:ext cx="79160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The project significantly enhances user experience and decision-making. Future enhancements include: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Adding insurance and seller history data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Building city-specific models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Continuously updating the model with fresh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17F9C-1443-5A47-AF8A-0F02F8471780}"/>
              </a:ext>
            </a:extLst>
          </p:cNvPr>
          <p:cNvSpPr txBox="1"/>
          <p:nvPr/>
        </p:nvSpPr>
        <p:spPr>
          <a:xfrm>
            <a:off x="381000" y="3200400"/>
            <a:ext cx="8479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https://drive.google.com/file/d/1ANkX4GwpQYEhXOPcaS-xoC2Dnzjki9RG/view?usp=sharing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9BC1C-02D1-B8A5-EC49-1FCB7E69FF6D}"/>
              </a:ext>
            </a:extLst>
          </p:cNvPr>
          <p:cNvSpPr txBox="1"/>
          <p:nvPr/>
        </p:nvSpPr>
        <p:spPr>
          <a:xfrm>
            <a:off x="3810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</a:rPr>
              <a:t>SHORT VEDIO DOCUMENTATION OF MY PROJECT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9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FD84C-C586-B62B-9BF0-087096E39016}"/>
              </a:ext>
            </a:extLst>
          </p:cNvPr>
          <p:cNvSpPr txBox="1"/>
          <p:nvPr/>
        </p:nvSpPr>
        <p:spPr>
          <a:xfrm>
            <a:off x="1992086" y="2275114"/>
            <a:ext cx="6335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</a:rPr>
              <a:t>THANKYOU</a:t>
            </a:r>
            <a:endParaRPr lang="en-IN" sz="6600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46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33505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216FBC"/>
                </a:solidFill>
              </a:defRPr>
            </a:pP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Project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1371600"/>
            <a:ext cx="80467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This project focuses on building a robust machine learning model to accurately predict the prices of used cars. By integrating the model with an interactive </a:t>
            </a:r>
            <a:r>
              <a:rPr sz="2800" dirty="0" err="1">
                <a:latin typeface="Baskerville Old Face" panose="02020602080505020303" pitchFamily="18" charset="0"/>
              </a:rPr>
              <a:t>Streamlit</a:t>
            </a:r>
            <a:r>
              <a:rPr sz="2800" dirty="0">
                <a:latin typeface="Baskerville Old Face" panose="02020602080505020303" pitchFamily="18" charset="0"/>
              </a:rPr>
              <a:t>-based web app, Car De</a:t>
            </a:r>
            <a:r>
              <a:rPr lang="en-US" sz="2800" dirty="0">
                <a:latin typeface="Baskerville Old Face" panose="02020602080505020303" pitchFamily="18" charset="0"/>
              </a:rPr>
              <a:t>kh</a:t>
            </a:r>
            <a:r>
              <a:rPr sz="2800" dirty="0">
                <a:latin typeface="Baskerville Old Face" panose="02020602080505020303" pitchFamily="18" charset="0"/>
              </a:rPr>
              <a:t>o offers users precise price estimates and a seamless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60003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216FBC"/>
                </a:solidFill>
              </a:defRPr>
            </a:pP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Problem Statement &amp;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11086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Determining the fair price for used cars is complex due to numerous influencing variables. Our goal is to create a predictive model capable of handling these variations, thereby supporting better pricing strategies for both customers and dealers.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6542" y="457200"/>
            <a:ext cx="5769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216FBC"/>
                </a:solidFill>
              </a:defRPr>
            </a:pP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Data</a:t>
            </a:r>
            <a:r>
              <a:rPr sz="3600" dirty="0">
                <a:latin typeface="Baskerville Old Face" panose="02020602080505020303" pitchFamily="18" charset="0"/>
              </a:rPr>
              <a:t> </a:t>
            </a: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542" y="1371600"/>
            <a:ext cx="73173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We cleaned, standardized, and transformed the dataset. Key steps included: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Price normalization and conversion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Encoding categorical variables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Dropping irrelevant columns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Handling missing values and outliers</a:t>
            </a:r>
          </a:p>
        </p:txBody>
      </p:sp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D25F9853-4058-4C75-F658-7AE325C35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143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720" y="457200"/>
            <a:ext cx="74980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216FBC"/>
                </a:solidFill>
              </a:defRPr>
            </a:pP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Exploratory</a:t>
            </a:r>
            <a:r>
              <a:rPr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Data Analysis (EDA)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8720" y="1066800"/>
            <a:ext cx="7315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82828"/>
                </a:solidFill>
              </a:defRPr>
            </a:pPr>
            <a:endParaRPr lang="en-US" sz="2800" dirty="0">
              <a:latin typeface="Baskerville Old Face" panose="02020602080505020303" pitchFamily="18" charset="0"/>
            </a:endParaRPr>
          </a:p>
          <a:p>
            <a:pPr algn="l">
              <a:defRPr sz="2000" b="0">
                <a:solidFill>
                  <a:srgbClr val="282828"/>
                </a:solidFill>
              </a:defRPr>
            </a:pPr>
            <a:endParaRPr lang="en-IN" sz="2800" dirty="0">
              <a:latin typeface="Baskerville Old Face" panose="02020602080505020303" pitchFamily="18" charset="0"/>
            </a:endParaRP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EDA revealed important trends and relationships in the data. We used: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Histograms, box plots for distributions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Correlation matrix to assess relationships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IQR for outlier detection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Encodings and scaling to prepare data</a:t>
            </a:r>
          </a:p>
        </p:txBody>
      </p:sp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1E4EDDDA-837B-57FD-1C34-EAF0A5F19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828" y="457200"/>
            <a:ext cx="5812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216FBC"/>
                </a:solidFill>
              </a:defRPr>
            </a:pP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Model Building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8828" y="1371600"/>
            <a:ext cx="75350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We evaluated various regression models:</a:t>
            </a:r>
            <a:endParaRPr lang="en-US" sz="2800" dirty="0">
              <a:latin typeface="Baskerville Old Face" panose="02020602080505020303" pitchFamily="18" charset="0"/>
            </a:endParaRPr>
          </a:p>
          <a:p>
            <a:pPr algn="l">
              <a:defRPr sz="2000" b="0">
                <a:solidFill>
                  <a:srgbClr val="282828"/>
                </a:solidFill>
              </a:defRPr>
            </a:pPr>
            <a:endParaRPr sz="2800" dirty="0">
              <a:latin typeface="Baskerville Old Face" panose="02020602080505020303" pitchFamily="18" charset="0"/>
            </a:endParaRP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b="1" dirty="0">
                <a:latin typeface="Baskerville Old Face" panose="02020602080505020303" pitchFamily="18" charset="0"/>
              </a:rPr>
              <a:t>-</a:t>
            </a:r>
            <a:r>
              <a:rPr sz="2800" dirty="0">
                <a:latin typeface="Baskerville Old Face" panose="02020602080505020303" pitchFamily="18" charset="0"/>
              </a:rPr>
              <a:t> </a:t>
            </a:r>
            <a:r>
              <a:rPr sz="2800" b="1" dirty="0">
                <a:latin typeface="Baskerville Old Face" panose="02020602080505020303" pitchFamily="18" charset="0"/>
              </a:rPr>
              <a:t>Linear Regression (Baseline)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b="1" dirty="0">
                <a:latin typeface="Baskerville Old Face" panose="02020602080505020303" pitchFamily="18" charset="0"/>
              </a:rPr>
              <a:t>- Decision Tree Regressor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b="1" dirty="0">
                <a:latin typeface="Baskerville Old Face" panose="02020602080505020303" pitchFamily="18" charset="0"/>
              </a:rPr>
              <a:t>- Random Forest Regressor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b="1" dirty="0">
                <a:latin typeface="Baskerville Old Face" panose="02020602080505020303" pitchFamily="18" charset="0"/>
              </a:rPr>
              <a:t>- Gradient Boosting Regressor</a:t>
            </a:r>
            <a:endParaRPr lang="en-US" sz="2800" b="1" dirty="0">
              <a:latin typeface="Baskerville Old Face" panose="02020602080505020303" pitchFamily="18" charset="0"/>
            </a:endParaRPr>
          </a:p>
          <a:p>
            <a:pPr algn="l">
              <a:defRPr sz="2000" b="0">
                <a:solidFill>
                  <a:srgbClr val="282828"/>
                </a:solidFill>
              </a:defRPr>
            </a:pPr>
            <a:endParaRPr sz="2800" b="1" dirty="0">
              <a:latin typeface="Baskerville Old Face" panose="02020602080505020303" pitchFamily="18" charset="0"/>
            </a:endParaRP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Cross-validation and hyperparameter tuning were used to optimize performance</a:t>
            </a:r>
            <a:r>
              <a:rPr sz="2800" dirty="0"/>
              <a:t>.</a:t>
            </a:r>
          </a:p>
        </p:txBody>
      </p:sp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49A278E4-EAAB-C249-FBAB-9ECE35680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9" y="457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314" y="457200"/>
            <a:ext cx="6063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216FBC"/>
                </a:solidFill>
              </a:defRPr>
            </a:pP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Model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314" y="1371600"/>
            <a:ext cx="76766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Models were assessed using MSE, MAE, and R² score. Random Forest Regressor outperformed others, showing the best balance of accuracy and robustness.</a:t>
            </a:r>
          </a:p>
        </p:txBody>
      </p:sp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44464E57-CCFA-33A4-8BC4-D37759620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808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4B944-E3BE-02CD-697B-A6D12CBC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9057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269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216FBC"/>
                </a:solidFill>
              </a:defRPr>
            </a:pPr>
            <a:r>
              <a:rPr sz="3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Streamlit</a:t>
            </a:r>
            <a:r>
              <a:rPr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App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The model was deployed via </a:t>
            </a:r>
            <a:r>
              <a:rPr sz="2800" dirty="0" err="1">
                <a:latin typeface="Baskerville Old Face" panose="02020602080505020303" pitchFamily="18" charset="0"/>
              </a:rPr>
              <a:t>Streamlit</a:t>
            </a:r>
            <a:r>
              <a:rPr sz="2800" dirty="0">
                <a:latin typeface="Baskerville Old Face" panose="02020602080505020303" pitchFamily="18" charset="0"/>
              </a:rPr>
              <a:t> with features like: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User-friendly input forms (dropdowns, sliders)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Real-time price prediction output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r>
              <a:rPr sz="2800" dirty="0">
                <a:latin typeface="Baskerville Old Face" panose="02020602080505020303" pitchFamily="18" charset="0"/>
              </a:rPr>
              <a:t>- Integrated visual insights to help users understand pricing factors</a:t>
            </a:r>
            <a:r>
              <a:rPr lang="en-US" sz="2800" dirty="0">
                <a:latin typeface="Baskerville Old Face" panose="02020602080505020303" pitchFamily="18" charset="0"/>
              </a:rPr>
              <a:t> and added download option to keep search items in file.</a:t>
            </a:r>
          </a:p>
          <a:p>
            <a:pPr algn="l">
              <a:defRPr sz="2000" b="0">
                <a:solidFill>
                  <a:srgbClr val="282828"/>
                </a:solidFill>
              </a:defRPr>
            </a:pPr>
            <a:endParaRPr sz="28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396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Baskerville Old Face</vt:lpstr>
      <vt:lpstr>Britannic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Prachi Choudhary</cp:lastModifiedBy>
  <cp:revision>3</cp:revision>
  <dcterms:created xsi:type="dcterms:W3CDTF">2013-01-27T09:14:16Z</dcterms:created>
  <dcterms:modified xsi:type="dcterms:W3CDTF">2025-04-19T17:13:16Z</dcterms:modified>
  <cp:category/>
</cp:coreProperties>
</file>