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media" Target="file:///C:\Users\prach\OneDrive\Desktop\hacking\asg\asg3\video.mp4" TargetMode="External"/><Relationship Id="rId1" Type="http://schemas.openxmlformats.org/officeDocument/2006/relationships/video" Target="file:///C:\Users\prach\OneDrive\Desktop\hacking\asg\asg3\video.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7295" y="2276475"/>
            <a:ext cx="5199380" cy="1082675"/>
          </a:xfrm>
        </p:spPr>
        <p:txBody>
          <a:bodyPr/>
          <a:lstStyle/>
          <a:p>
            <a:r>
              <a:rPr lang="en-IN" altLang="en-US" dirty="0">
                <a:latin typeface="Bell MT" panose="02020503060305020303" charset="0"/>
                <a:cs typeface="Bell MT" panose="02020503060305020303" charset="0"/>
              </a:rPr>
              <a:t>Task 3</a:t>
            </a:r>
            <a:endParaRPr lang="en-IN" altLang="en-US" dirty="0">
              <a:latin typeface="Bell MT" panose="02020503060305020303" charset="0"/>
              <a:cs typeface="Bell MT" panose="02020503060305020303" charset="0"/>
            </a:endParaRPr>
          </a:p>
        </p:txBody>
      </p:sp>
      <p:sp>
        <p:nvSpPr>
          <p:cNvPr id="3" name="Subtitle 2"/>
          <p:cNvSpPr>
            <a:spLocks noGrp="1"/>
          </p:cNvSpPr>
          <p:nvPr>
            <p:ph type="subTitle" idx="1"/>
          </p:nvPr>
        </p:nvSpPr>
        <p:spPr>
          <a:xfrm>
            <a:off x="9273540" y="5266690"/>
            <a:ext cx="2774950" cy="1459865"/>
          </a:xfrm>
        </p:spPr>
        <p:txBody>
          <a:bodyPr/>
          <a:lstStyle/>
          <a:p>
            <a:pPr algn="l"/>
            <a:r>
              <a:rPr lang="en-IN" altLang="en-US" sz="1800">
                <a:latin typeface="Bell MT" panose="02020503060305020303" charset="0"/>
                <a:cs typeface="Bell MT" panose="02020503060305020303" charset="0"/>
              </a:rPr>
              <a:t>By:</a:t>
            </a:r>
            <a:endParaRPr lang="en-IN" altLang="en-US" sz="1800">
              <a:latin typeface="Bell MT" panose="02020503060305020303" charset="0"/>
              <a:cs typeface="Bell MT" panose="02020503060305020303" charset="0"/>
            </a:endParaRPr>
          </a:p>
          <a:p>
            <a:pPr algn="l"/>
            <a:r>
              <a:rPr lang="en-IN" altLang="en-US" sz="1800">
                <a:latin typeface="Bell MT" panose="02020503060305020303" charset="0"/>
                <a:cs typeface="Bell MT" panose="02020503060305020303" charset="0"/>
              </a:rPr>
              <a:t>Prachi Hiware</a:t>
            </a:r>
            <a:endParaRPr lang="en-IN" altLang="en-US" sz="1800">
              <a:latin typeface="Bell MT" panose="02020503060305020303" charset="0"/>
              <a:cs typeface="Bell MT" panose="0202050306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491220" cy="582930"/>
          </a:xfrm>
        </p:spPr>
        <p:txBody>
          <a:bodyPr/>
          <a:p>
            <a:pPr algn="ctr"/>
            <a:r>
              <a:rPr lang="en-IN" altLang="en-US">
                <a:latin typeface="Bell MT" panose="02020503060305020303" charset="0"/>
                <a:cs typeface="Bell MT" panose="02020503060305020303" charset="0"/>
              </a:rPr>
              <a:t>Report:</a:t>
            </a:r>
            <a:endParaRPr lang="en-IN" altLang="en-US">
              <a:latin typeface="Bell MT" panose="02020503060305020303" charset="0"/>
              <a:cs typeface="Bell MT" panose="02020503060305020303" charset="0"/>
            </a:endParaRPr>
          </a:p>
        </p:txBody>
      </p:sp>
      <p:sp>
        <p:nvSpPr>
          <p:cNvPr id="3" name="Content Placeholder 2"/>
          <p:cNvSpPr>
            <a:spLocks noGrp="1"/>
          </p:cNvSpPr>
          <p:nvPr>
            <p:ph idx="1"/>
          </p:nvPr>
        </p:nvSpPr>
        <p:spPr/>
        <p:txBody>
          <a:bodyPr/>
          <a:p>
            <a:pPr>
              <a:lnSpc>
                <a:spcPct val="150000"/>
              </a:lnSpc>
              <a:buFont typeface="Wingdings" panose="05000000000000000000" charset="0"/>
              <a:buChar char="Ø"/>
            </a:pPr>
            <a:r>
              <a:rPr lang="en-US" sz="1600">
                <a:latin typeface="Bell MT" panose="02020503060305020303" charset="0"/>
                <a:cs typeface="Bell MT" panose="02020503060305020303" charset="0"/>
              </a:rPr>
              <a:t></a:t>
            </a:r>
            <a:r>
              <a:rPr lang="en-US" sz="1600" b="1">
                <a:latin typeface="Bell MT" panose="02020503060305020303" charset="0"/>
                <a:cs typeface="Bell MT" panose="02020503060305020303" charset="0"/>
              </a:rPr>
              <a:t>Title:</a:t>
            </a:r>
            <a:r>
              <a:rPr lang="en-IN" altLang="en-US" sz="1600" b="1">
                <a:latin typeface="Bell MT" panose="02020503060305020303" charset="0"/>
                <a:cs typeface="Bell MT" panose="02020503060305020303" charset="0"/>
              </a:rPr>
              <a:t> </a:t>
            </a:r>
            <a:r>
              <a:rPr lang="en-IN" altLang="en-US" sz="1600">
                <a:latin typeface="Bell MT" panose="02020503060305020303" charset="0"/>
                <a:cs typeface="Bell MT" panose="02020503060305020303" charset="0"/>
              </a:rPr>
              <a:t> </a:t>
            </a:r>
            <a:r>
              <a:rPr lang="en-US" sz="1600">
                <a:latin typeface="Bell MT" panose="02020503060305020303" charset="0"/>
                <a:cs typeface="Bell MT" panose="02020503060305020303" charset="0"/>
              </a:rPr>
              <a:t> Cross Site Scripting.</a:t>
            </a:r>
            <a:endParaRPr lang="en-US" sz="1600">
              <a:latin typeface="Bell MT" panose="02020503060305020303" charset="0"/>
              <a:cs typeface="Bell MT" panose="02020503060305020303" charset="0"/>
            </a:endParaRPr>
          </a:p>
          <a:p>
            <a:pPr>
              <a:lnSpc>
                <a:spcPct val="150000"/>
              </a:lnSpc>
              <a:buFont typeface="Wingdings" panose="05000000000000000000" charset="0"/>
              <a:buChar char="Ø"/>
            </a:pPr>
            <a:r>
              <a:rPr lang="en-US" sz="1600" b="1">
                <a:latin typeface="Bell MT" panose="02020503060305020303" charset="0"/>
                <a:cs typeface="Bell MT" panose="02020503060305020303" charset="0"/>
              </a:rPr>
              <a:t>Domain:</a:t>
            </a:r>
            <a:r>
              <a:rPr lang="en-US" sz="1600">
                <a:latin typeface="Bell MT" panose="02020503060305020303" charset="0"/>
                <a:cs typeface="Bell MT" panose="02020503060305020303" charset="0"/>
              </a:rPr>
              <a:t> Vulnweb.com</a:t>
            </a:r>
            <a:endParaRPr lang="en-US" sz="1600">
              <a:latin typeface="Bell MT" panose="02020503060305020303" charset="0"/>
              <a:cs typeface="Bell MT" panose="02020503060305020303" charset="0"/>
            </a:endParaRPr>
          </a:p>
          <a:p>
            <a:pPr>
              <a:lnSpc>
                <a:spcPct val="150000"/>
              </a:lnSpc>
              <a:buFont typeface="Wingdings" panose="05000000000000000000" charset="0"/>
              <a:buChar char="Ø"/>
            </a:pPr>
            <a:r>
              <a:rPr lang="en-US" sz="1600">
                <a:latin typeface="Bell MT" panose="02020503060305020303" charset="0"/>
                <a:cs typeface="Bell MT" panose="02020503060305020303" charset="0"/>
              </a:rPr>
              <a:t></a:t>
            </a:r>
            <a:r>
              <a:rPr lang="en-US" sz="1600" b="1">
                <a:latin typeface="Bell MT" panose="02020503060305020303" charset="0"/>
                <a:cs typeface="Bell MT" panose="02020503060305020303" charset="0"/>
              </a:rPr>
              <a:t>Subdomain: </a:t>
            </a:r>
            <a:r>
              <a:rPr lang="en-US" sz="1600">
                <a:latin typeface="Bell MT" panose="02020503060305020303" charset="0"/>
                <a:cs typeface="Bell MT" panose="02020503060305020303" charset="0"/>
              </a:rPr>
              <a:t>testasp.vulnweb.com</a:t>
            </a:r>
            <a:endParaRPr lang="en-US" sz="1600">
              <a:latin typeface="Bell MT" panose="02020503060305020303" charset="0"/>
              <a:cs typeface="Bell MT" panose="02020503060305020303" charset="0"/>
            </a:endParaRPr>
          </a:p>
          <a:p>
            <a:pPr>
              <a:lnSpc>
                <a:spcPct val="150000"/>
              </a:lnSpc>
              <a:buFont typeface="Wingdings" panose="05000000000000000000" charset="0"/>
              <a:buChar char="Ø"/>
            </a:pPr>
            <a:r>
              <a:rPr lang="en-US" sz="1600" b="1">
                <a:latin typeface="Bell MT" panose="02020503060305020303" charset="0"/>
                <a:cs typeface="Bell MT" panose="02020503060305020303" charset="0"/>
              </a:rPr>
              <a:t>Summary: </a:t>
            </a:r>
            <a:endParaRPr lang="en-US" sz="1600" b="1">
              <a:latin typeface="Bell MT" panose="02020503060305020303" charset="0"/>
              <a:cs typeface="Bell MT" panose="02020503060305020303" charset="0"/>
            </a:endParaRPr>
          </a:p>
          <a:p>
            <a:pPr marL="0" indent="0" algn="just">
              <a:lnSpc>
                <a:spcPct val="150000"/>
              </a:lnSpc>
              <a:buFont typeface="Wingdings" panose="05000000000000000000" charset="0"/>
              <a:buNone/>
            </a:pPr>
            <a:r>
              <a:rPr lang="en-US" sz="1600">
                <a:latin typeface="Bell MT" panose="02020503060305020303" charset="0"/>
                <a:cs typeface="Bell MT" panose="02020503060305020303" charset="0"/>
              </a:rPr>
              <a:t>The website was built with the intention to test the Acunetix Web Vulnerability Scanner. For this reason this website have lot of bugs to demonstrate the fore mentioned software's capabilities to find those bugs.</a:t>
            </a:r>
            <a:endParaRPr lang="en-US" sz="1600">
              <a:latin typeface="Bell MT" panose="02020503060305020303" charset="0"/>
              <a:cs typeface="Bell MT" panose="02020503060305020303" charset="0"/>
            </a:endParaRPr>
          </a:p>
          <a:p>
            <a:pPr marL="0" indent="0" algn="just">
              <a:lnSpc>
                <a:spcPct val="150000"/>
              </a:lnSpc>
              <a:buFont typeface="Wingdings" panose="05000000000000000000" charset="0"/>
              <a:buNone/>
            </a:pPr>
            <a:r>
              <a:rPr lang="en-US" sz="1600">
                <a:latin typeface="Bell MT" panose="02020503060305020303" charset="0"/>
                <a:cs typeface="Bell MT" panose="02020503060305020303" charset="0"/>
              </a:rPr>
              <a:t>Securing a company's web applications is today's most overlooked aspect of securing the enterprise. Web application hacking is on the rise with as many as 75% of cyber attacks done at web application level or via the web. Most corporations have secured their data at the network level, but have overlooked the crucial step of checking whether their web applications are vulnerable to attack. Web applications, which often have a direct line into the company's most valuable data assets, are online 24/7, completely unprotected by a firewall and therefore easy prey for attackers.</a:t>
            </a:r>
            <a:endParaRPr lang="en-US" sz="1600">
              <a:latin typeface="Bell MT" panose="02020503060305020303" charset="0"/>
              <a:cs typeface="Bell MT" panose="02020503060305020303" charset="0"/>
            </a:endParaRPr>
          </a:p>
          <a:p>
            <a:pPr marL="0" indent="0">
              <a:lnSpc>
                <a:spcPct val="150000"/>
              </a:lnSpc>
              <a:buFont typeface="Wingdings" panose="05000000000000000000" charset="0"/>
              <a:buNone/>
            </a:pPr>
            <a:endParaRPr lang="en-US" sz="1600">
              <a:latin typeface="Bell MT" panose="02020503060305020303" charset="0"/>
              <a:cs typeface="Bell MT" panose="020205030603050203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ll MT" panose="02020503060305020303" charset="0"/>
                <a:cs typeface="Bell MT" panose="02020503060305020303" charset="0"/>
              </a:rPr>
              <a:t>Steps to Reproduce:</a:t>
            </a:r>
            <a:endParaRPr lang="en-US">
              <a:latin typeface="Bell MT" panose="02020503060305020303" charset="0"/>
              <a:cs typeface="Bell MT" panose="02020503060305020303" charset="0"/>
            </a:endParaRPr>
          </a:p>
        </p:txBody>
      </p:sp>
      <p:sp>
        <p:nvSpPr>
          <p:cNvPr id="3" name="Content Placeholder 2"/>
          <p:cNvSpPr>
            <a:spLocks noGrp="1"/>
          </p:cNvSpPr>
          <p:nvPr>
            <p:ph idx="1"/>
          </p:nvPr>
        </p:nvSpPr>
        <p:spPr/>
        <p:txBody>
          <a:bodyPr/>
          <a:p>
            <a:pPr>
              <a:lnSpc>
                <a:spcPct val="150000"/>
              </a:lnSpc>
            </a:pPr>
            <a:r>
              <a:rPr lang="en-US" sz="1800">
                <a:latin typeface="Bell MT" panose="02020503060305020303" charset="0"/>
                <a:cs typeface="Bell MT" panose="02020503060305020303" charset="0"/>
              </a:rPr>
              <a:t>To reproduce,the attacker has to:</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1</a:t>
            </a:r>
            <a:r>
              <a:rPr lang="en-US" sz="1800">
                <a:latin typeface="Bell MT" panose="02020503060305020303" charset="0"/>
                <a:cs typeface="Bell MT" panose="02020503060305020303" charset="0"/>
              </a:rPr>
              <a:t>: Visit http://testasp.vulnweb.com/</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2</a:t>
            </a:r>
            <a:r>
              <a:rPr lang="en-US" sz="1800">
                <a:latin typeface="Bell MT" panose="02020503060305020303" charset="0"/>
                <a:cs typeface="Bell MT" panose="02020503060305020303" charset="0"/>
              </a:rPr>
              <a:t>: On the top menu you will find a search option.</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3</a:t>
            </a:r>
            <a:r>
              <a:rPr lang="en-US" sz="1800">
                <a:latin typeface="Bell MT" panose="02020503060305020303" charset="0"/>
                <a:cs typeface="Bell MT" panose="02020503060305020303" charset="0"/>
              </a:rPr>
              <a:t>: Click on it and you will be prompted with the Search box.</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4</a:t>
            </a:r>
            <a:r>
              <a:rPr lang="en-US" sz="1800">
                <a:latin typeface="Bell MT" panose="02020503060305020303" charset="0"/>
                <a:cs typeface="Bell MT" panose="02020503060305020303" charset="0"/>
              </a:rPr>
              <a:t>:  Can intercept the request in Burp Suite</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5</a:t>
            </a:r>
            <a:r>
              <a:rPr lang="en-US" sz="1800">
                <a:latin typeface="Bell MT" panose="02020503060305020303" charset="0"/>
                <a:cs typeface="Bell MT" panose="02020503060305020303" charset="0"/>
              </a:rPr>
              <a:t>: Now you can find different payloads for XSS. </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6</a:t>
            </a:r>
            <a:r>
              <a:rPr lang="en-US" sz="1800">
                <a:latin typeface="Bell MT" panose="02020503060305020303" charset="0"/>
                <a:cs typeface="Bell MT" panose="02020503060305020303" charset="0"/>
              </a:rPr>
              <a:t>: Send the request to the intruder and paste all the payloads.</a:t>
            </a:r>
            <a:endParaRPr lang="en-US" sz="1800">
              <a:latin typeface="Bell MT" panose="02020503060305020303" charset="0"/>
              <a:cs typeface="Bell MT" panose="02020503060305020303" charset="0"/>
            </a:endParaRPr>
          </a:p>
          <a:p>
            <a:pPr>
              <a:lnSpc>
                <a:spcPct val="150000"/>
              </a:lnSpc>
            </a:pPr>
            <a:r>
              <a:rPr lang="en-US" sz="1800" b="1">
                <a:latin typeface="Bell MT" panose="02020503060305020303" charset="0"/>
                <a:cs typeface="Bell MT" panose="02020503060305020303" charset="0"/>
              </a:rPr>
              <a:t>Step 7:</a:t>
            </a:r>
            <a:r>
              <a:rPr lang="en-US" sz="1800">
                <a:latin typeface="Bell MT" panose="02020503060305020303" charset="0"/>
                <a:cs typeface="Bell MT" panose="02020503060305020303" charset="0"/>
              </a:rPr>
              <a:t> Try to find a successful payload for XSS.</a:t>
            </a:r>
            <a:endParaRPr lang="en-US" sz="1800">
              <a:latin typeface="Bell MT" panose="02020503060305020303" charset="0"/>
              <a:cs typeface="Bell MT" panose="0202050306030502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21030"/>
            <a:ext cx="10972800" cy="5506720"/>
          </a:xfrm>
        </p:spPr>
        <p:txBody>
          <a:bodyPr/>
          <a:p>
            <a:r>
              <a:rPr lang="en-US" sz="1800" b="1">
                <a:latin typeface="Bell MT" panose="02020503060305020303" charset="0"/>
                <a:cs typeface="Bell MT" panose="02020503060305020303" charset="0"/>
              </a:rPr>
              <a:t>Impact:</a:t>
            </a:r>
            <a:endParaRPr lang="en-US" sz="1800" b="1">
              <a:latin typeface="Bell MT" panose="02020503060305020303" charset="0"/>
              <a:cs typeface="Bell MT" panose="02020503060305020303" charset="0"/>
            </a:endParaRPr>
          </a:p>
          <a:p>
            <a:pPr marL="0" indent="0">
              <a:lnSpc>
                <a:spcPct val="100000"/>
              </a:lnSpc>
              <a:buNone/>
            </a:pPr>
            <a:r>
              <a:rPr lang="en-US" sz="1800">
                <a:latin typeface="Bell MT" panose="02020503060305020303" charset="0"/>
                <a:cs typeface="Bell MT" panose="02020503060305020303" charset="0"/>
              </a:rPr>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it.An attacker can use XSS to send a malicious script to an unsuspecting user.</a:t>
            </a:r>
            <a:endParaRPr lang="en-US" sz="1800">
              <a:latin typeface="Bell MT" panose="02020503060305020303" charset="0"/>
              <a:cs typeface="Bell MT" panose="02020503060305020303" charset="0"/>
            </a:endParaRPr>
          </a:p>
          <a:p>
            <a:pPr marL="0" indent="0">
              <a:lnSpc>
                <a:spcPct val="100000"/>
              </a:lnSpc>
              <a:buNone/>
            </a:pPr>
            <a:endParaRPr lang="en-US" sz="1800">
              <a:latin typeface="Bell MT" panose="02020503060305020303" charset="0"/>
              <a:cs typeface="Bell MT" panose="02020503060305020303" charset="0"/>
            </a:endParaRPr>
          </a:p>
          <a:p>
            <a:pPr>
              <a:lnSpc>
                <a:spcPct val="100000"/>
              </a:lnSpc>
            </a:pPr>
            <a:r>
              <a:rPr lang="en-US" sz="1800" b="1">
                <a:latin typeface="Bell MT" panose="02020503060305020303" charset="0"/>
                <a:cs typeface="Bell MT" panose="02020503060305020303" charset="0"/>
              </a:rPr>
              <a:t>Mitigation:</a:t>
            </a:r>
            <a:endParaRPr lang="en-US" sz="1800" b="1">
              <a:latin typeface="Bell MT" panose="02020503060305020303" charset="0"/>
              <a:cs typeface="Bell MT" panose="02020503060305020303" charset="0"/>
            </a:endParaRPr>
          </a:p>
          <a:p>
            <a:pPr marL="0" indent="0">
              <a:lnSpc>
                <a:spcPct val="100000"/>
              </a:lnSpc>
              <a:buNone/>
            </a:pPr>
            <a:r>
              <a:rPr lang="en-US" sz="1800">
                <a:latin typeface="Bell MT" panose="02020503060305020303" charset="0"/>
                <a:cs typeface="Bell MT" panose="02020503060305020303" charset="0"/>
              </a:rPr>
              <a:t>If you want to prevent your website to be vulnerable of Cross Site Scripting, then you can enable noscript on browser.</a:t>
            </a:r>
            <a:endParaRPr lang="en-US" sz="1800">
              <a:latin typeface="Bell MT" panose="02020503060305020303" charset="0"/>
              <a:cs typeface="Bell MT" panose="02020503060305020303" charset="0"/>
            </a:endParaRPr>
          </a:p>
          <a:p>
            <a:pPr>
              <a:lnSpc>
                <a:spcPct val="100000"/>
              </a:lnSpc>
            </a:pPr>
            <a:endParaRPr lang="en-US" sz="1800">
              <a:latin typeface="Bell MT" panose="02020503060305020303" charset="0"/>
              <a:cs typeface="Bell MT" panose="02020503060305020303" charset="0"/>
            </a:endParaRPr>
          </a:p>
          <a:p>
            <a:pPr marL="0" indent="0">
              <a:lnSpc>
                <a:spcPct val="100000"/>
              </a:lnSpc>
              <a:buNone/>
            </a:pPr>
            <a:r>
              <a:rPr lang="en-US" sz="1800">
                <a:latin typeface="Bell MT" panose="02020503060305020303" charset="0"/>
                <a:cs typeface="Bell MT" panose="02020503060305020303" charset="0"/>
              </a:rPr>
              <a:t>POC including screen recording and screen shots is included in the report which is attached below.</a:t>
            </a:r>
            <a:endParaRPr lang="en-US" sz="1800">
              <a:latin typeface="Bell MT" panose="02020503060305020303" charset="0"/>
              <a:cs typeface="Bell MT" panose="02020503060305020303" charset="0"/>
            </a:endParaRPr>
          </a:p>
          <a:p>
            <a:pPr>
              <a:lnSpc>
                <a:spcPct val="100000"/>
              </a:lnSpc>
            </a:pPr>
            <a:r>
              <a:rPr lang="en-US" sz="1800">
                <a:latin typeface="Bell MT" panose="02020503060305020303" charset="0"/>
                <a:cs typeface="Bell MT" panose="02020503060305020303" charset="0"/>
              </a:rPr>
              <a:t>Image1.png</a:t>
            </a:r>
            <a:endParaRPr lang="en-US" sz="1800">
              <a:latin typeface="Bell MT" panose="02020503060305020303" charset="0"/>
              <a:cs typeface="Bell MT" panose="02020503060305020303" charset="0"/>
            </a:endParaRPr>
          </a:p>
          <a:p>
            <a:pPr>
              <a:lnSpc>
                <a:spcPct val="100000"/>
              </a:lnSpc>
            </a:pPr>
            <a:r>
              <a:rPr lang="en-US" sz="1800">
                <a:latin typeface="Bell MT" panose="02020503060305020303" charset="0"/>
                <a:cs typeface="Bell MT" panose="02020503060305020303" charset="0"/>
              </a:rPr>
              <a:t>Image2.png</a:t>
            </a:r>
            <a:endParaRPr lang="en-US" sz="1800">
              <a:latin typeface="Bell MT" panose="02020503060305020303" charset="0"/>
              <a:cs typeface="Bell MT" panose="02020503060305020303" charset="0"/>
            </a:endParaRPr>
          </a:p>
          <a:p>
            <a:pPr>
              <a:lnSpc>
                <a:spcPct val="100000"/>
              </a:lnSpc>
            </a:pPr>
            <a:r>
              <a:rPr lang="en-US" sz="1800">
                <a:latin typeface="Bell MT" panose="02020503060305020303" charset="0"/>
                <a:cs typeface="Bell MT" panose="02020503060305020303" charset="0"/>
              </a:rPr>
              <a:t>Image3.png</a:t>
            </a:r>
            <a:endParaRPr lang="en-US" sz="1800">
              <a:latin typeface="Bell MT" panose="02020503060305020303" charset="0"/>
              <a:cs typeface="Bell MT" panose="02020503060305020303" charset="0"/>
            </a:endParaRPr>
          </a:p>
          <a:p>
            <a:pPr>
              <a:lnSpc>
                <a:spcPct val="100000"/>
              </a:lnSpc>
            </a:pPr>
            <a:r>
              <a:rPr lang="en-US" sz="1800">
                <a:latin typeface="Bell MT" panose="02020503060305020303" charset="0"/>
                <a:cs typeface="Bell MT" panose="02020503060305020303" charset="0"/>
              </a:rPr>
              <a:t>Video.mp4</a:t>
            </a:r>
            <a:endParaRPr lang="en-US" sz="1800">
              <a:latin typeface="Bell MT" panose="02020503060305020303" charset="0"/>
              <a:cs typeface="Bell MT" panose="020205030603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latin typeface="Bell MT" panose="02020503060305020303" charset="0"/>
                <a:cs typeface="Bell MT" panose="02020503060305020303" charset="0"/>
              </a:rPr>
              <a:t>Image 1</a:t>
            </a:r>
            <a:endParaRPr lang="en-IN" altLang="en-US" b="1">
              <a:latin typeface="Bell MT" panose="02020503060305020303" charset="0"/>
              <a:cs typeface="Bell MT" panose="02020503060305020303" charset="0"/>
            </a:endParaRPr>
          </a:p>
        </p:txBody>
      </p:sp>
      <p:pic>
        <p:nvPicPr>
          <p:cNvPr id="4" name="Content Placeholder 3" descr="Image1"/>
          <p:cNvPicPr>
            <a:picLocks noChangeAspect="1"/>
          </p:cNvPicPr>
          <p:nvPr>
            <p:ph idx="1"/>
          </p:nvPr>
        </p:nvPicPr>
        <p:blipFill>
          <a:blip r:embed="rId1"/>
          <a:stretch>
            <a:fillRect/>
          </a:stretch>
        </p:blipFill>
        <p:spPr>
          <a:xfrm>
            <a:off x="1040130" y="1174750"/>
            <a:ext cx="10111105"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latin typeface="Bell MT" panose="02020503060305020303" charset="0"/>
                <a:cs typeface="Bell MT" panose="02020503060305020303" charset="0"/>
              </a:rPr>
              <a:t>Image 2</a:t>
            </a:r>
            <a:endParaRPr lang="en-IN" altLang="en-US" b="1">
              <a:latin typeface="Bell MT" panose="02020503060305020303" charset="0"/>
              <a:cs typeface="Bell MT" panose="02020503060305020303" charset="0"/>
            </a:endParaRPr>
          </a:p>
        </p:txBody>
      </p:sp>
      <p:pic>
        <p:nvPicPr>
          <p:cNvPr id="4" name="Content Placeholder 3" descr="Image2"/>
          <p:cNvPicPr>
            <a:picLocks noChangeAspect="1"/>
          </p:cNvPicPr>
          <p:nvPr>
            <p:ph idx="1"/>
          </p:nvPr>
        </p:nvPicPr>
        <p:blipFill>
          <a:blip r:embed="rId1"/>
          <a:stretch>
            <a:fillRect/>
          </a:stretch>
        </p:blipFill>
        <p:spPr>
          <a:xfrm>
            <a:off x="806450" y="1174750"/>
            <a:ext cx="1057783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atin typeface="Bell MT" panose="02020503060305020303" charset="0"/>
                <a:cs typeface="Bell MT" panose="02020503060305020303" charset="0"/>
              </a:rPr>
              <a:t>Image 3</a:t>
            </a:r>
            <a:endParaRPr lang="en-IN" altLang="en-US">
              <a:latin typeface="Bell MT" panose="02020503060305020303" charset="0"/>
              <a:cs typeface="Bell MT" panose="02020503060305020303" charset="0"/>
            </a:endParaRPr>
          </a:p>
        </p:txBody>
      </p:sp>
      <p:pic>
        <p:nvPicPr>
          <p:cNvPr id="4" name="Content Placeholder 3" descr="image3"/>
          <p:cNvPicPr>
            <a:picLocks noChangeAspect="1"/>
          </p:cNvPicPr>
          <p:nvPr>
            <p:ph idx="1"/>
          </p:nvPr>
        </p:nvPicPr>
        <p:blipFill>
          <a:blip r:embed="rId1"/>
          <a:srcRect t="1231" b="-205"/>
          <a:stretch>
            <a:fillRect/>
          </a:stretch>
        </p:blipFill>
        <p:spPr>
          <a:xfrm>
            <a:off x="2514600" y="1235710"/>
            <a:ext cx="7161530" cy="490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atin typeface="Bell MT" panose="02020503060305020303" charset="0"/>
                <a:cs typeface="Bell MT" panose="02020503060305020303" charset="0"/>
              </a:rPr>
              <a:t>Video 1</a:t>
            </a:r>
            <a:endParaRPr lang="en-IN" altLang="en-US">
              <a:latin typeface="Bell MT" panose="02020503060305020303" charset="0"/>
              <a:cs typeface="Bell MT" panose="02020503060305020303" charset="0"/>
            </a:endParaRPr>
          </a:p>
        </p:txBody>
      </p:sp>
      <p:pic>
        <p:nvPicPr>
          <p:cNvPr id="4" name="video">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1693333" y="1174750"/>
            <a:ext cx="8805333" cy="4953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2207</Words>
  <Application>WPS Presentation</Application>
  <PresentationFormat>Widescreen</PresentationFormat>
  <Paragraphs>46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Calibri Light</vt:lpstr>
      <vt:lpstr>Calibri</vt:lpstr>
      <vt:lpstr>Microsoft YaHei</vt:lpstr>
      <vt:lpstr>Arial Unicode MS</vt:lpstr>
      <vt:lpstr>Bell MT</vt:lpstr>
      <vt:lpstr>Times New Roman</vt:lpstr>
      <vt:lpstr>Wingdings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dc:creator/>
  <cp:lastModifiedBy>Prachi Hiware</cp:lastModifiedBy>
  <cp:revision>12</cp:revision>
  <dcterms:created xsi:type="dcterms:W3CDTF">2021-08-26T17:37:10Z</dcterms:created>
  <dcterms:modified xsi:type="dcterms:W3CDTF">2021-08-26T17:43:40Z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