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7" r:id="rId1"/>
  </p:sldMasterIdLst>
  <p:notesMasterIdLst>
    <p:notesMasterId r:id="rId29"/>
  </p:notesMasterIdLst>
  <p:sldIdLst>
    <p:sldId id="298" r:id="rId2"/>
    <p:sldId id="303" r:id="rId3"/>
    <p:sldId id="374" r:id="rId4"/>
    <p:sldId id="405" r:id="rId5"/>
    <p:sldId id="292" r:id="rId6"/>
    <p:sldId id="389" r:id="rId7"/>
    <p:sldId id="390" r:id="rId8"/>
    <p:sldId id="391" r:id="rId9"/>
    <p:sldId id="392" r:id="rId10"/>
    <p:sldId id="393" r:id="rId11"/>
    <p:sldId id="336" r:id="rId12"/>
    <p:sldId id="379" r:id="rId13"/>
    <p:sldId id="394" r:id="rId14"/>
    <p:sldId id="380" r:id="rId15"/>
    <p:sldId id="395" r:id="rId16"/>
    <p:sldId id="396" r:id="rId17"/>
    <p:sldId id="400" r:id="rId18"/>
    <p:sldId id="401" r:id="rId19"/>
    <p:sldId id="403" r:id="rId20"/>
    <p:sldId id="404" r:id="rId21"/>
    <p:sldId id="402" r:id="rId22"/>
    <p:sldId id="366" r:id="rId23"/>
    <p:sldId id="367" r:id="rId24"/>
    <p:sldId id="382" r:id="rId25"/>
    <p:sldId id="373" r:id="rId26"/>
    <p:sldId id="372" r:id="rId27"/>
    <p:sldId id="371" r:id="rId28"/>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0" autoAdjust="0"/>
    <p:restoredTop sz="94660"/>
  </p:normalViewPr>
  <p:slideViewPr>
    <p:cSldViewPr>
      <p:cViewPr>
        <p:scale>
          <a:sx n="102" d="100"/>
          <a:sy n="102" d="100"/>
        </p:scale>
        <p:origin x="-588" y="2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D3655-41E5-40F3-BE23-BDE5EE30225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9E02C7B-E825-42C5-B870-45AD001ADCF2}">
      <dgm:prSet phldrT="[Text]"/>
      <dgm:spPr/>
      <dgm:t>
        <a:bodyPr/>
        <a:lstStyle/>
        <a:p>
          <a:r>
            <a:rPr lang="en-IN" b="1" spc="-5" dirty="0" smtClean="0">
              <a:solidFill>
                <a:srgbClr val="C00000"/>
              </a:solidFill>
              <a:latin typeface="Calibri"/>
              <a:cs typeface="Calibri"/>
            </a:rPr>
            <a:t>Pre-processing </a:t>
          </a:r>
          <a:r>
            <a:rPr lang="en-IN" b="1" dirty="0" smtClean="0">
              <a:solidFill>
                <a:srgbClr val="C00000"/>
              </a:solidFill>
              <a:latin typeface="Calibri"/>
              <a:cs typeface="Calibri"/>
            </a:rPr>
            <a:t>&amp; </a:t>
          </a:r>
          <a:r>
            <a:rPr lang="en-IN" b="1" spc="-5" dirty="0" smtClean="0">
              <a:solidFill>
                <a:srgbClr val="C00000"/>
              </a:solidFill>
              <a:latin typeface="Calibri"/>
              <a:cs typeface="Calibri"/>
            </a:rPr>
            <a:t>Data</a:t>
          </a:r>
          <a:r>
            <a:rPr lang="en-IN" b="1" spc="-130" dirty="0" smtClean="0">
              <a:solidFill>
                <a:srgbClr val="C00000"/>
              </a:solidFill>
              <a:latin typeface="Calibri"/>
              <a:cs typeface="Calibri"/>
            </a:rPr>
            <a:t> </a:t>
          </a:r>
          <a:r>
            <a:rPr lang="en-IN" b="1" spc="-10" dirty="0" smtClean="0">
              <a:solidFill>
                <a:srgbClr val="C00000"/>
              </a:solidFill>
              <a:latin typeface="Calibri"/>
              <a:cs typeface="Calibri"/>
            </a:rPr>
            <a:t>Cleaning</a:t>
          </a:r>
          <a:endParaRPr lang="en-US" dirty="0"/>
        </a:p>
      </dgm:t>
    </dgm:pt>
    <dgm:pt modelId="{1C8E2897-B9DD-47EA-91D7-B01161320946}" type="parTrans" cxnId="{84D62753-5DA1-420C-B033-995126A1A0DA}">
      <dgm:prSet/>
      <dgm:spPr/>
      <dgm:t>
        <a:bodyPr/>
        <a:lstStyle/>
        <a:p>
          <a:endParaRPr lang="en-US"/>
        </a:p>
      </dgm:t>
    </dgm:pt>
    <dgm:pt modelId="{FB104283-1319-441B-849F-2B5CCF38F807}" type="sibTrans" cxnId="{84D62753-5DA1-420C-B033-995126A1A0DA}">
      <dgm:prSet/>
      <dgm:spPr/>
      <dgm:t>
        <a:bodyPr/>
        <a:lstStyle/>
        <a:p>
          <a:endParaRPr lang="en-US"/>
        </a:p>
      </dgm:t>
    </dgm:pt>
    <dgm:pt modelId="{B8FB4D62-FA99-4281-8893-B8C084DB081F}">
      <dgm:prSet phldrT="[Text]"/>
      <dgm:spPr/>
      <dgm:t>
        <a:bodyPr/>
        <a:lstStyle/>
        <a:p>
          <a:r>
            <a:rPr lang="en-IN" spc="5" dirty="0" smtClean="0">
              <a:latin typeface="Calibri"/>
              <a:cs typeface="Calibri"/>
            </a:rPr>
            <a:t>Removing duplicate</a:t>
          </a:r>
          <a:r>
            <a:rPr lang="en-IN" spc="-35" dirty="0" smtClean="0">
              <a:latin typeface="Calibri"/>
              <a:cs typeface="Calibri"/>
            </a:rPr>
            <a:t> </a:t>
          </a:r>
          <a:r>
            <a:rPr lang="en-IN" spc="5" dirty="0" smtClean="0">
              <a:latin typeface="Calibri"/>
              <a:cs typeface="Calibri"/>
            </a:rPr>
            <a:t>rows</a:t>
          </a:r>
          <a:endParaRPr lang="en-US" dirty="0"/>
        </a:p>
      </dgm:t>
    </dgm:pt>
    <dgm:pt modelId="{33788DAD-E6E3-4539-A68A-649EE270215E}" type="parTrans" cxnId="{E2A32FC4-073D-4CFF-B834-2A25AF9A638B}">
      <dgm:prSet/>
      <dgm:spPr/>
      <dgm:t>
        <a:bodyPr/>
        <a:lstStyle/>
        <a:p>
          <a:endParaRPr lang="en-US"/>
        </a:p>
      </dgm:t>
    </dgm:pt>
    <dgm:pt modelId="{F0B957D6-5EF4-4443-8DD4-F3AAD08E4E0A}" type="sibTrans" cxnId="{E2A32FC4-073D-4CFF-B834-2A25AF9A638B}">
      <dgm:prSet/>
      <dgm:spPr/>
      <dgm:t>
        <a:bodyPr/>
        <a:lstStyle/>
        <a:p>
          <a:endParaRPr lang="en-US"/>
        </a:p>
      </dgm:t>
    </dgm:pt>
    <dgm:pt modelId="{79160CA2-70A4-49A5-852A-9F5BBFF9EC7E}">
      <dgm:prSet phldrT="[Text]"/>
      <dgm:spPr/>
      <dgm:t>
        <a:bodyPr/>
        <a:lstStyle/>
        <a:p>
          <a:r>
            <a:rPr lang="en-IN" b="1" spc="-20" dirty="0" smtClean="0">
              <a:solidFill>
                <a:srgbClr val="C00000"/>
              </a:solidFill>
              <a:latin typeface="Calibri"/>
              <a:cs typeface="Calibri"/>
            </a:rPr>
            <a:t>EDA</a:t>
          </a:r>
          <a:endParaRPr lang="en-US" dirty="0"/>
        </a:p>
      </dgm:t>
    </dgm:pt>
    <dgm:pt modelId="{2567A4AA-A3D9-4822-A4C6-C86C4B58E0ED}" type="parTrans" cxnId="{76DDBD94-EF6E-413A-96AD-EAE4D713D24C}">
      <dgm:prSet/>
      <dgm:spPr/>
      <dgm:t>
        <a:bodyPr/>
        <a:lstStyle/>
        <a:p>
          <a:endParaRPr lang="en-US"/>
        </a:p>
      </dgm:t>
    </dgm:pt>
    <dgm:pt modelId="{C45D6367-E817-4477-B5CD-1F9FD6E4051B}" type="sibTrans" cxnId="{76DDBD94-EF6E-413A-96AD-EAE4D713D24C}">
      <dgm:prSet/>
      <dgm:spPr/>
      <dgm:t>
        <a:bodyPr/>
        <a:lstStyle/>
        <a:p>
          <a:endParaRPr lang="en-US"/>
        </a:p>
      </dgm:t>
    </dgm:pt>
    <dgm:pt modelId="{DE4646C7-D3CC-4413-9A2C-5BB59B9BB463}">
      <dgm:prSet phldrT="[Text]"/>
      <dgm:spPr/>
      <dgm:t>
        <a:bodyPr/>
        <a:lstStyle/>
        <a:p>
          <a:r>
            <a:rPr lang="en-IN" dirty="0" smtClean="0">
              <a:latin typeface="Calibri"/>
              <a:cs typeface="Calibri"/>
            </a:rPr>
            <a:t>Data distribution </a:t>
          </a:r>
          <a:r>
            <a:rPr lang="en-IN" spc="5" dirty="0" smtClean="0">
              <a:latin typeface="Calibri"/>
              <a:cs typeface="Calibri"/>
            </a:rPr>
            <a:t>of</a:t>
          </a:r>
          <a:r>
            <a:rPr lang="en-IN" spc="-75" dirty="0" smtClean="0">
              <a:latin typeface="Calibri"/>
              <a:cs typeface="Calibri"/>
            </a:rPr>
            <a:t> </a:t>
          </a:r>
          <a:r>
            <a:rPr lang="en-IN" dirty="0" smtClean="0">
              <a:latin typeface="Calibri"/>
              <a:cs typeface="Calibri"/>
            </a:rPr>
            <a:t>features</a:t>
          </a:r>
          <a:endParaRPr lang="en-US" dirty="0"/>
        </a:p>
      </dgm:t>
    </dgm:pt>
    <dgm:pt modelId="{E78DCC58-B8ED-4B11-A2DA-1780F4FB526C}" type="parTrans" cxnId="{62DF2D82-0F1B-44B0-9C27-E3F27CA22A56}">
      <dgm:prSet/>
      <dgm:spPr/>
      <dgm:t>
        <a:bodyPr/>
        <a:lstStyle/>
        <a:p>
          <a:endParaRPr lang="en-US"/>
        </a:p>
      </dgm:t>
    </dgm:pt>
    <dgm:pt modelId="{5C2418C1-7399-4933-8891-CF3CF56CA3E4}" type="sibTrans" cxnId="{62DF2D82-0F1B-44B0-9C27-E3F27CA22A56}">
      <dgm:prSet/>
      <dgm:spPr/>
      <dgm:t>
        <a:bodyPr/>
        <a:lstStyle/>
        <a:p>
          <a:endParaRPr lang="en-US"/>
        </a:p>
      </dgm:t>
    </dgm:pt>
    <dgm:pt modelId="{33E0EB79-D304-4DE7-8446-5BC1F2D94A88}">
      <dgm:prSet phldrT="[Text]"/>
      <dgm:spPr/>
      <dgm:t>
        <a:bodyPr/>
        <a:lstStyle/>
        <a:p>
          <a:r>
            <a:rPr lang="en-IN" b="1" dirty="0" smtClean="0">
              <a:solidFill>
                <a:srgbClr val="C00000"/>
              </a:solidFill>
              <a:latin typeface="Calibri"/>
              <a:cs typeface="Calibri"/>
            </a:rPr>
            <a:t>Model</a:t>
          </a:r>
          <a:r>
            <a:rPr lang="en-IN" b="1" spc="-95" dirty="0" smtClean="0">
              <a:solidFill>
                <a:srgbClr val="C00000"/>
              </a:solidFill>
              <a:latin typeface="Calibri"/>
              <a:cs typeface="Calibri"/>
            </a:rPr>
            <a:t> </a:t>
          </a:r>
          <a:r>
            <a:rPr lang="en-IN" b="1" spc="-10" dirty="0" smtClean="0">
              <a:solidFill>
                <a:srgbClr val="C00000"/>
              </a:solidFill>
              <a:latin typeface="Calibri"/>
              <a:cs typeface="Calibri"/>
            </a:rPr>
            <a:t>Approach</a:t>
          </a:r>
          <a:endParaRPr lang="en-US" dirty="0"/>
        </a:p>
      </dgm:t>
    </dgm:pt>
    <dgm:pt modelId="{50864127-BE0D-4C4B-A889-78450CBA5168}" type="parTrans" cxnId="{997025BF-3D0B-44FF-A6DF-E928456FC24C}">
      <dgm:prSet/>
      <dgm:spPr/>
      <dgm:t>
        <a:bodyPr/>
        <a:lstStyle/>
        <a:p>
          <a:endParaRPr lang="en-US"/>
        </a:p>
      </dgm:t>
    </dgm:pt>
    <dgm:pt modelId="{BFA13025-BB3D-4C9D-8099-CEBD3FEA05AF}" type="sibTrans" cxnId="{997025BF-3D0B-44FF-A6DF-E928456FC24C}">
      <dgm:prSet/>
      <dgm:spPr/>
      <dgm:t>
        <a:bodyPr/>
        <a:lstStyle/>
        <a:p>
          <a:endParaRPr lang="en-US"/>
        </a:p>
      </dgm:t>
    </dgm:pt>
    <dgm:pt modelId="{5EA87096-27D4-4F67-BEE4-BC739542FAF9}">
      <dgm:prSet phldrT="[Text]"/>
      <dgm:spPr/>
      <dgm:t>
        <a:bodyPr/>
        <a:lstStyle/>
        <a:p>
          <a:r>
            <a:rPr lang="en-US" dirty="0" smtClean="0"/>
            <a:t>Model approach</a:t>
          </a:r>
          <a:endParaRPr lang="en-US" dirty="0"/>
        </a:p>
      </dgm:t>
    </dgm:pt>
    <dgm:pt modelId="{6335CBC4-BDB4-4F3E-ABDB-F2B9D36D527B}" type="parTrans" cxnId="{8322F1BC-5F73-4396-9B9A-0D0AE609E476}">
      <dgm:prSet/>
      <dgm:spPr/>
      <dgm:t>
        <a:bodyPr/>
        <a:lstStyle/>
        <a:p>
          <a:endParaRPr lang="en-US"/>
        </a:p>
      </dgm:t>
    </dgm:pt>
    <dgm:pt modelId="{B9ED4E42-9159-405E-AEE3-49B3AB51DBDE}" type="sibTrans" cxnId="{8322F1BC-5F73-4396-9B9A-0D0AE609E476}">
      <dgm:prSet/>
      <dgm:spPr/>
      <dgm:t>
        <a:bodyPr/>
        <a:lstStyle/>
        <a:p>
          <a:endParaRPr lang="en-US"/>
        </a:p>
      </dgm:t>
    </dgm:pt>
    <dgm:pt modelId="{04B53D65-3196-404B-9F5D-ECF193A0E40E}">
      <dgm:prSet/>
      <dgm:spPr/>
      <dgm:t>
        <a:bodyPr/>
        <a:lstStyle/>
        <a:p>
          <a:r>
            <a:rPr lang="en-IN" spc="5" smtClean="0">
              <a:latin typeface="Calibri"/>
              <a:cs typeface="Calibri"/>
            </a:rPr>
            <a:t>Handling missing</a:t>
          </a:r>
          <a:r>
            <a:rPr lang="en-IN" spc="-25" smtClean="0">
              <a:latin typeface="Calibri"/>
              <a:cs typeface="Calibri"/>
            </a:rPr>
            <a:t> </a:t>
          </a:r>
          <a:r>
            <a:rPr lang="en-IN" smtClean="0">
              <a:latin typeface="Calibri"/>
              <a:cs typeface="Calibri"/>
            </a:rPr>
            <a:t>values</a:t>
          </a:r>
          <a:endParaRPr lang="en-IN" dirty="0">
            <a:latin typeface="Calibri"/>
            <a:cs typeface="Calibri"/>
          </a:endParaRPr>
        </a:p>
      </dgm:t>
    </dgm:pt>
    <dgm:pt modelId="{5D8C4C16-3A2C-48A7-B772-9EC63BB896DD}" type="parTrans" cxnId="{6B823E53-B19F-4DCC-83F1-8AA9B1189E38}">
      <dgm:prSet/>
      <dgm:spPr/>
      <dgm:t>
        <a:bodyPr/>
        <a:lstStyle/>
        <a:p>
          <a:endParaRPr lang="en-US"/>
        </a:p>
      </dgm:t>
    </dgm:pt>
    <dgm:pt modelId="{E4F763A6-66CC-463A-9BE0-9C3F5E9A7BF9}" type="sibTrans" cxnId="{6B823E53-B19F-4DCC-83F1-8AA9B1189E38}">
      <dgm:prSet/>
      <dgm:spPr/>
      <dgm:t>
        <a:bodyPr/>
        <a:lstStyle/>
        <a:p>
          <a:endParaRPr lang="en-US"/>
        </a:p>
      </dgm:t>
    </dgm:pt>
    <dgm:pt modelId="{253D4EE1-D8BD-48D6-829A-0439560C61E1}">
      <dgm:prSet/>
      <dgm:spPr/>
      <dgm:t>
        <a:bodyPr/>
        <a:lstStyle/>
        <a:p>
          <a:r>
            <a:rPr lang="en-US" smtClean="0">
              <a:latin typeface="Calibri"/>
              <a:cs typeface="Calibri"/>
            </a:rPr>
            <a:t>Convert </a:t>
          </a:r>
          <a:r>
            <a:rPr lang="en-US" spc="5" smtClean="0">
              <a:latin typeface="Calibri"/>
              <a:cs typeface="Calibri"/>
            </a:rPr>
            <a:t>column to </a:t>
          </a:r>
          <a:r>
            <a:rPr lang="en-US" smtClean="0">
              <a:latin typeface="Calibri"/>
              <a:cs typeface="Calibri"/>
            </a:rPr>
            <a:t>appropriate  datatype</a:t>
          </a:r>
          <a:endParaRPr lang="en-US" dirty="0">
            <a:latin typeface="Calibri"/>
            <a:cs typeface="Calibri"/>
          </a:endParaRPr>
        </a:p>
      </dgm:t>
    </dgm:pt>
    <dgm:pt modelId="{E84FC998-342C-47DA-AB20-0FA41AB48478}" type="parTrans" cxnId="{AEDA7560-744A-43E7-BAF3-00105049BF6A}">
      <dgm:prSet/>
      <dgm:spPr/>
      <dgm:t>
        <a:bodyPr/>
        <a:lstStyle/>
        <a:p>
          <a:endParaRPr lang="en-US"/>
        </a:p>
      </dgm:t>
    </dgm:pt>
    <dgm:pt modelId="{3DA05619-63B5-4449-B6F5-B12CD2ACDFA4}" type="sibTrans" cxnId="{AEDA7560-744A-43E7-BAF3-00105049BF6A}">
      <dgm:prSet/>
      <dgm:spPr/>
      <dgm:t>
        <a:bodyPr/>
        <a:lstStyle/>
        <a:p>
          <a:endParaRPr lang="en-US"/>
        </a:p>
      </dgm:t>
    </dgm:pt>
    <dgm:pt modelId="{71F950CE-236B-4F0A-AE35-AA97E1524A10}">
      <dgm:prSet/>
      <dgm:spPr/>
      <dgm:t>
        <a:bodyPr/>
        <a:lstStyle/>
        <a:p>
          <a:r>
            <a:rPr lang="en-US" spc="5" dirty="0" smtClean="0">
              <a:latin typeface="Calibri"/>
              <a:cs typeface="Calibri"/>
            </a:rPr>
            <a:t>Adding </a:t>
          </a:r>
          <a:r>
            <a:rPr lang="en-US" dirty="0" smtClean="0">
              <a:latin typeface="Calibri"/>
              <a:cs typeface="Calibri"/>
            </a:rPr>
            <a:t>new features and renaming  </a:t>
          </a:r>
          <a:r>
            <a:rPr lang="en-US" spc="5" dirty="0" smtClean="0">
              <a:latin typeface="Calibri"/>
              <a:cs typeface="Calibri"/>
            </a:rPr>
            <a:t>the</a:t>
          </a:r>
          <a:r>
            <a:rPr lang="en-US" dirty="0" smtClean="0">
              <a:latin typeface="Calibri"/>
              <a:cs typeface="Calibri"/>
            </a:rPr>
            <a:t> features</a:t>
          </a:r>
          <a:endParaRPr lang="en-US" dirty="0">
            <a:latin typeface="Calibri"/>
            <a:cs typeface="Calibri"/>
          </a:endParaRPr>
        </a:p>
      </dgm:t>
    </dgm:pt>
    <dgm:pt modelId="{800A682C-3370-4BBA-92B0-A22A3F2345DB}" type="parTrans" cxnId="{98E6295A-A621-4AB9-95F9-58C9555CAFA0}">
      <dgm:prSet/>
      <dgm:spPr/>
      <dgm:t>
        <a:bodyPr/>
        <a:lstStyle/>
        <a:p>
          <a:endParaRPr lang="en-US"/>
        </a:p>
      </dgm:t>
    </dgm:pt>
    <dgm:pt modelId="{8F24667A-E263-4318-99C0-2EC97908C5D6}" type="sibTrans" cxnId="{98E6295A-A621-4AB9-95F9-58C9555CAFA0}">
      <dgm:prSet/>
      <dgm:spPr/>
      <dgm:t>
        <a:bodyPr/>
        <a:lstStyle/>
        <a:p>
          <a:endParaRPr lang="en-US"/>
        </a:p>
      </dgm:t>
    </dgm:pt>
    <dgm:pt modelId="{026D1C50-24A6-4265-A032-4A789C3B6ED1}">
      <dgm:prSet/>
      <dgm:spPr/>
      <dgm:t>
        <a:bodyPr/>
        <a:lstStyle/>
        <a:p>
          <a:r>
            <a:rPr lang="en-IN" spc="-5" smtClean="0">
              <a:latin typeface="Calibri"/>
              <a:cs typeface="Calibri"/>
            </a:rPr>
            <a:t>Deal </a:t>
          </a:r>
          <a:r>
            <a:rPr lang="en-IN" spc="5" smtClean="0">
              <a:latin typeface="Calibri"/>
              <a:cs typeface="Calibri"/>
            </a:rPr>
            <a:t>with</a:t>
          </a:r>
          <a:r>
            <a:rPr lang="en-IN" spc="15" smtClean="0">
              <a:latin typeface="Calibri"/>
              <a:cs typeface="Calibri"/>
            </a:rPr>
            <a:t> </a:t>
          </a:r>
          <a:r>
            <a:rPr lang="en-IN" smtClean="0">
              <a:latin typeface="Calibri"/>
              <a:cs typeface="Calibri"/>
            </a:rPr>
            <a:t>multicollinearity</a:t>
          </a:r>
          <a:endParaRPr lang="en-IN" dirty="0">
            <a:latin typeface="Calibri"/>
            <a:cs typeface="Calibri"/>
          </a:endParaRPr>
        </a:p>
      </dgm:t>
    </dgm:pt>
    <dgm:pt modelId="{B5ECE26C-FC0D-420D-833B-E1278DFEA613}" type="parTrans" cxnId="{A23B4F7D-5CCA-43CF-B40D-3C7A8676B31F}">
      <dgm:prSet/>
      <dgm:spPr/>
      <dgm:t>
        <a:bodyPr/>
        <a:lstStyle/>
        <a:p>
          <a:endParaRPr lang="en-US"/>
        </a:p>
      </dgm:t>
    </dgm:pt>
    <dgm:pt modelId="{271773ED-4BEC-4951-8D0A-6DDBC59B7DFF}" type="sibTrans" cxnId="{A23B4F7D-5CCA-43CF-B40D-3C7A8676B31F}">
      <dgm:prSet/>
      <dgm:spPr/>
      <dgm:t>
        <a:bodyPr/>
        <a:lstStyle/>
        <a:p>
          <a:endParaRPr lang="en-US"/>
        </a:p>
      </dgm:t>
    </dgm:pt>
    <dgm:pt modelId="{9450A116-25C3-4FD9-B501-A8F89D72CFDC}">
      <dgm:prSet/>
      <dgm:spPr/>
      <dgm:t>
        <a:bodyPr/>
        <a:lstStyle/>
        <a:p>
          <a:r>
            <a:rPr lang="en-US" dirty="0" smtClean="0">
              <a:latin typeface="Calibri"/>
              <a:cs typeface="Calibri"/>
            </a:rPr>
            <a:t>Separate dependent</a:t>
          </a:r>
          <a:r>
            <a:rPr lang="en-US" spc="-85" dirty="0" smtClean="0">
              <a:latin typeface="Calibri"/>
              <a:cs typeface="Calibri"/>
            </a:rPr>
            <a:t> </a:t>
          </a:r>
          <a:r>
            <a:rPr lang="en-US" dirty="0" smtClean="0">
              <a:latin typeface="Calibri"/>
              <a:cs typeface="Calibri"/>
            </a:rPr>
            <a:t>and  independent</a:t>
          </a:r>
          <a:r>
            <a:rPr lang="en-US" spc="20" dirty="0" smtClean="0">
              <a:latin typeface="Calibri"/>
              <a:cs typeface="Calibri"/>
            </a:rPr>
            <a:t> </a:t>
          </a:r>
          <a:r>
            <a:rPr lang="en-US" dirty="0" smtClean="0">
              <a:latin typeface="Calibri"/>
              <a:cs typeface="Calibri"/>
            </a:rPr>
            <a:t>features</a:t>
          </a:r>
          <a:endParaRPr lang="en-US" dirty="0">
            <a:latin typeface="Calibri"/>
            <a:cs typeface="Calibri"/>
          </a:endParaRPr>
        </a:p>
      </dgm:t>
    </dgm:pt>
    <dgm:pt modelId="{923487E5-9025-47A2-8E49-012FD50A2773}" type="parTrans" cxnId="{41522260-E724-4D53-9013-45C591204B79}">
      <dgm:prSet/>
      <dgm:spPr/>
      <dgm:t>
        <a:bodyPr/>
        <a:lstStyle/>
        <a:p>
          <a:endParaRPr lang="en-US"/>
        </a:p>
      </dgm:t>
    </dgm:pt>
    <dgm:pt modelId="{2FF5DCF3-52D9-412F-8680-B4191FC92362}" type="sibTrans" cxnId="{41522260-E724-4D53-9013-45C591204B79}">
      <dgm:prSet/>
      <dgm:spPr/>
      <dgm:t>
        <a:bodyPr/>
        <a:lstStyle/>
        <a:p>
          <a:endParaRPr lang="en-US"/>
        </a:p>
      </dgm:t>
    </dgm:pt>
    <dgm:pt modelId="{17265079-27CA-4252-AAC9-212EE8DE1C09}">
      <dgm:prSet/>
      <dgm:spPr/>
      <dgm:t>
        <a:bodyPr/>
        <a:lstStyle/>
        <a:p>
          <a:r>
            <a:rPr lang="en-IN" spc="5" dirty="0" smtClean="0">
              <a:latin typeface="Calibri"/>
              <a:cs typeface="Calibri"/>
            </a:rPr>
            <a:t>Fitting</a:t>
          </a:r>
          <a:endParaRPr lang="en-IN" dirty="0">
            <a:latin typeface="Calibri"/>
            <a:cs typeface="Calibri"/>
          </a:endParaRPr>
        </a:p>
      </dgm:t>
    </dgm:pt>
    <dgm:pt modelId="{2B09B794-E258-4DC8-911A-9BF820E4B0EC}" type="parTrans" cxnId="{959B2F60-62F2-49D0-ABA4-38689249DD34}">
      <dgm:prSet/>
      <dgm:spPr/>
      <dgm:t>
        <a:bodyPr/>
        <a:lstStyle/>
        <a:p>
          <a:endParaRPr lang="en-US"/>
        </a:p>
      </dgm:t>
    </dgm:pt>
    <dgm:pt modelId="{87EF9ED1-D48D-49EA-885E-738E598C3B32}" type="sibTrans" cxnId="{959B2F60-62F2-49D0-ABA4-38689249DD34}">
      <dgm:prSet/>
      <dgm:spPr/>
      <dgm:t>
        <a:bodyPr/>
        <a:lstStyle/>
        <a:p>
          <a:endParaRPr lang="en-US"/>
        </a:p>
      </dgm:t>
    </dgm:pt>
    <dgm:pt modelId="{463CEFE1-C7BB-4C02-8C32-7686527C1790}">
      <dgm:prSet/>
      <dgm:spPr/>
      <dgm:t>
        <a:bodyPr/>
        <a:lstStyle/>
        <a:p>
          <a:r>
            <a:rPr lang="en-IN" spc="5" dirty="0" smtClean="0">
              <a:latin typeface="Calibri"/>
              <a:cs typeface="Calibri"/>
            </a:rPr>
            <a:t>Prediction</a:t>
          </a:r>
          <a:endParaRPr lang="en-IN" dirty="0">
            <a:latin typeface="Calibri"/>
            <a:cs typeface="Calibri"/>
          </a:endParaRPr>
        </a:p>
      </dgm:t>
    </dgm:pt>
    <dgm:pt modelId="{6BFAF804-5D61-48EC-AC80-85B307D094E5}" type="parTrans" cxnId="{B285DDE6-B343-4220-8127-AA9EBE2BAAE6}">
      <dgm:prSet/>
      <dgm:spPr/>
      <dgm:t>
        <a:bodyPr/>
        <a:lstStyle/>
        <a:p>
          <a:endParaRPr lang="en-US"/>
        </a:p>
      </dgm:t>
    </dgm:pt>
    <dgm:pt modelId="{127D4DA2-AA18-4329-8565-D76E4C2ADCB7}" type="sibTrans" cxnId="{B285DDE6-B343-4220-8127-AA9EBE2BAAE6}">
      <dgm:prSet/>
      <dgm:spPr/>
      <dgm:t>
        <a:bodyPr/>
        <a:lstStyle/>
        <a:p>
          <a:endParaRPr lang="en-US"/>
        </a:p>
      </dgm:t>
    </dgm:pt>
    <dgm:pt modelId="{A5D25BA8-F107-4BE1-B046-B45EA4C9D86F}">
      <dgm:prSet/>
      <dgm:spPr/>
      <dgm:t>
        <a:bodyPr/>
        <a:lstStyle/>
        <a:p>
          <a:r>
            <a:rPr lang="en-IN" dirty="0" smtClean="0">
              <a:latin typeface="Calibri"/>
              <a:cs typeface="Calibri"/>
            </a:rPr>
            <a:t>Evaluation</a:t>
          </a:r>
          <a:r>
            <a:rPr lang="en-IN" spc="-85" dirty="0" smtClean="0">
              <a:latin typeface="Calibri"/>
              <a:cs typeface="Calibri"/>
            </a:rPr>
            <a:t> </a:t>
          </a:r>
          <a:r>
            <a:rPr lang="en-IN" spc="5" dirty="0" smtClean="0">
              <a:latin typeface="Calibri"/>
              <a:cs typeface="Calibri"/>
            </a:rPr>
            <a:t>matrices</a:t>
          </a:r>
          <a:endParaRPr lang="en-IN" dirty="0">
            <a:latin typeface="Calibri"/>
            <a:cs typeface="Calibri"/>
          </a:endParaRPr>
        </a:p>
      </dgm:t>
    </dgm:pt>
    <dgm:pt modelId="{F9527723-FB79-4315-A003-9A6529209ECF}" type="parTrans" cxnId="{2E0E199A-6F75-452E-AA58-8A9B8EED8391}">
      <dgm:prSet/>
      <dgm:spPr/>
      <dgm:t>
        <a:bodyPr/>
        <a:lstStyle/>
        <a:p>
          <a:endParaRPr lang="en-US"/>
        </a:p>
      </dgm:t>
    </dgm:pt>
    <dgm:pt modelId="{75925639-873D-4254-A238-71F80497D316}" type="sibTrans" cxnId="{2E0E199A-6F75-452E-AA58-8A9B8EED8391}">
      <dgm:prSet/>
      <dgm:spPr/>
      <dgm:t>
        <a:bodyPr/>
        <a:lstStyle/>
        <a:p>
          <a:endParaRPr lang="en-US"/>
        </a:p>
      </dgm:t>
    </dgm:pt>
    <dgm:pt modelId="{04E3BE4C-5B62-4C2D-B22C-B316979172E3}" type="pres">
      <dgm:prSet presAssocID="{FACD3655-41E5-40F3-BE23-BDE5EE30225C}" presName="linearFlow" presStyleCnt="0">
        <dgm:presLayoutVars>
          <dgm:dir/>
          <dgm:animLvl val="lvl"/>
          <dgm:resizeHandles val="exact"/>
        </dgm:presLayoutVars>
      </dgm:prSet>
      <dgm:spPr/>
      <dgm:t>
        <a:bodyPr/>
        <a:lstStyle/>
        <a:p>
          <a:endParaRPr lang="en-US"/>
        </a:p>
      </dgm:t>
    </dgm:pt>
    <dgm:pt modelId="{1272C17D-F93F-4267-BDD3-8F0EDDBE40AC}" type="pres">
      <dgm:prSet presAssocID="{69E02C7B-E825-42C5-B870-45AD001ADCF2}" presName="composite" presStyleCnt="0"/>
      <dgm:spPr/>
    </dgm:pt>
    <dgm:pt modelId="{62963C2C-413A-47F7-96CF-29B9B142110C}" type="pres">
      <dgm:prSet presAssocID="{69E02C7B-E825-42C5-B870-45AD001ADCF2}" presName="parentText" presStyleLbl="alignNode1" presStyleIdx="0" presStyleCnt="3">
        <dgm:presLayoutVars>
          <dgm:chMax val="1"/>
          <dgm:bulletEnabled val="1"/>
        </dgm:presLayoutVars>
      </dgm:prSet>
      <dgm:spPr/>
      <dgm:t>
        <a:bodyPr/>
        <a:lstStyle/>
        <a:p>
          <a:endParaRPr lang="en-US"/>
        </a:p>
      </dgm:t>
    </dgm:pt>
    <dgm:pt modelId="{923FCB44-DD89-47CC-872E-759DC6733192}" type="pres">
      <dgm:prSet presAssocID="{69E02C7B-E825-42C5-B870-45AD001ADCF2}" presName="descendantText" presStyleLbl="alignAcc1" presStyleIdx="0" presStyleCnt="3">
        <dgm:presLayoutVars>
          <dgm:bulletEnabled val="1"/>
        </dgm:presLayoutVars>
      </dgm:prSet>
      <dgm:spPr/>
      <dgm:t>
        <a:bodyPr/>
        <a:lstStyle/>
        <a:p>
          <a:endParaRPr lang="en-US"/>
        </a:p>
      </dgm:t>
    </dgm:pt>
    <dgm:pt modelId="{E4EAD5E3-F9A7-4A1F-A177-152A6305B9F8}" type="pres">
      <dgm:prSet presAssocID="{FB104283-1319-441B-849F-2B5CCF38F807}" presName="sp" presStyleCnt="0"/>
      <dgm:spPr/>
    </dgm:pt>
    <dgm:pt modelId="{4F433C5A-3908-4085-BFD9-E16A1D64769A}" type="pres">
      <dgm:prSet presAssocID="{79160CA2-70A4-49A5-852A-9F5BBFF9EC7E}" presName="composite" presStyleCnt="0"/>
      <dgm:spPr/>
    </dgm:pt>
    <dgm:pt modelId="{95C63683-1D08-4663-8ABD-8A3C1E6EDB4C}" type="pres">
      <dgm:prSet presAssocID="{79160CA2-70A4-49A5-852A-9F5BBFF9EC7E}" presName="parentText" presStyleLbl="alignNode1" presStyleIdx="1" presStyleCnt="3">
        <dgm:presLayoutVars>
          <dgm:chMax val="1"/>
          <dgm:bulletEnabled val="1"/>
        </dgm:presLayoutVars>
      </dgm:prSet>
      <dgm:spPr/>
      <dgm:t>
        <a:bodyPr/>
        <a:lstStyle/>
        <a:p>
          <a:endParaRPr lang="en-US"/>
        </a:p>
      </dgm:t>
    </dgm:pt>
    <dgm:pt modelId="{5621142F-91E1-42A3-B753-5D4E74E4748D}" type="pres">
      <dgm:prSet presAssocID="{79160CA2-70A4-49A5-852A-9F5BBFF9EC7E}" presName="descendantText" presStyleLbl="alignAcc1" presStyleIdx="1" presStyleCnt="3">
        <dgm:presLayoutVars>
          <dgm:bulletEnabled val="1"/>
        </dgm:presLayoutVars>
      </dgm:prSet>
      <dgm:spPr/>
      <dgm:t>
        <a:bodyPr/>
        <a:lstStyle/>
        <a:p>
          <a:endParaRPr lang="en-US"/>
        </a:p>
      </dgm:t>
    </dgm:pt>
    <dgm:pt modelId="{54411C58-67BC-475E-89A8-05C14BD82202}" type="pres">
      <dgm:prSet presAssocID="{C45D6367-E817-4477-B5CD-1F9FD6E4051B}" presName="sp" presStyleCnt="0"/>
      <dgm:spPr/>
    </dgm:pt>
    <dgm:pt modelId="{7CF65AEC-9F83-4B73-B40B-BCCECD71AB55}" type="pres">
      <dgm:prSet presAssocID="{33E0EB79-D304-4DE7-8446-5BC1F2D94A88}" presName="composite" presStyleCnt="0"/>
      <dgm:spPr/>
    </dgm:pt>
    <dgm:pt modelId="{C29E0AE5-BC45-4053-8B3E-7A0E999919A0}" type="pres">
      <dgm:prSet presAssocID="{33E0EB79-D304-4DE7-8446-5BC1F2D94A88}" presName="parentText" presStyleLbl="alignNode1" presStyleIdx="2" presStyleCnt="3">
        <dgm:presLayoutVars>
          <dgm:chMax val="1"/>
          <dgm:bulletEnabled val="1"/>
        </dgm:presLayoutVars>
      </dgm:prSet>
      <dgm:spPr/>
      <dgm:t>
        <a:bodyPr/>
        <a:lstStyle/>
        <a:p>
          <a:endParaRPr lang="en-US"/>
        </a:p>
      </dgm:t>
    </dgm:pt>
    <dgm:pt modelId="{0383474C-7AD8-4805-A166-262C9DAE862A}" type="pres">
      <dgm:prSet presAssocID="{33E0EB79-D304-4DE7-8446-5BC1F2D94A88}" presName="descendantText" presStyleLbl="alignAcc1" presStyleIdx="2" presStyleCnt="3">
        <dgm:presLayoutVars>
          <dgm:bulletEnabled val="1"/>
        </dgm:presLayoutVars>
      </dgm:prSet>
      <dgm:spPr/>
      <dgm:t>
        <a:bodyPr/>
        <a:lstStyle/>
        <a:p>
          <a:endParaRPr lang="en-US"/>
        </a:p>
      </dgm:t>
    </dgm:pt>
  </dgm:ptLst>
  <dgm:cxnLst>
    <dgm:cxn modelId="{D7BFF068-BFC5-4D6A-BE2D-C38EF34FA0C0}" type="presOf" srcId="{463CEFE1-C7BB-4C02-8C32-7686527C1790}" destId="{0383474C-7AD8-4805-A166-262C9DAE862A}" srcOrd="0" destOrd="2" presId="urn:microsoft.com/office/officeart/2005/8/layout/chevron2"/>
    <dgm:cxn modelId="{70F73390-DC3A-41C7-91F0-CC0A42225DEC}" type="presOf" srcId="{026D1C50-24A6-4265-A032-4A789C3B6ED1}" destId="{5621142F-91E1-42A3-B753-5D4E74E4748D}" srcOrd="0" destOrd="1" presId="urn:microsoft.com/office/officeart/2005/8/layout/chevron2"/>
    <dgm:cxn modelId="{2E0E199A-6F75-452E-AA58-8A9B8EED8391}" srcId="{33E0EB79-D304-4DE7-8446-5BC1F2D94A88}" destId="{A5D25BA8-F107-4BE1-B046-B45EA4C9D86F}" srcOrd="3" destOrd="0" parTransId="{F9527723-FB79-4315-A003-9A6529209ECF}" sibTransId="{75925639-873D-4254-A238-71F80497D316}"/>
    <dgm:cxn modelId="{41522260-E724-4D53-9013-45C591204B79}" srcId="{79160CA2-70A4-49A5-852A-9F5BBFF9EC7E}" destId="{9450A116-25C3-4FD9-B501-A8F89D72CFDC}" srcOrd="2" destOrd="0" parTransId="{923487E5-9025-47A2-8E49-012FD50A2773}" sibTransId="{2FF5DCF3-52D9-412F-8680-B4191FC92362}"/>
    <dgm:cxn modelId="{6B823E53-B19F-4DCC-83F1-8AA9B1189E38}" srcId="{69E02C7B-E825-42C5-B870-45AD001ADCF2}" destId="{04B53D65-3196-404B-9F5D-ECF193A0E40E}" srcOrd="1" destOrd="0" parTransId="{5D8C4C16-3A2C-48A7-B772-9EC63BB896DD}" sibTransId="{E4F763A6-66CC-463A-9BE0-9C3F5E9A7BF9}"/>
    <dgm:cxn modelId="{000B4AF3-7563-4733-9CB0-4CFB86FB061B}" type="presOf" srcId="{5EA87096-27D4-4F67-BEE4-BC739542FAF9}" destId="{0383474C-7AD8-4805-A166-262C9DAE862A}" srcOrd="0" destOrd="0" presId="urn:microsoft.com/office/officeart/2005/8/layout/chevron2"/>
    <dgm:cxn modelId="{76DDBD94-EF6E-413A-96AD-EAE4D713D24C}" srcId="{FACD3655-41E5-40F3-BE23-BDE5EE30225C}" destId="{79160CA2-70A4-49A5-852A-9F5BBFF9EC7E}" srcOrd="1" destOrd="0" parTransId="{2567A4AA-A3D9-4822-A4C6-C86C4B58E0ED}" sibTransId="{C45D6367-E817-4477-B5CD-1F9FD6E4051B}"/>
    <dgm:cxn modelId="{F4320B42-8E40-4DF9-9814-43A3B4F3FBA1}" type="presOf" srcId="{A5D25BA8-F107-4BE1-B046-B45EA4C9D86F}" destId="{0383474C-7AD8-4805-A166-262C9DAE862A}" srcOrd="0" destOrd="3" presId="urn:microsoft.com/office/officeart/2005/8/layout/chevron2"/>
    <dgm:cxn modelId="{98E6295A-A621-4AB9-95F9-58C9555CAFA0}" srcId="{69E02C7B-E825-42C5-B870-45AD001ADCF2}" destId="{71F950CE-236B-4F0A-AE35-AA97E1524A10}" srcOrd="3" destOrd="0" parTransId="{800A682C-3370-4BBA-92B0-A22A3F2345DB}" sibTransId="{8F24667A-E263-4318-99C0-2EC97908C5D6}"/>
    <dgm:cxn modelId="{B285DDE6-B343-4220-8127-AA9EBE2BAAE6}" srcId="{33E0EB79-D304-4DE7-8446-5BC1F2D94A88}" destId="{463CEFE1-C7BB-4C02-8C32-7686527C1790}" srcOrd="2" destOrd="0" parTransId="{6BFAF804-5D61-48EC-AC80-85B307D094E5}" sibTransId="{127D4DA2-AA18-4329-8565-D76E4C2ADCB7}"/>
    <dgm:cxn modelId="{8FC12CAD-FC17-4995-B811-11735980E146}" type="presOf" srcId="{69E02C7B-E825-42C5-B870-45AD001ADCF2}" destId="{62963C2C-413A-47F7-96CF-29B9B142110C}" srcOrd="0" destOrd="0" presId="urn:microsoft.com/office/officeart/2005/8/layout/chevron2"/>
    <dgm:cxn modelId="{C15BDE86-E811-4667-AC36-6C7939DEF3A1}" type="presOf" srcId="{9450A116-25C3-4FD9-B501-A8F89D72CFDC}" destId="{5621142F-91E1-42A3-B753-5D4E74E4748D}" srcOrd="0" destOrd="2" presId="urn:microsoft.com/office/officeart/2005/8/layout/chevron2"/>
    <dgm:cxn modelId="{62DF2D82-0F1B-44B0-9C27-E3F27CA22A56}" srcId="{79160CA2-70A4-49A5-852A-9F5BBFF9EC7E}" destId="{DE4646C7-D3CC-4413-9A2C-5BB59B9BB463}" srcOrd="0" destOrd="0" parTransId="{E78DCC58-B8ED-4B11-A2DA-1780F4FB526C}" sibTransId="{5C2418C1-7399-4933-8891-CF3CF56CA3E4}"/>
    <dgm:cxn modelId="{84D62753-5DA1-420C-B033-995126A1A0DA}" srcId="{FACD3655-41E5-40F3-BE23-BDE5EE30225C}" destId="{69E02C7B-E825-42C5-B870-45AD001ADCF2}" srcOrd="0" destOrd="0" parTransId="{1C8E2897-B9DD-47EA-91D7-B01161320946}" sibTransId="{FB104283-1319-441B-849F-2B5CCF38F807}"/>
    <dgm:cxn modelId="{16908A9A-AB39-46EE-96A2-B27968C18971}" type="presOf" srcId="{04B53D65-3196-404B-9F5D-ECF193A0E40E}" destId="{923FCB44-DD89-47CC-872E-759DC6733192}" srcOrd="0" destOrd="1" presId="urn:microsoft.com/office/officeart/2005/8/layout/chevron2"/>
    <dgm:cxn modelId="{E2A32FC4-073D-4CFF-B834-2A25AF9A638B}" srcId="{69E02C7B-E825-42C5-B870-45AD001ADCF2}" destId="{B8FB4D62-FA99-4281-8893-B8C084DB081F}" srcOrd="0" destOrd="0" parTransId="{33788DAD-E6E3-4539-A68A-649EE270215E}" sibTransId="{F0B957D6-5EF4-4443-8DD4-F3AAD08E4E0A}"/>
    <dgm:cxn modelId="{73E5126A-F57F-47B0-A7F5-3694453F9B93}" type="presOf" srcId="{79160CA2-70A4-49A5-852A-9F5BBFF9EC7E}" destId="{95C63683-1D08-4663-8ABD-8A3C1E6EDB4C}" srcOrd="0" destOrd="0" presId="urn:microsoft.com/office/officeart/2005/8/layout/chevron2"/>
    <dgm:cxn modelId="{33E4A71A-977C-4035-A526-0D789985A073}" type="presOf" srcId="{253D4EE1-D8BD-48D6-829A-0439560C61E1}" destId="{923FCB44-DD89-47CC-872E-759DC6733192}" srcOrd="0" destOrd="2" presId="urn:microsoft.com/office/officeart/2005/8/layout/chevron2"/>
    <dgm:cxn modelId="{A23B4F7D-5CCA-43CF-B40D-3C7A8676B31F}" srcId="{79160CA2-70A4-49A5-852A-9F5BBFF9EC7E}" destId="{026D1C50-24A6-4265-A032-4A789C3B6ED1}" srcOrd="1" destOrd="0" parTransId="{B5ECE26C-FC0D-420D-833B-E1278DFEA613}" sibTransId="{271773ED-4BEC-4951-8D0A-6DDBC59B7DFF}"/>
    <dgm:cxn modelId="{0B845A19-997A-4745-9626-DC836FC2260B}" type="presOf" srcId="{33E0EB79-D304-4DE7-8446-5BC1F2D94A88}" destId="{C29E0AE5-BC45-4053-8B3E-7A0E999919A0}" srcOrd="0" destOrd="0" presId="urn:microsoft.com/office/officeart/2005/8/layout/chevron2"/>
    <dgm:cxn modelId="{F6179E71-5E71-4963-913A-8982A50BE865}" type="presOf" srcId="{71F950CE-236B-4F0A-AE35-AA97E1524A10}" destId="{923FCB44-DD89-47CC-872E-759DC6733192}" srcOrd="0" destOrd="3" presId="urn:microsoft.com/office/officeart/2005/8/layout/chevron2"/>
    <dgm:cxn modelId="{997025BF-3D0B-44FF-A6DF-E928456FC24C}" srcId="{FACD3655-41E5-40F3-BE23-BDE5EE30225C}" destId="{33E0EB79-D304-4DE7-8446-5BC1F2D94A88}" srcOrd="2" destOrd="0" parTransId="{50864127-BE0D-4C4B-A889-78450CBA5168}" sibTransId="{BFA13025-BB3D-4C9D-8099-CEBD3FEA05AF}"/>
    <dgm:cxn modelId="{AEDA7560-744A-43E7-BAF3-00105049BF6A}" srcId="{69E02C7B-E825-42C5-B870-45AD001ADCF2}" destId="{253D4EE1-D8BD-48D6-829A-0439560C61E1}" srcOrd="2" destOrd="0" parTransId="{E84FC998-342C-47DA-AB20-0FA41AB48478}" sibTransId="{3DA05619-63B5-4449-B6F5-B12CD2ACDFA4}"/>
    <dgm:cxn modelId="{959B2F60-62F2-49D0-ABA4-38689249DD34}" srcId="{33E0EB79-D304-4DE7-8446-5BC1F2D94A88}" destId="{17265079-27CA-4252-AAC9-212EE8DE1C09}" srcOrd="1" destOrd="0" parTransId="{2B09B794-E258-4DC8-911A-9BF820E4B0EC}" sibTransId="{87EF9ED1-D48D-49EA-885E-738E598C3B32}"/>
    <dgm:cxn modelId="{8C0B0300-8D4A-4A96-9A82-4FC4C9F2ECA5}" type="presOf" srcId="{B8FB4D62-FA99-4281-8893-B8C084DB081F}" destId="{923FCB44-DD89-47CC-872E-759DC6733192}" srcOrd="0" destOrd="0" presId="urn:microsoft.com/office/officeart/2005/8/layout/chevron2"/>
    <dgm:cxn modelId="{D6C06DA8-9A7C-4F71-ADEE-CBA7041CC404}" type="presOf" srcId="{17265079-27CA-4252-AAC9-212EE8DE1C09}" destId="{0383474C-7AD8-4805-A166-262C9DAE862A}" srcOrd="0" destOrd="1" presId="urn:microsoft.com/office/officeart/2005/8/layout/chevron2"/>
    <dgm:cxn modelId="{E8902C4B-6144-43BB-9560-38AF52C5A149}" type="presOf" srcId="{DE4646C7-D3CC-4413-9A2C-5BB59B9BB463}" destId="{5621142F-91E1-42A3-B753-5D4E74E4748D}" srcOrd="0" destOrd="0" presId="urn:microsoft.com/office/officeart/2005/8/layout/chevron2"/>
    <dgm:cxn modelId="{8322F1BC-5F73-4396-9B9A-0D0AE609E476}" srcId="{33E0EB79-D304-4DE7-8446-5BC1F2D94A88}" destId="{5EA87096-27D4-4F67-BEE4-BC739542FAF9}" srcOrd="0" destOrd="0" parTransId="{6335CBC4-BDB4-4F3E-ABDB-F2B9D36D527B}" sibTransId="{B9ED4E42-9159-405E-AEE3-49B3AB51DBDE}"/>
    <dgm:cxn modelId="{9A4AA465-513F-42D4-AF94-2CE0CE3AA77C}" type="presOf" srcId="{FACD3655-41E5-40F3-BE23-BDE5EE30225C}" destId="{04E3BE4C-5B62-4C2D-B22C-B316979172E3}" srcOrd="0" destOrd="0" presId="urn:microsoft.com/office/officeart/2005/8/layout/chevron2"/>
    <dgm:cxn modelId="{9FAA1EBD-C618-455F-A15B-61B31F7791E5}" type="presParOf" srcId="{04E3BE4C-5B62-4C2D-B22C-B316979172E3}" destId="{1272C17D-F93F-4267-BDD3-8F0EDDBE40AC}" srcOrd="0" destOrd="0" presId="urn:microsoft.com/office/officeart/2005/8/layout/chevron2"/>
    <dgm:cxn modelId="{D3CF7B44-DBB3-4F7C-82E2-E65C9936127D}" type="presParOf" srcId="{1272C17D-F93F-4267-BDD3-8F0EDDBE40AC}" destId="{62963C2C-413A-47F7-96CF-29B9B142110C}" srcOrd="0" destOrd="0" presId="urn:microsoft.com/office/officeart/2005/8/layout/chevron2"/>
    <dgm:cxn modelId="{801948E0-57B5-4259-A154-938907A612A9}" type="presParOf" srcId="{1272C17D-F93F-4267-BDD3-8F0EDDBE40AC}" destId="{923FCB44-DD89-47CC-872E-759DC6733192}" srcOrd="1" destOrd="0" presId="urn:microsoft.com/office/officeart/2005/8/layout/chevron2"/>
    <dgm:cxn modelId="{054CAFC6-5383-4A09-87E6-11A107384CD9}" type="presParOf" srcId="{04E3BE4C-5B62-4C2D-B22C-B316979172E3}" destId="{E4EAD5E3-F9A7-4A1F-A177-152A6305B9F8}" srcOrd="1" destOrd="0" presId="urn:microsoft.com/office/officeart/2005/8/layout/chevron2"/>
    <dgm:cxn modelId="{3B50FC8F-18D9-4BAB-AF8A-E0C953C49D3E}" type="presParOf" srcId="{04E3BE4C-5B62-4C2D-B22C-B316979172E3}" destId="{4F433C5A-3908-4085-BFD9-E16A1D64769A}" srcOrd="2" destOrd="0" presId="urn:microsoft.com/office/officeart/2005/8/layout/chevron2"/>
    <dgm:cxn modelId="{29CD74E5-A874-4E04-9BDF-B90337DDAE25}" type="presParOf" srcId="{4F433C5A-3908-4085-BFD9-E16A1D64769A}" destId="{95C63683-1D08-4663-8ABD-8A3C1E6EDB4C}" srcOrd="0" destOrd="0" presId="urn:microsoft.com/office/officeart/2005/8/layout/chevron2"/>
    <dgm:cxn modelId="{8EC476AD-FD30-4F2C-B6C1-F133CCE3A86D}" type="presParOf" srcId="{4F433C5A-3908-4085-BFD9-E16A1D64769A}" destId="{5621142F-91E1-42A3-B753-5D4E74E4748D}" srcOrd="1" destOrd="0" presId="urn:microsoft.com/office/officeart/2005/8/layout/chevron2"/>
    <dgm:cxn modelId="{255B561E-CF32-4919-91CC-D70C63312759}" type="presParOf" srcId="{04E3BE4C-5B62-4C2D-B22C-B316979172E3}" destId="{54411C58-67BC-475E-89A8-05C14BD82202}" srcOrd="3" destOrd="0" presId="urn:microsoft.com/office/officeart/2005/8/layout/chevron2"/>
    <dgm:cxn modelId="{43F41E94-1E60-42BA-9564-1BEB764D29FF}" type="presParOf" srcId="{04E3BE4C-5B62-4C2D-B22C-B316979172E3}" destId="{7CF65AEC-9F83-4B73-B40B-BCCECD71AB55}" srcOrd="4" destOrd="0" presId="urn:microsoft.com/office/officeart/2005/8/layout/chevron2"/>
    <dgm:cxn modelId="{46734D71-7233-427E-9C22-DEF439E37E72}" type="presParOf" srcId="{7CF65AEC-9F83-4B73-B40B-BCCECD71AB55}" destId="{C29E0AE5-BC45-4053-8B3E-7A0E999919A0}" srcOrd="0" destOrd="0" presId="urn:microsoft.com/office/officeart/2005/8/layout/chevron2"/>
    <dgm:cxn modelId="{239365CE-7A3A-4CAB-8A08-F233A7692D04}" type="presParOf" srcId="{7CF65AEC-9F83-4B73-B40B-BCCECD71AB55}" destId="{0383474C-7AD8-4805-A166-262C9DAE862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63C2C-413A-47F7-96CF-29B9B142110C}">
      <dsp:nvSpPr>
        <dsp:cNvPr id="0" name=""/>
        <dsp:cNvSpPr/>
      </dsp:nvSpPr>
      <dsp:spPr>
        <a:xfrm rot="5400000">
          <a:off x="-242964" y="245514"/>
          <a:ext cx="1619761" cy="113383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b="1" kern="1200" spc="-5" dirty="0" smtClean="0">
              <a:solidFill>
                <a:srgbClr val="C00000"/>
              </a:solidFill>
              <a:latin typeface="Calibri"/>
              <a:cs typeface="Calibri"/>
            </a:rPr>
            <a:t>Pre-processing </a:t>
          </a:r>
          <a:r>
            <a:rPr lang="en-IN" sz="1300" b="1" kern="1200" dirty="0" smtClean="0">
              <a:solidFill>
                <a:srgbClr val="C00000"/>
              </a:solidFill>
              <a:latin typeface="Calibri"/>
              <a:cs typeface="Calibri"/>
            </a:rPr>
            <a:t>&amp; </a:t>
          </a:r>
          <a:r>
            <a:rPr lang="en-IN" sz="1300" b="1" kern="1200" spc="-5" dirty="0" smtClean="0">
              <a:solidFill>
                <a:srgbClr val="C00000"/>
              </a:solidFill>
              <a:latin typeface="Calibri"/>
              <a:cs typeface="Calibri"/>
            </a:rPr>
            <a:t>Data</a:t>
          </a:r>
          <a:r>
            <a:rPr lang="en-IN" sz="1300" b="1" kern="1200" spc="-130" dirty="0" smtClean="0">
              <a:solidFill>
                <a:srgbClr val="C00000"/>
              </a:solidFill>
              <a:latin typeface="Calibri"/>
              <a:cs typeface="Calibri"/>
            </a:rPr>
            <a:t> </a:t>
          </a:r>
          <a:r>
            <a:rPr lang="en-IN" sz="1300" b="1" kern="1200" spc="-10" dirty="0" smtClean="0">
              <a:solidFill>
                <a:srgbClr val="C00000"/>
              </a:solidFill>
              <a:latin typeface="Calibri"/>
              <a:cs typeface="Calibri"/>
            </a:rPr>
            <a:t>Cleaning</a:t>
          </a:r>
          <a:endParaRPr lang="en-US" sz="1300" kern="1200" dirty="0"/>
        </a:p>
      </dsp:txBody>
      <dsp:txXfrm rot="-5400000">
        <a:off x="1" y="569467"/>
        <a:ext cx="1133833" cy="485928"/>
      </dsp:txXfrm>
    </dsp:sp>
    <dsp:sp modelId="{923FCB44-DD89-47CC-872E-759DC6733192}">
      <dsp:nvSpPr>
        <dsp:cNvPr id="0" name=""/>
        <dsp:cNvSpPr/>
      </dsp:nvSpPr>
      <dsp:spPr>
        <a:xfrm rot="5400000">
          <a:off x="3431394" y="-2295010"/>
          <a:ext cx="1052845" cy="56479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spc="5" dirty="0" smtClean="0">
              <a:latin typeface="Calibri"/>
              <a:cs typeface="Calibri"/>
            </a:rPr>
            <a:t>Removing duplicate</a:t>
          </a:r>
          <a:r>
            <a:rPr lang="en-IN" sz="1400" kern="1200" spc="-35" dirty="0" smtClean="0">
              <a:latin typeface="Calibri"/>
              <a:cs typeface="Calibri"/>
            </a:rPr>
            <a:t> </a:t>
          </a:r>
          <a:r>
            <a:rPr lang="en-IN" sz="1400" kern="1200" spc="5" dirty="0" smtClean="0">
              <a:latin typeface="Calibri"/>
              <a:cs typeface="Calibri"/>
            </a:rPr>
            <a:t>rows</a:t>
          </a:r>
          <a:endParaRPr lang="en-US" sz="1400" kern="1200" dirty="0"/>
        </a:p>
        <a:p>
          <a:pPr marL="114300" lvl="1" indent="-114300" algn="l" defTabSz="622300">
            <a:lnSpc>
              <a:spcPct val="90000"/>
            </a:lnSpc>
            <a:spcBef>
              <a:spcPct val="0"/>
            </a:spcBef>
            <a:spcAft>
              <a:spcPct val="15000"/>
            </a:spcAft>
            <a:buChar char="••"/>
          </a:pPr>
          <a:r>
            <a:rPr lang="en-IN" sz="1400" kern="1200" spc="5" smtClean="0">
              <a:latin typeface="Calibri"/>
              <a:cs typeface="Calibri"/>
            </a:rPr>
            <a:t>Handling missing</a:t>
          </a:r>
          <a:r>
            <a:rPr lang="en-IN" sz="1400" kern="1200" spc="-25" smtClean="0">
              <a:latin typeface="Calibri"/>
              <a:cs typeface="Calibri"/>
            </a:rPr>
            <a:t> </a:t>
          </a:r>
          <a:r>
            <a:rPr lang="en-IN" sz="1400" kern="1200" smtClean="0">
              <a:latin typeface="Calibri"/>
              <a:cs typeface="Calibri"/>
            </a:rPr>
            <a:t>values</a:t>
          </a:r>
          <a:endParaRPr lang="en-IN" sz="1400" kern="1200" dirty="0">
            <a:latin typeface="Calibri"/>
            <a:cs typeface="Calibri"/>
          </a:endParaRPr>
        </a:p>
        <a:p>
          <a:pPr marL="114300" lvl="1" indent="-114300" algn="l" defTabSz="622300">
            <a:lnSpc>
              <a:spcPct val="90000"/>
            </a:lnSpc>
            <a:spcBef>
              <a:spcPct val="0"/>
            </a:spcBef>
            <a:spcAft>
              <a:spcPct val="15000"/>
            </a:spcAft>
            <a:buChar char="••"/>
          </a:pPr>
          <a:r>
            <a:rPr lang="en-US" sz="1400" kern="1200" smtClean="0">
              <a:latin typeface="Calibri"/>
              <a:cs typeface="Calibri"/>
            </a:rPr>
            <a:t>Convert </a:t>
          </a:r>
          <a:r>
            <a:rPr lang="en-US" sz="1400" kern="1200" spc="5" smtClean="0">
              <a:latin typeface="Calibri"/>
              <a:cs typeface="Calibri"/>
            </a:rPr>
            <a:t>column to </a:t>
          </a:r>
          <a:r>
            <a:rPr lang="en-US" sz="1400" kern="1200" smtClean="0">
              <a:latin typeface="Calibri"/>
              <a:cs typeface="Calibri"/>
            </a:rPr>
            <a:t>appropriate  datatype</a:t>
          </a:r>
          <a:endParaRPr lang="en-US" sz="1400" kern="1200" dirty="0">
            <a:latin typeface="Calibri"/>
            <a:cs typeface="Calibri"/>
          </a:endParaRPr>
        </a:p>
        <a:p>
          <a:pPr marL="114300" lvl="1" indent="-114300" algn="l" defTabSz="622300">
            <a:lnSpc>
              <a:spcPct val="90000"/>
            </a:lnSpc>
            <a:spcBef>
              <a:spcPct val="0"/>
            </a:spcBef>
            <a:spcAft>
              <a:spcPct val="15000"/>
            </a:spcAft>
            <a:buChar char="••"/>
          </a:pPr>
          <a:r>
            <a:rPr lang="en-US" sz="1400" kern="1200" spc="5" dirty="0" smtClean="0">
              <a:latin typeface="Calibri"/>
              <a:cs typeface="Calibri"/>
            </a:rPr>
            <a:t>Adding </a:t>
          </a:r>
          <a:r>
            <a:rPr lang="en-US" sz="1400" kern="1200" dirty="0" smtClean="0">
              <a:latin typeface="Calibri"/>
              <a:cs typeface="Calibri"/>
            </a:rPr>
            <a:t>new features and renaming  </a:t>
          </a:r>
          <a:r>
            <a:rPr lang="en-US" sz="1400" kern="1200" spc="5" dirty="0" smtClean="0">
              <a:latin typeface="Calibri"/>
              <a:cs typeface="Calibri"/>
            </a:rPr>
            <a:t>the</a:t>
          </a:r>
          <a:r>
            <a:rPr lang="en-US" sz="1400" kern="1200" dirty="0" smtClean="0">
              <a:latin typeface="Calibri"/>
              <a:cs typeface="Calibri"/>
            </a:rPr>
            <a:t> features</a:t>
          </a:r>
          <a:endParaRPr lang="en-US" sz="1400" kern="1200" dirty="0">
            <a:latin typeface="Calibri"/>
            <a:cs typeface="Calibri"/>
          </a:endParaRPr>
        </a:p>
      </dsp:txBody>
      <dsp:txXfrm rot="-5400000">
        <a:off x="1133834" y="53946"/>
        <a:ext cx="5596570" cy="950053"/>
      </dsp:txXfrm>
    </dsp:sp>
    <dsp:sp modelId="{95C63683-1D08-4663-8ABD-8A3C1E6EDB4C}">
      <dsp:nvSpPr>
        <dsp:cNvPr id="0" name=""/>
        <dsp:cNvSpPr/>
      </dsp:nvSpPr>
      <dsp:spPr>
        <a:xfrm rot="5400000">
          <a:off x="-242964" y="1671458"/>
          <a:ext cx="1619761" cy="113383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b="1" kern="1200" spc="-20" dirty="0" smtClean="0">
              <a:solidFill>
                <a:srgbClr val="C00000"/>
              </a:solidFill>
              <a:latin typeface="Calibri"/>
              <a:cs typeface="Calibri"/>
            </a:rPr>
            <a:t>EDA</a:t>
          </a:r>
          <a:endParaRPr lang="en-US" sz="1300" kern="1200" dirty="0"/>
        </a:p>
      </dsp:txBody>
      <dsp:txXfrm rot="-5400000">
        <a:off x="1" y="1995411"/>
        <a:ext cx="1133833" cy="485928"/>
      </dsp:txXfrm>
    </dsp:sp>
    <dsp:sp modelId="{5621142F-91E1-42A3-B753-5D4E74E4748D}">
      <dsp:nvSpPr>
        <dsp:cNvPr id="0" name=""/>
        <dsp:cNvSpPr/>
      </dsp:nvSpPr>
      <dsp:spPr>
        <a:xfrm rot="5400000">
          <a:off x="3431394" y="-869066"/>
          <a:ext cx="1052845" cy="56479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latin typeface="Calibri"/>
              <a:cs typeface="Calibri"/>
            </a:rPr>
            <a:t>Data distribution </a:t>
          </a:r>
          <a:r>
            <a:rPr lang="en-IN" sz="1400" kern="1200" spc="5" dirty="0" smtClean="0">
              <a:latin typeface="Calibri"/>
              <a:cs typeface="Calibri"/>
            </a:rPr>
            <a:t>of</a:t>
          </a:r>
          <a:r>
            <a:rPr lang="en-IN" sz="1400" kern="1200" spc="-75" dirty="0" smtClean="0">
              <a:latin typeface="Calibri"/>
              <a:cs typeface="Calibri"/>
            </a:rPr>
            <a:t> </a:t>
          </a:r>
          <a:r>
            <a:rPr lang="en-IN" sz="1400" kern="1200" dirty="0" smtClean="0">
              <a:latin typeface="Calibri"/>
              <a:cs typeface="Calibri"/>
            </a:rPr>
            <a:t>features</a:t>
          </a:r>
          <a:endParaRPr lang="en-US" sz="1400" kern="1200" dirty="0"/>
        </a:p>
        <a:p>
          <a:pPr marL="114300" lvl="1" indent="-114300" algn="l" defTabSz="622300">
            <a:lnSpc>
              <a:spcPct val="90000"/>
            </a:lnSpc>
            <a:spcBef>
              <a:spcPct val="0"/>
            </a:spcBef>
            <a:spcAft>
              <a:spcPct val="15000"/>
            </a:spcAft>
            <a:buChar char="••"/>
          </a:pPr>
          <a:r>
            <a:rPr lang="en-IN" sz="1400" kern="1200" spc="-5" smtClean="0">
              <a:latin typeface="Calibri"/>
              <a:cs typeface="Calibri"/>
            </a:rPr>
            <a:t>Deal </a:t>
          </a:r>
          <a:r>
            <a:rPr lang="en-IN" sz="1400" kern="1200" spc="5" smtClean="0">
              <a:latin typeface="Calibri"/>
              <a:cs typeface="Calibri"/>
            </a:rPr>
            <a:t>with</a:t>
          </a:r>
          <a:r>
            <a:rPr lang="en-IN" sz="1400" kern="1200" spc="15" smtClean="0">
              <a:latin typeface="Calibri"/>
              <a:cs typeface="Calibri"/>
            </a:rPr>
            <a:t> </a:t>
          </a:r>
          <a:r>
            <a:rPr lang="en-IN" sz="1400" kern="1200" smtClean="0">
              <a:latin typeface="Calibri"/>
              <a:cs typeface="Calibri"/>
            </a:rPr>
            <a:t>multicollinearity</a:t>
          </a:r>
          <a:endParaRPr lang="en-IN" sz="1400" kern="1200" dirty="0">
            <a:latin typeface="Calibri"/>
            <a:cs typeface="Calibri"/>
          </a:endParaRPr>
        </a:p>
        <a:p>
          <a:pPr marL="114300" lvl="1" indent="-114300" algn="l" defTabSz="622300">
            <a:lnSpc>
              <a:spcPct val="90000"/>
            </a:lnSpc>
            <a:spcBef>
              <a:spcPct val="0"/>
            </a:spcBef>
            <a:spcAft>
              <a:spcPct val="15000"/>
            </a:spcAft>
            <a:buChar char="••"/>
          </a:pPr>
          <a:r>
            <a:rPr lang="en-US" sz="1400" kern="1200" dirty="0" smtClean="0">
              <a:latin typeface="Calibri"/>
              <a:cs typeface="Calibri"/>
            </a:rPr>
            <a:t>Separate dependent</a:t>
          </a:r>
          <a:r>
            <a:rPr lang="en-US" sz="1400" kern="1200" spc="-85" dirty="0" smtClean="0">
              <a:latin typeface="Calibri"/>
              <a:cs typeface="Calibri"/>
            </a:rPr>
            <a:t> </a:t>
          </a:r>
          <a:r>
            <a:rPr lang="en-US" sz="1400" kern="1200" dirty="0" smtClean="0">
              <a:latin typeface="Calibri"/>
              <a:cs typeface="Calibri"/>
            </a:rPr>
            <a:t>and  independent</a:t>
          </a:r>
          <a:r>
            <a:rPr lang="en-US" sz="1400" kern="1200" spc="20" dirty="0" smtClean="0">
              <a:latin typeface="Calibri"/>
              <a:cs typeface="Calibri"/>
            </a:rPr>
            <a:t> </a:t>
          </a:r>
          <a:r>
            <a:rPr lang="en-US" sz="1400" kern="1200" dirty="0" smtClean="0">
              <a:latin typeface="Calibri"/>
              <a:cs typeface="Calibri"/>
            </a:rPr>
            <a:t>features</a:t>
          </a:r>
          <a:endParaRPr lang="en-US" sz="1400" kern="1200" dirty="0">
            <a:latin typeface="Calibri"/>
            <a:cs typeface="Calibri"/>
          </a:endParaRPr>
        </a:p>
      </dsp:txBody>
      <dsp:txXfrm rot="-5400000">
        <a:off x="1133834" y="1479890"/>
        <a:ext cx="5596570" cy="950053"/>
      </dsp:txXfrm>
    </dsp:sp>
    <dsp:sp modelId="{C29E0AE5-BC45-4053-8B3E-7A0E999919A0}">
      <dsp:nvSpPr>
        <dsp:cNvPr id="0" name=""/>
        <dsp:cNvSpPr/>
      </dsp:nvSpPr>
      <dsp:spPr>
        <a:xfrm rot="5400000">
          <a:off x="-242964" y="3097402"/>
          <a:ext cx="1619761" cy="113383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IN" sz="1300" b="1" kern="1200" dirty="0" smtClean="0">
              <a:solidFill>
                <a:srgbClr val="C00000"/>
              </a:solidFill>
              <a:latin typeface="Calibri"/>
              <a:cs typeface="Calibri"/>
            </a:rPr>
            <a:t>Model</a:t>
          </a:r>
          <a:r>
            <a:rPr lang="en-IN" sz="1300" b="1" kern="1200" spc="-95" dirty="0" smtClean="0">
              <a:solidFill>
                <a:srgbClr val="C00000"/>
              </a:solidFill>
              <a:latin typeface="Calibri"/>
              <a:cs typeface="Calibri"/>
            </a:rPr>
            <a:t> </a:t>
          </a:r>
          <a:r>
            <a:rPr lang="en-IN" sz="1300" b="1" kern="1200" spc="-10" dirty="0" smtClean="0">
              <a:solidFill>
                <a:srgbClr val="C00000"/>
              </a:solidFill>
              <a:latin typeface="Calibri"/>
              <a:cs typeface="Calibri"/>
            </a:rPr>
            <a:t>Approach</a:t>
          </a:r>
          <a:endParaRPr lang="en-US" sz="1300" kern="1200" dirty="0"/>
        </a:p>
      </dsp:txBody>
      <dsp:txXfrm rot="-5400000">
        <a:off x="1" y="3421355"/>
        <a:ext cx="1133833" cy="485928"/>
      </dsp:txXfrm>
    </dsp:sp>
    <dsp:sp modelId="{0383474C-7AD8-4805-A166-262C9DAE862A}">
      <dsp:nvSpPr>
        <dsp:cNvPr id="0" name=""/>
        <dsp:cNvSpPr/>
      </dsp:nvSpPr>
      <dsp:spPr>
        <a:xfrm rot="5400000">
          <a:off x="3431394" y="556877"/>
          <a:ext cx="1052845" cy="564796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Model approach</a:t>
          </a:r>
          <a:endParaRPr lang="en-US" sz="1400" kern="1200" dirty="0"/>
        </a:p>
        <a:p>
          <a:pPr marL="114300" lvl="1" indent="-114300" algn="l" defTabSz="622300">
            <a:lnSpc>
              <a:spcPct val="90000"/>
            </a:lnSpc>
            <a:spcBef>
              <a:spcPct val="0"/>
            </a:spcBef>
            <a:spcAft>
              <a:spcPct val="15000"/>
            </a:spcAft>
            <a:buChar char="••"/>
          </a:pPr>
          <a:r>
            <a:rPr lang="en-IN" sz="1400" kern="1200" spc="5" dirty="0" smtClean="0">
              <a:latin typeface="Calibri"/>
              <a:cs typeface="Calibri"/>
            </a:rPr>
            <a:t>Fitting</a:t>
          </a:r>
          <a:endParaRPr lang="en-IN" sz="1400" kern="1200" dirty="0">
            <a:latin typeface="Calibri"/>
            <a:cs typeface="Calibri"/>
          </a:endParaRPr>
        </a:p>
        <a:p>
          <a:pPr marL="114300" lvl="1" indent="-114300" algn="l" defTabSz="622300">
            <a:lnSpc>
              <a:spcPct val="90000"/>
            </a:lnSpc>
            <a:spcBef>
              <a:spcPct val="0"/>
            </a:spcBef>
            <a:spcAft>
              <a:spcPct val="15000"/>
            </a:spcAft>
            <a:buChar char="••"/>
          </a:pPr>
          <a:r>
            <a:rPr lang="en-IN" sz="1400" kern="1200" spc="5" dirty="0" smtClean="0">
              <a:latin typeface="Calibri"/>
              <a:cs typeface="Calibri"/>
            </a:rPr>
            <a:t>Prediction</a:t>
          </a:r>
          <a:endParaRPr lang="en-IN" sz="1400" kern="1200" dirty="0">
            <a:latin typeface="Calibri"/>
            <a:cs typeface="Calibri"/>
          </a:endParaRPr>
        </a:p>
        <a:p>
          <a:pPr marL="114300" lvl="1" indent="-114300" algn="l" defTabSz="622300">
            <a:lnSpc>
              <a:spcPct val="90000"/>
            </a:lnSpc>
            <a:spcBef>
              <a:spcPct val="0"/>
            </a:spcBef>
            <a:spcAft>
              <a:spcPct val="15000"/>
            </a:spcAft>
            <a:buChar char="••"/>
          </a:pPr>
          <a:r>
            <a:rPr lang="en-IN" sz="1400" kern="1200" dirty="0" smtClean="0">
              <a:latin typeface="Calibri"/>
              <a:cs typeface="Calibri"/>
            </a:rPr>
            <a:t>Evaluation</a:t>
          </a:r>
          <a:r>
            <a:rPr lang="en-IN" sz="1400" kern="1200" spc="-85" dirty="0" smtClean="0">
              <a:latin typeface="Calibri"/>
              <a:cs typeface="Calibri"/>
            </a:rPr>
            <a:t> </a:t>
          </a:r>
          <a:r>
            <a:rPr lang="en-IN" sz="1400" kern="1200" spc="5" dirty="0" smtClean="0">
              <a:latin typeface="Calibri"/>
              <a:cs typeface="Calibri"/>
            </a:rPr>
            <a:t>matrices</a:t>
          </a:r>
          <a:endParaRPr lang="en-IN" sz="1400" kern="1200" dirty="0">
            <a:latin typeface="Calibri"/>
            <a:cs typeface="Calibri"/>
          </a:endParaRPr>
        </a:p>
      </dsp:txBody>
      <dsp:txXfrm rot="-5400000">
        <a:off x="1133834" y="2905833"/>
        <a:ext cx="5596570" cy="9500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23C434D-2096-4169-A5AF-F7106E72FDA4}" type="datetimeFigureOut">
              <a:rPr lang="en-IN" smtClean="0"/>
              <a:t>12-01-2023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AA8FB6B-0A0B-459E-8625-789FAB7F41E9}" type="slidenum">
              <a:rPr lang="en-IN" smtClean="0"/>
              <a:t>‹#›</a:t>
            </a:fld>
            <a:endParaRPr lang="en-IN"/>
          </a:p>
        </p:txBody>
      </p:sp>
    </p:spTree>
    <p:extLst>
      <p:ext uri="{BB962C8B-B14F-4D97-AF65-F5344CB8AC3E}">
        <p14:creationId xmlns:p14="http://schemas.microsoft.com/office/powerpoint/2010/main" val="143076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A8FB6B-0A0B-459E-8625-789FAB7F41E9}" type="slidenum">
              <a:rPr lang="en-IN" smtClean="0"/>
              <a:t>3</a:t>
            </a:fld>
            <a:endParaRPr lang="en-IN"/>
          </a:p>
        </p:txBody>
      </p:sp>
    </p:spTree>
    <p:extLst>
      <p:ext uri="{BB962C8B-B14F-4D97-AF65-F5344CB8AC3E}">
        <p14:creationId xmlns:p14="http://schemas.microsoft.com/office/powerpoint/2010/main" val="3195565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1482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328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445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73750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265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042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9285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3239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097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6741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858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725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0162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881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0465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90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661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1D8BD707-D9CF-40AE-B4C6-C98DA3205C09}" type="datetimeFigureOut">
              <a:rPr lang="en-US" smtClean="0"/>
              <a:t>1/12/2023</a:t>
            </a:fld>
            <a:endParaRPr lang="en-US"/>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IN"/>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6505714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505267"/>
          </a:xfrm>
          <a:prstGeom prst="rect">
            <a:avLst/>
          </a:prstGeom>
        </p:spPr>
        <p:txBody>
          <a:bodyPr vert="horz" wrap="square" lIns="0" tIns="12700" rIns="0" bIns="0" rtlCol="0">
            <a:spAutoFit/>
          </a:bodyPr>
          <a:lstStyle/>
          <a:p>
            <a:pPr algn="ctr"/>
            <a:r>
              <a:rPr lang="en-IN" sz="3200" b="1" spc="160" dirty="0">
                <a:latin typeface="Gill Sans MT" panose="020B0502020104020203" pitchFamily="34" charset="0"/>
              </a:rPr>
              <a:t>Capstone</a:t>
            </a:r>
            <a:r>
              <a:rPr lang="en-IN" sz="3200" b="1" spc="-95" dirty="0">
                <a:latin typeface="Gill Sans MT" panose="020B0502020104020203" pitchFamily="34" charset="0"/>
              </a:rPr>
              <a:t> </a:t>
            </a:r>
            <a:r>
              <a:rPr lang="en-IN" sz="3200" b="1" spc="100" dirty="0" smtClean="0">
                <a:latin typeface="Gill Sans MT" panose="020B0502020104020203" pitchFamily="34" charset="0"/>
              </a:rPr>
              <a:t>Project - 2</a:t>
            </a:r>
            <a:endParaRPr lang="en-IN" sz="3200" b="1" spc="160" dirty="0">
              <a:latin typeface="Gill Sans MT" panose="020B0502020104020203" pitchFamily="34" charset="0"/>
              <a:cs typeface="Tahoma"/>
            </a:endParaRPr>
          </a:p>
        </p:txBody>
      </p:sp>
      <p:sp>
        <p:nvSpPr>
          <p:cNvPr id="6" name="Rectangle 5"/>
          <p:cNvSpPr/>
          <p:nvPr/>
        </p:nvSpPr>
        <p:spPr>
          <a:xfrm>
            <a:off x="533400" y="791111"/>
            <a:ext cx="7830015" cy="1938992"/>
          </a:xfrm>
          <a:prstGeom prst="rect">
            <a:avLst/>
          </a:prstGeom>
        </p:spPr>
        <p:txBody>
          <a:bodyPr wrap="square">
            <a:spAutoFit/>
          </a:bodyPr>
          <a:lstStyle/>
          <a:p>
            <a:pPr algn="ctr"/>
            <a:r>
              <a:rPr lang="en-IN" sz="4000" b="1" spc="160" dirty="0" smtClean="0">
                <a:solidFill>
                  <a:srgbClr val="00B050"/>
                </a:solidFill>
                <a:latin typeface="Gill Sans MT" panose="020B0502020104020203" pitchFamily="34" charset="0"/>
                <a:ea typeface="+mj-ea"/>
                <a:cs typeface="Tahoma"/>
              </a:rPr>
              <a:t>Supervised machine </a:t>
            </a:r>
            <a:r>
              <a:rPr lang="en-IN" sz="4000" b="1" spc="160" dirty="0" smtClean="0">
                <a:solidFill>
                  <a:srgbClr val="00B050"/>
                </a:solidFill>
                <a:latin typeface="Gill Sans MT" panose="020B0502020104020203" pitchFamily="34" charset="0"/>
                <a:ea typeface="+mj-ea"/>
                <a:cs typeface="Tahoma"/>
              </a:rPr>
              <a:t>learning(Regression</a:t>
            </a:r>
            <a:r>
              <a:rPr lang="en-IN" sz="4000" b="1" spc="160" dirty="0" smtClean="0">
                <a:solidFill>
                  <a:srgbClr val="00B050"/>
                </a:solidFill>
                <a:latin typeface="Gill Sans MT" panose="020B0502020104020203" pitchFamily="34" charset="0"/>
                <a:ea typeface="+mj-ea"/>
                <a:cs typeface="Tahoma"/>
              </a:rPr>
              <a:t>)-Bike </a:t>
            </a:r>
            <a:r>
              <a:rPr lang="en-IN" sz="4000" b="1" spc="160" dirty="0" smtClean="0">
                <a:solidFill>
                  <a:srgbClr val="00B050"/>
                </a:solidFill>
                <a:latin typeface="Gill Sans MT" panose="020B0502020104020203" pitchFamily="34" charset="0"/>
                <a:ea typeface="+mj-ea"/>
                <a:cs typeface="Tahoma"/>
              </a:rPr>
              <a:t>Sharing </a:t>
            </a:r>
            <a:r>
              <a:rPr lang="en-IN" sz="4000" b="1" spc="160" dirty="0">
                <a:solidFill>
                  <a:srgbClr val="00B050"/>
                </a:solidFill>
                <a:latin typeface="Gill Sans MT" panose="020B0502020104020203" pitchFamily="34" charset="0"/>
                <a:ea typeface="+mj-ea"/>
                <a:cs typeface="Tahoma"/>
              </a:rPr>
              <a:t>D</a:t>
            </a:r>
            <a:r>
              <a:rPr lang="en-IN" sz="4000" b="1" spc="160" dirty="0" smtClean="0">
                <a:solidFill>
                  <a:srgbClr val="00B050"/>
                </a:solidFill>
                <a:latin typeface="Gill Sans MT" panose="020B0502020104020203" pitchFamily="34" charset="0"/>
                <a:ea typeface="+mj-ea"/>
                <a:cs typeface="Tahoma"/>
              </a:rPr>
              <a:t>emand </a:t>
            </a:r>
            <a:r>
              <a:rPr lang="en-IN" sz="4000" b="1" spc="160" dirty="0">
                <a:solidFill>
                  <a:srgbClr val="00B050"/>
                </a:solidFill>
                <a:latin typeface="Gill Sans MT" panose="020B0502020104020203" pitchFamily="34" charset="0"/>
                <a:ea typeface="+mj-ea"/>
                <a:cs typeface="Tahoma"/>
              </a:rPr>
              <a:t>P</a:t>
            </a:r>
            <a:r>
              <a:rPr lang="en-IN" sz="4000" b="1" spc="160" dirty="0" smtClean="0">
                <a:solidFill>
                  <a:srgbClr val="00B050"/>
                </a:solidFill>
                <a:latin typeface="Gill Sans MT" panose="020B0502020104020203" pitchFamily="34" charset="0"/>
                <a:ea typeface="+mj-ea"/>
                <a:cs typeface="Tahoma"/>
              </a:rPr>
              <a:t>rediction</a:t>
            </a:r>
            <a:endParaRPr lang="en-IN" sz="4000" b="1" spc="160" dirty="0" smtClean="0">
              <a:solidFill>
                <a:srgbClr val="00B050"/>
              </a:solidFill>
              <a:latin typeface="Gill Sans MT" panose="020B0502020104020203" pitchFamily="34" charset="0"/>
              <a:ea typeface="+mj-ea"/>
              <a:cs typeface="Tahoma"/>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9" name="object 4"/>
          <p:cNvSpPr txBox="1"/>
          <p:nvPr/>
        </p:nvSpPr>
        <p:spPr>
          <a:xfrm>
            <a:off x="1205865" y="3169753"/>
            <a:ext cx="6185535" cy="1002197"/>
          </a:xfrm>
          <a:prstGeom prst="rect">
            <a:avLst/>
          </a:prstGeom>
        </p:spPr>
        <p:txBody>
          <a:bodyPr vert="horz" wrap="square" lIns="0" tIns="12065" rIns="0" bIns="0" rtlCol="0">
            <a:spAutoFit/>
          </a:bodyPr>
          <a:lstStyle/>
          <a:p>
            <a:pPr marL="5080" algn="ctr">
              <a:lnSpc>
                <a:spcPts val="2360"/>
              </a:lnSpc>
              <a:spcBef>
                <a:spcPts val="95"/>
              </a:spcBef>
            </a:pPr>
            <a:r>
              <a:rPr sz="2000" spc="25" dirty="0">
                <a:solidFill>
                  <a:srgbClr val="124F5C"/>
                </a:solidFill>
                <a:latin typeface="Verdana"/>
                <a:cs typeface="Verdana"/>
              </a:rPr>
              <a:t>Submitted</a:t>
            </a:r>
            <a:r>
              <a:rPr sz="2000" spc="-85" dirty="0">
                <a:solidFill>
                  <a:srgbClr val="124F5C"/>
                </a:solidFill>
                <a:latin typeface="Verdana"/>
                <a:cs typeface="Verdana"/>
              </a:rPr>
              <a:t> </a:t>
            </a:r>
            <a:r>
              <a:rPr sz="2000" dirty="0">
                <a:solidFill>
                  <a:srgbClr val="124F5C"/>
                </a:solidFill>
                <a:latin typeface="Verdana"/>
                <a:cs typeface="Verdana"/>
              </a:rPr>
              <a:t>by</a:t>
            </a:r>
            <a:endParaRPr sz="2000" dirty="0">
              <a:latin typeface="Verdana"/>
              <a:cs typeface="Verdana"/>
            </a:endParaRPr>
          </a:p>
          <a:p>
            <a:pPr marL="21590" algn="ctr">
              <a:lnSpc>
                <a:spcPts val="3320"/>
              </a:lnSpc>
            </a:pPr>
            <a:r>
              <a:rPr sz="2800" b="1" spc="-95" dirty="0" smtClean="0">
                <a:solidFill>
                  <a:srgbClr val="CC0000"/>
                </a:solidFill>
                <a:latin typeface="Verdana"/>
                <a:cs typeface="Verdana"/>
              </a:rPr>
              <a:t>D</a:t>
            </a:r>
            <a:r>
              <a:rPr lang="en-IN" sz="2800" b="1" spc="-95" dirty="0" smtClean="0">
                <a:solidFill>
                  <a:srgbClr val="CC0000"/>
                </a:solidFill>
                <a:latin typeface="Verdana"/>
                <a:cs typeface="Verdana"/>
              </a:rPr>
              <a:t>r. Raj Kumar &amp; </a:t>
            </a:r>
            <a:r>
              <a:rPr lang="en-IN" sz="2800" b="1" spc="-95" dirty="0" err="1" smtClean="0">
                <a:solidFill>
                  <a:srgbClr val="CC0000"/>
                </a:solidFill>
                <a:latin typeface="Verdana"/>
                <a:cs typeface="Verdana"/>
              </a:rPr>
              <a:t>Prachi</a:t>
            </a:r>
            <a:r>
              <a:rPr lang="en-IN" sz="2800" b="1" spc="-95" dirty="0" smtClean="0">
                <a:solidFill>
                  <a:srgbClr val="CC0000"/>
                </a:solidFill>
                <a:latin typeface="Verdana"/>
                <a:cs typeface="Verdana"/>
              </a:rPr>
              <a:t> </a:t>
            </a:r>
            <a:r>
              <a:rPr lang="en-IN" sz="2800" b="1" spc="-95" dirty="0" err="1" smtClean="0">
                <a:solidFill>
                  <a:srgbClr val="CC0000"/>
                </a:solidFill>
                <a:latin typeface="Verdana"/>
                <a:cs typeface="Verdana"/>
              </a:rPr>
              <a:t>Jadhav</a:t>
            </a:r>
            <a:endParaRPr sz="2800" dirty="0">
              <a:latin typeface="Verdana"/>
              <a:cs typeface="Verdana"/>
            </a:endParaRPr>
          </a:p>
          <a:p>
            <a:pPr algn="ctr">
              <a:lnSpc>
                <a:spcPct val="100000"/>
              </a:lnSpc>
              <a:spcBef>
                <a:spcPts val="120"/>
              </a:spcBef>
            </a:pPr>
            <a:r>
              <a:rPr sz="1600" spc="15" dirty="0">
                <a:solidFill>
                  <a:srgbClr val="CC0000"/>
                </a:solidFill>
                <a:latin typeface="Verdana"/>
                <a:cs typeface="Verdana"/>
              </a:rPr>
              <a:t>Data</a:t>
            </a:r>
            <a:r>
              <a:rPr sz="1600" spc="-145" dirty="0">
                <a:solidFill>
                  <a:srgbClr val="CC0000"/>
                </a:solidFill>
                <a:latin typeface="Verdana"/>
                <a:cs typeface="Verdana"/>
              </a:rPr>
              <a:t> </a:t>
            </a:r>
            <a:r>
              <a:rPr sz="1600" spc="15" dirty="0">
                <a:solidFill>
                  <a:srgbClr val="CC0000"/>
                </a:solidFill>
                <a:latin typeface="Verdana"/>
                <a:cs typeface="Verdana"/>
              </a:rPr>
              <a:t>science</a:t>
            </a:r>
            <a:r>
              <a:rPr sz="1600" spc="-150" dirty="0">
                <a:solidFill>
                  <a:srgbClr val="CC0000"/>
                </a:solidFill>
                <a:latin typeface="Verdana"/>
                <a:cs typeface="Verdana"/>
              </a:rPr>
              <a:t> </a:t>
            </a:r>
            <a:r>
              <a:rPr lang="en-IN" sz="1600" dirty="0">
                <a:solidFill>
                  <a:srgbClr val="CC0000"/>
                </a:solidFill>
                <a:latin typeface="Verdana"/>
                <a:cs typeface="Verdana"/>
              </a:rPr>
              <a:t>T</a:t>
            </a:r>
            <a:r>
              <a:rPr sz="1600" dirty="0" err="1" smtClean="0">
                <a:solidFill>
                  <a:srgbClr val="CC0000"/>
                </a:solidFill>
                <a:latin typeface="Verdana"/>
                <a:cs typeface="Verdana"/>
              </a:rPr>
              <a:t>rainee</a:t>
            </a:r>
            <a:r>
              <a:rPr sz="1600" dirty="0">
                <a:solidFill>
                  <a:srgbClr val="CC0000"/>
                </a:solidFill>
                <a:latin typeface="Verdana"/>
                <a:cs typeface="Verdana"/>
              </a:rPr>
              <a:t>,</a:t>
            </a:r>
            <a:r>
              <a:rPr sz="1600" spc="-385" dirty="0">
                <a:solidFill>
                  <a:srgbClr val="CC0000"/>
                </a:solidFill>
                <a:latin typeface="Verdana"/>
                <a:cs typeface="Verdana"/>
              </a:rPr>
              <a:t> </a:t>
            </a:r>
            <a:r>
              <a:rPr sz="1600" spc="20" dirty="0">
                <a:solidFill>
                  <a:srgbClr val="CC0000"/>
                </a:solidFill>
                <a:latin typeface="Verdana"/>
                <a:cs typeface="Verdana"/>
              </a:rPr>
              <a:t>Almabetter</a:t>
            </a:r>
            <a:endParaRPr sz="1600" dirty="0">
              <a:latin typeface="Verdana"/>
              <a:cs typeface="Verdana"/>
            </a:endParaRPr>
          </a:p>
        </p:txBody>
      </p:sp>
    </p:spTree>
    <p:extLst>
      <p:ext uri="{BB962C8B-B14F-4D97-AF65-F5344CB8AC3E}">
        <p14:creationId xmlns:p14="http://schemas.microsoft.com/office/powerpoint/2010/main" val="676850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spc="-5" dirty="0" smtClean="0">
                <a:latin typeface="Gill Sans MT" panose="020B0502020104020203" pitchFamily="34" charset="0"/>
              </a:rPr>
              <a:t>EDA </a:t>
            </a:r>
            <a:r>
              <a:rPr lang="en-IN" sz="2800" b="1" spc="-5" dirty="0">
                <a:latin typeface="Gill Sans MT" panose="020B0502020104020203" pitchFamily="34" charset="0"/>
              </a:rPr>
              <a:t>on Numeric F</a:t>
            </a:r>
            <a:r>
              <a:rPr lang="en-IN" sz="2800" b="1" spc="-5" dirty="0" smtClean="0">
                <a:latin typeface="Gill Sans MT" panose="020B0502020104020203" pitchFamily="34" charset="0"/>
              </a:rPr>
              <a:t>eatures:</a:t>
            </a:r>
            <a:endParaRPr sz="2800" b="1" spc="-5" dirty="0">
              <a:latin typeface="Gill Sans MT" panose="020B05020201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66750"/>
            <a:ext cx="5978526" cy="4390749"/>
          </a:xfrm>
          <a:prstGeom prst="rect">
            <a:avLst/>
          </a:prstGeom>
        </p:spPr>
      </p:pic>
      <p:sp>
        <p:nvSpPr>
          <p:cNvPr id="8" name="Rectangle 7"/>
          <p:cNvSpPr/>
          <p:nvPr/>
        </p:nvSpPr>
        <p:spPr>
          <a:xfrm>
            <a:off x="5867400" y="1047750"/>
            <a:ext cx="3276600" cy="2339102"/>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Observation:</a:t>
            </a: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In our dataset there is outlier presented, but we don't have to worry about outliers, because When we are treating the </a:t>
            </a:r>
            <a:r>
              <a:rPr lang="en-US" sz="1600" dirty="0" smtClean="0">
                <a:solidFill>
                  <a:srgbClr val="212121"/>
                </a:solidFill>
                <a:latin typeface="Times New Roman" panose="02020603050405020304" pitchFamily="18" charset="0"/>
                <a:cs typeface="Times New Roman" panose="02020603050405020304" pitchFamily="18" charset="0"/>
              </a:rPr>
              <a:t>outliers </a:t>
            </a:r>
            <a:r>
              <a:rPr lang="en-US" sz="1600" dirty="0">
                <a:solidFill>
                  <a:srgbClr val="212121"/>
                </a:solidFill>
                <a:latin typeface="Times New Roman" panose="02020603050405020304" pitchFamily="18" charset="0"/>
                <a:cs typeface="Times New Roman" panose="02020603050405020304" pitchFamily="18" charset="0"/>
              </a:rPr>
              <a:t>from Rainfall and snowfall columns using IQR its removed all the information of the data and all values became zero.</a:t>
            </a:r>
            <a:endParaRPr lang="en-US" sz="16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5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spc="-5" dirty="0">
                <a:latin typeface="Gill Sans MT" panose="020B0502020104020203" pitchFamily="34" charset="0"/>
              </a:rPr>
              <a:t>EDA on Numeric Features: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6" name="Rectangle 5"/>
          <p:cNvSpPr/>
          <p:nvPr/>
        </p:nvSpPr>
        <p:spPr>
          <a:xfrm>
            <a:off x="152400" y="590550"/>
            <a:ext cx="8839200" cy="307777"/>
          </a:xfrm>
          <a:prstGeom prst="rect">
            <a:avLst/>
          </a:prstGeom>
        </p:spPr>
        <p:txBody>
          <a:bodyPr wrap="square">
            <a:spAutoFit/>
          </a:bodyPr>
          <a:lstStyle/>
          <a:p>
            <a:r>
              <a:rPr lang="en-US" sz="1400" b="1" dirty="0">
                <a:solidFill>
                  <a:srgbClr val="212121"/>
                </a:solidFill>
                <a:latin typeface="Roboto"/>
              </a:rPr>
              <a:t>Plotting histogram with mean and median, and </a:t>
            </a:r>
            <a:r>
              <a:rPr lang="en-US" sz="1400" b="1" dirty="0" err="1">
                <a:solidFill>
                  <a:srgbClr val="212121"/>
                </a:solidFill>
                <a:latin typeface="Roboto"/>
              </a:rPr>
              <a:t>distplot</a:t>
            </a:r>
            <a:r>
              <a:rPr lang="en-US" sz="1400" b="1" dirty="0">
                <a:solidFill>
                  <a:srgbClr val="212121"/>
                </a:solidFill>
                <a:latin typeface="Roboto"/>
              </a:rPr>
              <a:t> of all the numeric features of the dataset</a:t>
            </a:r>
            <a:endParaRPr lang="en-US" sz="1400" b="0" i="0" dirty="0">
              <a:solidFill>
                <a:srgbClr val="212121"/>
              </a:solidFill>
              <a:effectLst/>
              <a:latin typeface="Robo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98" y="898328"/>
            <a:ext cx="6575502" cy="4111822"/>
          </a:xfrm>
          <a:prstGeom prst="rect">
            <a:avLst/>
          </a:prstGeom>
        </p:spPr>
      </p:pic>
      <p:sp>
        <p:nvSpPr>
          <p:cNvPr id="9" name="Rectangle 8"/>
          <p:cNvSpPr/>
          <p:nvPr/>
        </p:nvSpPr>
        <p:spPr>
          <a:xfrm>
            <a:off x="6705600" y="1326570"/>
            <a:ext cx="2362200" cy="2831544"/>
          </a:xfrm>
          <a:prstGeom prst="rect">
            <a:avLst/>
          </a:prstGeom>
        </p:spPr>
        <p:txBody>
          <a:bodyPr wrap="square">
            <a:spAutoFit/>
          </a:bodyPr>
          <a:lstStyle/>
          <a:p>
            <a:r>
              <a:rPr lang="en-IN" b="1" dirty="0">
                <a:solidFill>
                  <a:srgbClr val="212121"/>
                </a:solidFill>
                <a:latin typeface="Roboto"/>
              </a:rPr>
              <a:t>Observations</a:t>
            </a:r>
            <a:r>
              <a:rPr lang="en-IN" dirty="0">
                <a:solidFill>
                  <a:srgbClr val="212121"/>
                </a:solidFill>
                <a:latin typeface="Roboto"/>
              </a:rPr>
              <a:t>:</a:t>
            </a:r>
          </a:p>
          <a:p>
            <a:pPr marL="285750" indent="-285750">
              <a:buFont typeface="Wingdings" panose="05000000000000000000" pitchFamily="2" charset="2"/>
              <a:buChar char="ü"/>
            </a:pPr>
            <a:r>
              <a:rPr lang="en-IN" sz="1600" b="1" dirty="0">
                <a:solidFill>
                  <a:srgbClr val="212121"/>
                </a:solidFill>
                <a:latin typeface="Times New Roman" panose="02020603050405020304" pitchFamily="18" charset="0"/>
                <a:cs typeface="Times New Roman" panose="02020603050405020304" pitchFamily="18" charset="0"/>
              </a:rPr>
              <a:t>Normally distributed attributes:</a:t>
            </a:r>
            <a:r>
              <a:rPr lang="en-IN" sz="1600" dirty="0">
                <a:solidFill>
                  <a:srgbClr val="212121"/>
                </a:solidFill>
                <a:latin typeface="Times New Roman" panose="02020603050405020304" pitchFamily="18" charset="0"/>
                <a:cs typeface="Times New Roman" panose="02020603050405020304" pitchFamily="18" charset="0"/>
              </a:rPr>
              <a:t> temperature, humidity</a:t>
            </a:r>
            <a:r>
              <a:rPr lang="en-IN" sz="1600" dirty="0" smtClean="0">
                <a:solidFill>
                  <a:srgbClr val="212121"/>
                </a:solidFill>
                <a:latin typeface="Times New Roman" panose="02020603050405020304" pitchFamily="18" charset="0"/>
                <a:cs typeface="Times New Roman" panose="02020603050405020304" pitchFamily="18" charset="0"/>
              </a:rPr>
              <a:t>, Dew </a:t>
            </a:r>
            <a:r>
              <a:rPr lang="en-IN" sz="1600" dirty="0">
                <a:solidFill>
                  <a:srgbClr val="212121"/>
                </a:solidFill>
                <a:latin typeface="Times New Roman" panose="02020603050405020304" pitchFamily="18" charset="0"/>
                <a:cs typeface="Times New Roman" panose="02020603050405020304" pitchFamily="18" charset="0"/>
              </a:rPr>
              <a:t>point temperature(°C).</a:t>
            </a:r>
          </a:p>
          <a:p>
            <a:pPr marL="285750" indent="-285750">
              <a:buFont typeface="Wingdings" panose="05000000000000000000" pitchFamily="2" charset="2"/>
              <a:buChar char="ü"/>
            </a:pPr>
            <a:r>
              <a:rPr lang="en-IN" sz="1600" b="1" dirty="0">
                <a:solidFill>
                  <a:srgbClr val="212121"/>
                </a:solidFill>
                <a:latin typeface="Times New Roman" panose="02020603050405020304" pitchFamily="18" charset="0"/>
                <a:cs typeface="Times New Roman" panose="02020603050405020304" pitchFamily="18" charset="0"/>
              </a:rPr>
              <a:t>Positively skewed attributes:</a:t>
            </a:r>
            <a:r>
              <a:rPr lang="en-IN" sz="1600" dirty="0">
                <a:solidFill>
                  <a:srgbClr val="212121"/>
                </a:solidFill>
                <a:latin typeface="Times New Roman" panose="02020603050405020304" pitchFamily="18" charset="0"/>
                <a:cs typeface="Times New Roman" panose="02020603050405020304" pitchFamily="18" charset="0"/>
              </a:rPr>
              <a:t> wind, </a:t>
            </a:r>
            <a:r>
              <a:rPr lang="en-IN" sz="1600" dirty="0" smtClean="0">
                <a:solidFill>
                  <a:srgbClr val="212121"/>
                </a:solidFill>
                <a:latin typeface="Times New Roman" panose="02020603050405020304" pitchFamily="18" charset="0"/>
                <a:cs typeface="Times New Roman" panose="02020603050405020304" pitchFamily="18" charset="0"/>
              </a:rPr>
              <a:t>solar radiation, </a:t>
            </a:r>
            <a:r>
              <a:rPr lang="en-IN" sz="1600" dirty="0">
                <a:solidFill>
                  <a:srgbClr val="212121"/>
                </a:solidFill>
                <a:latin typeface="Times New Roman" panose="02020603050405020304" pitchFamily="18" charset="0"/>
                <a:cs typeface="Times New Roman" panose="02020603050405020304" pitchFamily="18" charset="0"/>
              </a:rPr>
              <a:t>snowfall, rainfall.</a:t>
            </a:r>
          </a:p>
          <a:p>
            <a:pPr marL="285750" indent="-285750">
              <a:buFont typeface="Wingdings" panose="05000000000000000000" pitchFamily="2" charset="2"/>
              <a:buChar char="ü"/>
            </a:pPr>
            <a:r>
              <a:rPr lang="en-IN" sz="1600" b="1" dirty="0">
                <a:solidFill>
                  <a:srgbClr val="212121"/>
                </a:solidFill>
                <a:latin typeface="Times New Roman" panose="02020603050405020304" pitchFamily="18" charset="0"/>
                <a:cs typeface="Times New Roman" panose="02020603050405020304" pitchFamily="18" charset="0"/>
              </a:rPr>
              <a:t>Negatively skewed attributes:</a:t>
            </a:r>
            <a:r>
              <a:rPr lang="en-IN" sz="1600" dirty="0">
                <a:solidFill>
                  <a:srgbClr val="212121"/>
                </a:solidFill>
                <a:latin typeface="Times New Roman" panose="02020603050405020304" pitchFamily="18" charset="0"/>
                <a:cs typeface="Times New Roman" panose="02020603050405020304" pitchFamily="18" charset="0"/>
              </a:rPr>
              <a:t> visibility.</a:t>
            </a:r>
            <a:endParaRPr lang="en-IN" sz="16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315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289823"/>
          </a:xfrm>
          <a:prstGeom prst="rect">
            <a:avLst/>
          </a:prstGeom>
        </p:spPr>
        <p:txBody>
          <a:bodyPr vert="horz" wrap="square" lIns="0" tIns="12700" rIns="0" bIns="0" rtlCol="0">
            <a:spAutoFit/>
          </a:bodyPr>
          <a:lstStyle/>
          <a:p>
            <a:pPr marL="285750" indent="-285750">
              <a:buFont typeface="Wingdings" panose="05000000000000000000" pitchFamily="2" charset="2"/>
              <a:buChar char="v"/>
            </a:pPr>
            <a:r>
              <a:rPr lang="en-US" b="1" dirty="0"/>
              <a:t>Regression plot to know relation between dependent variable and numerical feature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9" y="626978"/>
            <a:ext cx="6327648" cy="4229193"/>
          </a:xfrm>
          <a:prstGeom prst="rect">
            <a:avLst/>
          </a:prstGeom>
        </p:spPr>
      </p:pic>
      <p:sp>
        <p:nvSpPr>
          <p:cNvPr id="6" name="Rectangle 5"/>
          <p:cNvSpPr/>
          <p:nvPr/>
        </p:nvSpPr>
        <p:spPr>
          <a:xfrm>
            <a:off x="6477000" y="590550"/>
            <a:ext cx="2667000" cy="4031873"/>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Observations</a:t>
            </a:r>
            <a:r>
              <a:rPr lang="en-US" dirty="0">
                <a:solidFill>
                  <a:srgbClr val="21212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500" dirty="0">
                <a:solidFill>
                  <a:srgbClr val="212121"/>
                </a:solidFill>
                <a:latin typeface="Times New Roman" panose="02020603050405020304" pitchFamily="18" charset="0"/>
                <a:cs typeface="Times New Roman" panose="02020603050405020304" pitchFamily="18" charset="0"/>
              </a:rPr>
              <a:t>Linear regression graph clearly </a:t>
            </a:r>
            <a:r>
              <a:rPr lang="en-US" sz="1500" dirty="0" smtClean="0">
                <a:solidFill>
                  <a:srgbClr val="212121"/>
                </a:solidFill>
                <a:latin typeface="Times New Roman" panose="02020603050405020304" pitchFamily="18" charset="0"/>
                <a:cs typeface="Times New Roman" panose="02020603050405020304" pitchFamily="18" charset="0"/>
              </a:rPr>
              <a:t>shows </a:t>
            </a:r>
            <a:r>
              <a:rPr lang="en-US" sz="1500" dirty="0">
                <a:solidFill>
                  <a:srgbClr val="212121"/>
                </a:solidFill>
                <a:latin typeface="Times New Roman" panose="02020603050405020304" pitchFamily="18" charset="0"/>
                <a:cs typeface="Times New Roman" panose="02020603050405020304" pitchFamily="18" charset="0"/>
              </a:rPr>
              <a:t>that </a:t>
            </a:r>
            <a:r>
              <a:rPr lang="en-US" sz="1500" dirty="0" smtClean="0">
                <a:solidFill>
                  <a:srgbClr val="212121"/>
                </a:solidFill>
                <a:latin typeface="Times New Roman" panose="02020603050405020304" pitchFamily="18" charset="0"/>
                <a:cs typeface="Times New Roman" panose="02020603050405020304" pitchFamily="18" charset="0"/>
              </a:rPr>
              <a:t>Hour, Temperature, Wind speed, Visibility</a:t>
            </a:r>
            <a:r>
              <a:rPr lang="en-US" sz="1500" dirty="0">
                <a:solidFill>
                  <a:srgbClr val="212121"/>
                </a:solidFill>
                <a:latin typeface="Times New Roman" panose="02020603050405020304" pitchFamily="18" charset="0"/>
                <a:cs typeface="Times New Roman" panose="02020603050405020304" pitchFamily="18" charset="0"/>
              </a:rPr>
              <a:t>' and </a:t>
            </a:r>
            <a:r>
              <a:rPr lang="en-US" sz="1500" dirty="0" smtClean="0">
                <a:solidFill>
                  <a:srgbClr val="212121"/>
                </a:solidFill>
                <a:latin typeface="Times New Roman" panose="02020603050405020304" pitchFamily="18" charset="0"/>
                <a:cs typeface="Times New Roman" panose="02020603050405020304" pitchFamily="18" charset="0"/>
              </a:rPr>
              <a:t>Solar-Radiation </a:t>
            </a:r>
            <a:r>
              <a:rPr lang="en-US" sz="1500" dirty="0">
                <a:solidFill>
                  <a:srgbClr val="212121"/>
                </a:solidFill>
                <a:latin typeface="Times New Roman" panose="02020603050405020304" pitchFamily="18" charset="0"/>
                <a:cs typeface="Times New Roman" panose="02020603050405020304" pitchFamily="18" charset="0"/>
              </a:rPr>
              <a:t>are positively related to the dependent variable, i.e., Rented bike count increases with increase of these features.</a:t>
            </a:r>
          </a:p>
          <a:p>
            <a:pPr marL="285750" indent="-285750">
              <a:buFont typeface="Wingdings" panose="05000000000000000000" pitchFamily="2" charset="2"/>
              <a:buChar char="ü"/>
            </a:pPr>
            <a:r>
              <a:rPr lang="en-US" sz="1500" dirty="0">
                <a:solidFill>
                  <a:srgbClr val="212121"/>
                </a:solidFill>
                <a:latin typeface="Times New Roman" panose="02020603050405020304" pitchFamily="18" charset="0"/>
                <a:cs typeface="Times New Roman" panose="02020603050405020304" pitchFamily="18" charset="0"/>
              </a:rPr>
              <a:t>On the other hand, </a:t>
            </a:r>
            <a:r>
              <a:rPr lang="en-US" sz="1500" dirty="0" smtClean="0">
                <a:solidFill>
                  <a:srgbClr val="212121"/>
                </a:solidFill>
                <a:latin typeface="Times New Roman" panose="02020603050405020304" pitchFamily="18" charset="0"/>
                <a:cs typeface="Times New Roman" panose="02020603050405020304" pitchFamily="18" charset="0"/>
              </a:rPr>
              <a:t>Rainfall, Snowfall, Humidity </a:t>
            </a:r>
            <a:r>
              <a:rPr lang="en-US" sz="1500" dirty="0">
                <a:solidFill>
                  <a:srgbClr val="212121"/>
                </a:solidFill>
                <a:latin typeface="Times New Roman" panose="02020603050405020304" pitchFamily="18" charset="0"/>
                <a:cs typeface="Times New Roman" panose="02020603050405020304" pitchFamily="18" charset="0"/>
              </a:rPr>
              <a:t>are negatively related with the dependent variable, i.e., the rented bike count decreases when these features increases.</a:t>
            </a:r>
            <a:endParaRPr lang="en-US" sz="15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89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285750" indent="-285750">
              <a:buFont typeface="Wingdings" panose="05000000000000000000" pitchFamily="2" charset="2"/>
              <a:buChar char="v"/>
            </a:pPr>
            <a:r>
              <a:rPr lang="en-US" sz="2400" b="1" dirty="0"/>
              <a:t>Check Correlation and </a:t>
            </a:r>
            <a:r>
              <a:rPr lang="en-US" sz="2400" b="1" dirty="0" smtClean="0"/>
              <a:t>Multi-collinearity </a:t>
            </a:r>
            <a:r>
              <a:rPr lang="en-US" sz="2400" b="1" dirty="0"/>
              <a:t>between </a:t>
            </a:r>
            <a:r>
              <a:rPr lang="en-US" sz="2400" b="1" dirty="0" smtClean="0"/>
              <a:t>features:</a:t>
            </a:r>
            <a:endParaRPr lang="en-US" sz="2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66750"/>
            <a:ext cx="6629400" cy="3035808"/>
          </a:xfrm>
          <a:prstGeom prst="rect">
            <a:avLst/>
          </a:prstGeom>
        </p:spPr>
      </p:pic>
      <p:sp>
        <p:nvSpPr>
          <p:cNvPr id="10" name="Rectangle 9"/>
          <p:cNvSpPr/>
          <p:nvPr/>
        </p:nvSpPr>
        <p:spPr>
          <a:xfrm>
            <a:off x="76200" y="3837622"/>
            <a:ext cx="8763000" cy="1107996"/>
          </a:xfrm>
          <a:prstGeom prst="rect">
            <a:avLst/>
          </a:prstGeom>
        </p:spPr>
        <p:txBody>
          <a:bodyPr wrap="square">
            <a:spAutoFit/>
          </a:bodyPr>
          <a:lstStyle/>
          <a:p>
            <a:r>
              <a:rPr lang="en-US" b="1" dirty="0">
                <a:solidFill>
                  <a:srgbClr val="212121"/>
                </a:solidFill>
                <a:latin typeface="Roboto"/>
              </a:rPr>
              <a:t>O</a:t>
            </a:r>
            <a:r>
              <a:rPr lang="en-US" sz="1600" b="1" dirty="0">
                <a:solidFill>
                  <a:srgbClr val="212121"/>
                </a:solidFill>
                <a:latin typeface="Times New Roman" panose="02020603050405020304" pitchFamily="18" charset="0"/>
                <a:cs typeface="Times New Roman" panose="02020603050405020304" pitchFamily="18" charset="0"/>
              </a:rPr>
              <a:t>bservation</a:t>
            </a:r>
            <a:r>
              <a:rPr lang="en-US" sz="1600" dirty="0">
                <a:solidFill>
                  <a:srgbClr val="21212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600" b="1" dirty="0">
                <a:solidFill>
                  <a:srgbClr val="212121"/>
                </a:solidFill>
                <a:latin typeface="Times New Roman" panose="02020603050405020304" pitchFamily="18" charset="0"/>
                <a:cs typeface="Times New Roman" panose="02020603050405020304" pitchFamily="18" charset="0"/>
              </a:rPr>
              <a:t>From </a:t>
            </a:r>
            <a:r>
              <a:rPr lang="en-US" sz="1600" b="1" dirty="0" smtClean="0">
                <a:solidFill>
                  <a:srgbClr val="212121"/>
                </a:solidFill>
                <a:latin typeface="Times New Roman" panose="02020603050405020304" pitchFamily="18" charset="0"/>
                <a:cs typeface="Times New Roman" panose="02020603050405020304" pitchFamily="18" charset="0"/>
              </a:rPr>
              <a:t>heat-map </a:t>
            </a:r>
            <a:r>
              <a:rPr lang="en-US" sz="1600" b="1" dirty="0">
                <a:solidFill>
                  <a:srgbClr val="212121"/>
                </a:solidFill>
                <a:latin typeface="Times New Roman" panose="02020603050405020304" pitchFamily="18" charset="0"/>
                <a:cs typeface="Times New Roman" panose="02020603050405020304" pitchFamily="18" charset="0"/>
              </a:rPr>
              <a:t>and VIF, we can clearly visible Temperature and Dew point temperature(°C) has the high correlation and high </a:t>
            </a:r>
            <a:r>
              <a:rPr lang="en-US" sz="1600" b="1" dirty="0" smtClean="0">
                <a:solidFill>
                  <a:srgbClr val="212121"/>
                </a:solidFill>
                <a:latin typeface="Times New Roman" panose="02020603050405020304" pitchFamily="18" charset="0"/>
                <a:cs typeface="Times New Roman" panose="02020603050405020304" pitchFamily="18" charset="0"/>
              </a:rPr>
              <a:t>multi-collinearity </a:t>
            </a:r>
            <a:r>
              <a:rPr lang="en-US" sz="1600" b="1" dirty="0">
                <a:solidFill>
                  <a:srgbClr val="212121"/>
                </a:solidFill>
                <a:latin typeface="Times New Roman" panose="02020603050405020304" pitchFamily="18" charset="0"/>
                <a:cs typeface="Times New Roman" panose="02020603050405020304" pitchFamily="18" charset="0"/>
              </a:rPr>
              <a:t>respectively. As a result, to reduce correlation and </a:t>
            </a:r>
            <a:r>
              <a:rPr lang="en-US" sz="1600" b="1" dirty="0" smtClean="0">
                <a:solidFill>
                  <a:srgbClr val="212121"/>
                </a:solidFill>
                <a:latin typeface="Times New Roman" panose="02020603050405020304" pitchFamily="18" charset="0"/>
                <a:cs typeface="Times New Roman" panose="02020603050405020304" pitchFamily="18" charset="0"/>
              </a:rPr>
              <a:t>multi-collinearity. </a:t>
            </a:r>
            <a:r>
              <a:rPr lang="en-US" sz="1600" b="1" dirty="0">
                <a:solidFill>
                  <a:srgbClr val="212121"/>
                </a:solidFill>
                <a:latin typeface="Times New Roman" panose="02020603050405020304" pitchFamily="18" charset="0"/>
                <a:cs typeface="Times New Roman" panose="02020603050405020304" pitchFamily="18" charset="0"/>
              </a:rPr>
              <a:t>We can drop dew point temperature column.</a:t>
            </a:r>
            <a:endParaRPr lang="en-US" sz="1600" b="0" i="0" dirty="0">
              <a:solidFill>
                <a:srgbClr val="212121"/>
              </a:solidFill>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685067"/>
            <a:ext cx="2250551" cy="2648683"/>
          </a:xfrm>
          <a:prstGeom prst="rect">
            <a:avLst/>
          </a:prstGeom>
        </p:spPr>
      </p:pic>
    </p:spTree>
    <p:extLst>
      <p:ext uri="{BB962C8B-B14F-4D97-AF65-F5344CB8AC3E}">
        <p14:creationId xmlns:p14="http://schemas.microsoft.com/office/powerpoint/2010/main" val="3744262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US" sz="2400" b="1" dirty="0"/>
              <a:t>ML model implementation with </a:t>
            </a:r>
            <a:r>
              <a:rPr lang="en-US" sz="2400" b="1" dirty="0" smtClean="0"/>
              <a:t>SciKit-Learn</a:t>
            </a: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5" name="Rectangle 4"/>
          <p:cNvSpPr/>
          <p:nvPr/>
        </p:nvSpPr>
        <p:spPr>
          <a:xfrm>
            <a:off x="838200" y="590550"/>
            <a:ext cx="5715000" cy="4503797"/>
          </a:xfrm>
          <a:prstGeom prst="rect">
            <a:avLst/>
          </a:prstGeom>
        </p:spPr>
        <p:txBody>
          <a:bodyPr wrap="square">
            <a:spAutoFit/>
          </a:bodyPr>
          <a:lstStyle/>
          <a:p>
            <a:pPr marL="387350" indent="-375285">
              <a:lnSpc>
                <a:spcPct val="100000"/>
              </a:lnSpc>
              <a:spcBef>
                <a:spcPts val="1485"/>
              </a:spcBef>
              <a:buFont typeface="Wingdings" panose="05000000000000000000" pitchFamily="2" charset="2"/>
              <a:buChar char="q"/>
              <a:tabLst>
                <a:tab pos="387350" algn="l"/>
                <a:tab pos="387985" algn="l"/>
              </a:tabLst>
            </a:pPr>
            <a:r>
              <a:rPr lang="en-IN" dirty="0">
                <a:latin typeface="Arial"/>
                <a:cs typeface="Arial"/>
              </a:rPr>
              <a:t>Linear regression</a:t>
            </a:r>
            <a:r>
              <a:rPr lang="en-IN" spc="-110" dirty="0">
                <a:latin typeface="Arial"/>
                <a:cs typeface="Arial"/>
              </a:rPr>
              <a:t> </a:t>
            </a:r>
            <a:r>
              <a:rPr lang="en-IN" dirty="0" smtClean="0">
                <a:latin typeface="Arial"/>
                <a:cs typeface="Arial"/>
              </a:rPr>
              <a:t>model</a:t>
            </a:r>
          </a:p>
          <a:p>
            <a:pPr marL="387350" indent="-375285">
              <a:lnSpc>
                <a:spcPct val="100000"/>
              </a:lnSpc>
              <a:spcBef>
                <a:spcPts val="1485"/>
              </a:spcBef>
              <a:buFont typeface="Wingdings" panose="05000000000000000000" pitchFamily="2" charset="2"/>
              <a:buChar char="q"/>
              <a:tabLst>
                <a:tab pos="387350" algn="l"/>
                <a:tab pos="387985" algn="l"/>
              </a:tabLst>
            </a:pPr>
            <a:r>
              <a:rPr lang="en-IN" dirty="0" smtClean="0">
                <a:latin typeface="Arial"/>
                <a:cs typeface="Arial"/>
              </a:rPr>
              <a:t>Polynomial Linear Regression</a:t>
            </a:r>
          </a:p>
          <a:p>
            <a:pPr marL="387350" indent="-375285">
              <a:spcBef>
                <a:spcPts val="1485"/>
              </a:spcBef>
              <a:buFont typeface="Wingdings" panose="05000000000000000000" pitchFamily="2" charset="2"/>
              <a:buChar char="q"/>
              <a:tabLst>
                <a:tab pos="387350" algn="l"/>
                <a:tab pos="387985" algn="l"/>
              </a:tabLst>
            </a:pPr>
            <a:r>
              <a:rPr lang="en-IN" dirty="0">
                <a:latin typeface="Arial"/>
                <a:cs typeface="Arial"/>
              </a:rPr>
              <a:t>Regularized Linear Regression</a:t>
            </a:r>
          </a:p>
          <a:p>
            <a:pPr marL="844550" lvl="1" indent="-375285">
              <a:spcBef>
                <a:spcPts val="1380"/>
              </a:spcBef>
              <a:buFont typeface="Wingdings" panose="05000000000000000000" pitchFamily="2" charset="2"/>
              <a:buChar char="q"/>
              <a:tabLst>
                <a:tab pos="387350" algn="l"/>
                <a:tab pos="387985" algn="l"/>
              </a:tabLst>
            </a:pPr>
            <a:r>
              <a:rPr lang="en-IN" dirty="0" smtClean="0">
                <a:latin typeface="Arial"/>
                <a:cs typeface="Arial"/>
              </a:rPr>
              <a:t>Ridge </a:t>
            </a:r>
            <a:r>
              <a:rPr lang="en-IN" dirty="0">
                <a:latin typeface="Arial"/>
                <a:cs typeface="Arial"/>
              </a:rPr>
              <a:t>regression</a:t>
            </a:r>
            <a:r>
              <a:rPr lang="en-IN" spc="-130" dirty="0">
                <a:latin typeface="Arial"/>
                <a:cs typeface="Arial"/>
              </a:rPr>
              <a:t> </a:t>
            </a:r>
            <a:r>
              <a:rPr lang="en-IN" dirty="0" smtClean="0">
                <a:latin typeface="Arial"/>
                <a:cs typeface="Arial"/>
              </a:rPr>
              <a:t>model (L2)</a:t>
            </a:r>
          </a:p>
          <a:p>
            <a:pPr marL="844550" lvl="1" indent="-375285">
              <a:spcBef>
                <a:spcPts val="1380"/>
              </a:spcBef>
              <a:buFont typeface="Wingdings" panose="05000000000000000000" pitchFamily="2" charset="2"/>
              <a:buChar char="q"/>
              <a:tabLst>
                <a:tab pos="387350" algn="l"/>
                <a:tab pos="387985" algn="l"/>
              </a:tabLst>
            </a:pPr>
            <a:r>
              <a:rPr lang="en-IN" dirty="0">
                <a:latin typeface="Arial"/>
                <a:cs typeface="Arial"/>
              </a:rPr>
              <a:t>Lasso regression</a:t>
            </a:r>
            <a:r>
              <a:rPr lang="en-IN" spc="-145" dirty="0">
                <a:latin typeface="Arial"/>
                <a:cs typeface="Arial"/>
              </a:rPr>
              <a:t> </a:t>
            </a:r>
            <a:r>
              <a:rPr lang="en-IN" dirty="0">
                <a:latin typeface="Arial"/>
                <a:cs typeface="Arial"/>
              </a:rPr>
              <a:t>model (L1)</a:t>
            </a:r>
          </a:p>
          <a:p>
            <a:pPr marL="844550" lvl="1" indent="-375285">
              <a:spcBef>
                <a:spcPts val="1380"/>
              </a:spcBef>
              <a:buFont typeface="Wingdings" panose="05000000000000000000" pitchFamily="2" charset="2"/>
              <a:buChar char="q"/>
              <a:tabLst>
                <a:tab pos="387350" algn="l"/>
                <a:tab pos="387985" algn="l"/>
              </a:tabLst>
            </a:pPr>
            <a:r>
              <a:rPr lang="en-IN" dirty="0" smtClean="0">
                <a:latin typeface="Arial"/>
                <a:cs typeface="Arial"/>
              </a:rPr>
              <a:t>Elastic net regression model (L1+L2)</a:t>
            </a:r>
            <a:endParaRPr lang="en-IN" dirty="0">
              <a:latin typeface="Arial"/>
              <a:cs typeface="Arial"/>
            </a:endParaRPr>
          </a:p>
          <a:p>
            <a:pPr marL="387350" indent="-375285">
              <a:lnSpc>
                <a:spcPct val="100000"/>
              </a:lnSpc>
              <a:spcBef>
                <a:spcPts val="1385"/>
              </a:spcBef>
              <a:buFont typeface="Wingdings" panose="05000000000000000000" pitchFamily="2" charset="2"/>
              <a:buChar char="q"/>
              <a:tabLst>
                <a:tab pos="387350" algn="l"/>
                <a:tab pos="387985" algn="l"/>
              </a:tabLst>
            </a:pPr>
            <a:r>
              <a:rPr lang="en-IN" dirty="0">
                <a:latin typeface="Arial"/>
                <a:cs typeface="Arial"/>
              </a:rPr>
              <a:t>Decision tree regression</a:t>
            </a:r>
            <a:r>
              <a:rPr lang="en-IN" spc="-155" dirty="0">
                <a:latin typeface="Arial"/>
                <a:cs typeface="Arial"/>
              </a:rPr>
              <a:t> </a:t>
            </a:r>
            <a:r>
              <a:rPr lang="en-IN" dirty="0">
                <a:latin typeface="Arial"/>
                <a:cs typeface="Arial"/>
              </a:rPr>
              <a:t>model</a:t>
            </a:r>
          </a:p>
          <a:p>
            <a:pPr marL="387350" indent="-375285">
              <a:lnSpc>
                <a:spcPct val="100000"/>
              </a:lnSpc>
              <a:spcBef>
                <a:spcPts val="1380"/>
              </a:spcBef>
              <a:buFont typeface="Wingdings" panose="05000000000000000000" pitchFamily="2" charset="2"/>
              <a:buChar char="q"/>
              <a:tabLst>
                <a:tab pos="387350" algn="l"/>
                <a:tab pos="387985" algn="l"/>
              </a:tabLst>
            </a:pPr>
            <a:r>
              <a:rPr lang="en-IN" spc="-5" dirty="0">
                <a:latin typeface="Arial"/>
                <a:cs typeface="Arial"/>
              </a:rPr>
              <a:t>Random-forest </a:t>
            </a:r>
            <a:r>
              <a:rPr lang="en-IN" dirty="0">
                <a:latin typeface="Arial"/>
                <a:cs typeface="Arial"/>
              </a:rPr>
              <a:t>regression</a:t>
            </a:r>
            <a:r>
              <a:rPr lang="en-IN" spc="-80" dirty="0">
                <a:latin typeface="Arial"/>
                <a:cs typeface="Arial"/>
              </a:rPr>
              <a:t> </a:t>
            </a:r>
            <a:r>
              <a:rPr lang="en-IN" spc="-5" dirty="0">
                <a:latin typeface="Arial"/>
                <a:cs typeface="Arial"/>
              </a:rPr>
              <a:t>model</a:t>
            </a:r>
            <a:endParaRPr lang="en-IN" dirty="0">
              <a:latin typeface="Arial"/>
              <a:cs typeface="Arial"/>
            </a:endParaRPr>
          </a:p>
          <a:p>
            <a:pPr marL="387350" indent="-375285">
              <a:lnSpc>
                <a:spcPct val="100000"/>
              </a:lnSpc>
              <a:spcBef>
                <a:spcPts val="1380"/>
              </a:spcBef>
              <a:buFont typeface="Wingdings" panose="05000000000000000000" pitchFamily="2" charset="2"/>
              <a:buChar char="q"/>
              <a:tabLst>
                <a:tab pos="387350" algn="l"/>
                <a:tab pos="387985" algn="l"/>
              </a:tabLst>
            </a:pPr>
            <a:r>
              <a:rPr lang="en-IN" dirty="0" smtClean="0">
                <a:latin typeface="Arial"/>
                <a:cs typeface="Arial"/>
              </a:rPr>
              <a:t>XG Boost </a:t>
            </a:r>
            <a:r>
              <a:rPr lang="en-IN" dirty="0">
                <a:latin typeface="Arial"/>
                <a:cs typeface="Arial"/>
              </a:rPr>
              <a:t>regression</a:t>
            </a:r>
            <a:r>
              <a:rPr lang="en-IN" spc="-100" dirty="0">
                <a:latin typeface="Arial"/>
                <a:cs typeface="Arial"/>
              </a:rPr>
              <a:t> </a:t>
            </a:r>
            <a:r>
              <a:rPr lang="en-IN" dirty="0" smtClean="0">
                <a:latin typeface="Arial"/>
                <a:cs typeface="Arial"/>
              </a:rPr>
              <a:t>model</a:t>
            </a:r>
          </a:p>
          <a:p>
            <a:pPr marL="387350" indent="-375285">
              <a:spcBef>
                <a:spcPts val="1380"/>
              </a:spcBef>
              <a:buFont typeface="Wingdings" panose="05000000000000000000" pitchFamily="2" charset="2"/>
              <a:buChar char="q"/>
              <a:tabLst>
                <a:tab pos="387350" algn="l"/>
                <a:tab pos="387985" algn="l"/>
              </a:tabLst>
            </a:pPr>
            <a:r>
              <a:rPr lang="en-US" dirty="0">
                <a:latin typeface="Arial"/>
                <a:cs typeface="Arial"/>
              </a:rPr>
              <a:t>XG Boost </a:t>
            </a:r>
            <a:r>
              <a:rPr lang="en-US" dirty="0" err="1">
                <a:latin typeface="Arial"/>
                <a:cs typeface="Arial"/>
              </a:rPr>
              <a:t>Regressor</a:t>
            </a:r>
            <a:r>
              <a:rPr lang="en-US" dirty="0">
                <a:latin typeface="Arial"/>
                <a:cs typeface="Arial"/>
              </a:rPr>
              <a:t> with </a:t>
            </a:r>
            <a:r>
              <a:rPr lang="en-US" dirty="0" err="1">
                <a:latin typeface="Arial"/>
                <a:cs typeface="Arial"/>
              </a:rPr>
              <a:t>GridSearchCV</a:t>
            </a:r>
            <a:endParaRPr lang="en-US" dirty="0">
              <a:latin typeface="Arial"/>
              <a:cs typeface="Arial"/>
            </a:endParaRPr>
          </a:p>
        </p:txBody>
      </p:sp>
    </p:spTree>
    <p:extLst>
      <p:ext uri="{BB962C8B-B14F-4D97-AF65-F5344CB8AC3E}">
        <p14:creationId xmlns:p14="http://schemas.microsoft.com/office/powerpoint/2010/main" val="753192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US" sz="2400" dirty="0" smtClean="0"/>
              <a:t>Linear </a:t>
            </a:r>
            <a:r>
              <a:rPr lang="en-US" sz="2400" dirty="0"/>
              <a:t>R</a:t>
            </a:r>
            <a:r>
              <a:rPr lang="en-US" sz="2400" dirty="0" smtClean="0"/>
              <a:t>egression</a:t>
            </a: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895350"/>
            <a:ext cx="7216981" cy="3742487"/>
          </a:xfrm>
          <a:prstGeom prst="rect">
            <a:avLst/>
          </a:prstGeom>
        </p:spPr>
      </p:pic>
    </p:spTree>
    <p:extLst>
      <p:ext uri="{BB962C8B-B14F-4D97-AF65-F5344CB8AC3E}">
        <p14:creationId xmlns:p14="http://schemas.microsoft.com/office/powerpoint/2010/main" val="3574356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US" sz="2400" b="1" dirty="0" smtClean="0"/>
              <a:t>ML models fitting and </a:t>
            </a:r>
            <a:r>
              <a:rPr lang="en-US" sz="2400" b="1" dirty="0" err="1" smtClean="0"/>
              <a:t>Heteroscadacity</a:t>
            </a: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742950"/>
            <a:ext cx="7976616" cy="4322706"/>
          </a:xfrm>
          <a:prstGeom prst="rect">
            <a:avLst/>
          </a:prstGeom>
        </p:spPr>
      </p:pic>
    </p:spTree>
    <p:extLst>
      <p:ext uri="{BB962C8B-B14F-4D97-AF65-F5344CB8AC3E}">
        <p14:creationId xmlns:p14="http://schemas.microsoft.com/office/powerpoint/2010/main" val="1404716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US" sz="2400" dirty="0" err="1" smtClean="0"/>
              <a:t>Cont</a:t>
            </a:r>
            <a:r>
              <a:rPr lang="en-US" sz="2400" dirty="0" smtClean="0"/>
              <a:t>….</a:t>
            </a: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02" y="819150"/>
            <a:ext cx="8001000" cy="4091178"/>
          </a:xfrm>
          <a:prstGeom prst="rect">
            <a:avLst/>
          </a:prstGeom>
        </p:spPr>
      </p:pic>
    </p:spTree>
    <p:extLst>
      <p:ext uri="{BB962C8B-B14F-4D97-AF65-F5344CB8AC3E}">
        <p14:creationId xmlns:p14="http://schemas.microsoft.com/office/powerpoint/2010/main" val="2427946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764312"/>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400" b="1" dirty="0" smtClean="0"/>
              <a:t>Random </a:t>
            </a:r>
            <a:r>
              <a:rPr lang="en-IN" sz="2400" b="1" dirty="0"/>
              <a:t>Forest </a:t>
            </a:r>
            <a:r>
              <a:rPr lang="en-IN" sz="2400" b="1" dirty="0" smtClean="0"/>
              <a:t>Regression: Feature Importance</a:t>
            </a:r>
            <a:endParaRPr lang="en-IN" sz="2400" b="1" dirty="0"/>
          </a:p>
          <a:p>
            <a:pPr marL="527050" indent="-514350">
              <a:spcBef>
                <a:spcPts val="100"/>
              </a:spcBef>
              <a:buSzPct val="116666"/>
              <a:buFont typeface="Wingdings"/>
              <a:buChar char=""/>
              <a:tabLst>
                <a:tab pos="526415" algn="l"/>
                <a:tab pos="527050" algn="l"/>
              </a:tabLst>
            </a:pP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60" y="629920"/>
            <a:ext cx="7794740" cy="4380230"/>
          </a:xfrm>
          <a:prstGeom prst="rect">
            <a:avLst/>
          </a:prstGeom>
        </p:spPr>
      </p:pic>
    </p:spTree>
    <p:extLst>
      <p:ext uri="{BB962C8B-B14F-4D97-AF65-F5344CB8AC3E}">
        <p14:creationId xmlns:p14="http://schemas.microsoft.com/office/powerpoint/2010/main" val="4031274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764312"/>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400" b="1" dirty="0"/>
              <a:t>XG Boost </a:t>
            </a:r>
            <a:r>
              <a:rPr lang="en-IN" sz="2400" b="1" dirty="0" smtClean="0"/>
              <a:t>Regression: Feature Importance</a:t>
            </a:r>
            <a:endParaRPr lang="en-IN" sz="2400" b="1" dirty="0"/>
          </a:p>
          <a:p>
            <a:pPr marL="527050" indent="-514350">
              <a:spcBef>
                <a:spcPts val="100"/>
              </a:spcBef>
              <a:buSzPct val="116666"/>
              <a:buFont typeface="Wingdings"/>
              <a:buChar char=""/>
              <a:tabLst>
                <a:tab pos="526415" algn="l"/>
                <a:tab pos="527050" algn="l"/>
              </a:tabLst>
            </a:pP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90550"/>
            <a:ext cx="7846061" cy="4528248"/>
          </a:xfrm>
          <a:prstGeom prst="rect">
            <a:avLst/>
          </a:prstGeom>
        </p:spPr>
      </p:pic>
    </p:spTree>
    <p:extLst>
      <p:ext uri="{BB962C8B-B14F-4D97-AF65-F5344CB8AC3E}">
        <p14:creationId xmlns:p14="http://schemas.microsoft.com/office/powerpoint/2010/main" val="1241901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19050"/>
            <a:ext cx="8442326" cy="505267"/>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IN" sz="3200" b="1" spc="-5" dirty="0" smtClean="0">
                <a:latin typeface="Gill Sans MT" panose="020B0502020104020203" pitchFamily="34" charset="0"/>
                <a:cs typeface="Arial"/>
              </a:rPr>
              <a:t>List of content</a:t>
            </a:r>
            <a:endParaRPr sz="3200" dirty="0">
              <a:latin typeface="Gill Sans MT" panose="020B0502020104020203" pitchFamily="34" charset="0"/>
              <a:cs typeface="Arial"/>
            </a:endParaRPr>
          </a:p>
        </p:txBody>
      </p:sp>
      <p:sp>
        <p:nvSpPr>
          <p:cNvPr id="5" name="object 5"/>
          <p:cNvSpPr txBox="1"/>
          <p:nvPr/>
        </p:nvSpPr>
        <p:spPr>
          <a:xfrm>
            <a:off x="457200" y="928113"/>
            <a:ext cx="8534401" cy="3705502"/>
          </a:xfrm>
          <a:prstGeom prst="rect">
            <a:avLst/>
          </a:prstGeom>
        </p:spPr>
        <p:txBody>
          <a:bodyPr vert="horz" wrap="square" lIns="0" tIns="12065" rIns="0" bIns="0" rtlCol="0">
            <a:spAutoFit/>
          </a:bodyPr>
          <a:lstStyle/>
          <a:p>
            <a:pPr marR="4111625" indent="-457200">
              <a:lnSpc>
                <a:spcPct val="150000"/>
              </a:lnSpc>
              <a:buFont typeface="+mj-lt"/>
              <a:buAutoNum type="arabicPeriod"/>
            </a:pPr>
            <a:r>
              <a:rPr lang="en-IN" sz="1600" b="1" spc="-5" dirty="0" smtClean="0">
                <a:latin typeface="Times New Roman" panose="02020603050405020304" pitchFamily="18" charset="0"/>
                <a:cs typeface="Times New Roman" panose="02020603050405020304" pitchFamily="18" charset="0"/>
              </a:rPr>
              <a:t>Introduction</a:t>
            </a:r>
          </a:p>
          <a:p>
            <a:pPr marR="4111625" indent="-457200">
              <a:lnSpc>
                <a:spcPct val="150000"/>
              </a:lnSpc>
              <a:buFont typeface="+mj-lt"/>
              <a:buAutoNum type="arabicPeriod"/>
            </a:pPr>
            <a:r>
              <a:rPr lang="en-IN" sz="1600" b="1" spc="-5" dirty="0" smtClean="0">
                <a:latin typeface="Times New Roman" panose="02020603050405020304" pitchFamily="18" charset="0"/>
                <a:cs typeface="Times New Roman" panose="02020603050405020304" pitchFamily="18" charset="0"/>
              </a:rPr>
              <a:t>Business </a:t>
            </a:r>
            <a:r>
              <a:rPr lang="en-IN" sz="1600" b="1" spc="-5" dirty="0">
                <a:latin typeface="Times New Roman" panose="02020603050405020304" pitchFamily="18" charset="0"/>
                <a:cs typeface="Times New Roman" panose="02020603050405020304" pitchFamily="18" charset="0"/>
              </a:rPr>
              <a:t>context and Problem statements </a:t>
            </a:r>
            <a:endParaRPr lang="en-IN" sz="1600" b="1" spc="-5" dirty="0" smtClean="0">
              <a:latin typeface="Times New Roman" panose="02020603050405020304" pitchFamily="18" charset="0"/>
              <a:cs typeface="Times New Roman" panose="02020603050405020304" pitchFamily="18" charset="0"/>
            </a:endParaRPr>
          </a:p>
          <a:p>
            <a:pPr marR="4111625" indent="-457200">
              <a:lnSpc>
                <a:spcPct val="150000"/>
              </a:lnSpc>
              <a:buFont typeface="+mj-lt"/>
              <a:buAutoNum type="arabicPeriod"/>
            </a:pPr>
            <a:r>
              <a:rPr lang="en-IN" sz="1600" b="1" spc="-5" dirty="0">
                <a:latin typeface="Times New Roman" panose="02020603050405020304" pitchFamily="18" charset="0"/>
                <a:cs typeface="Times New Roman" panose="02020603050405020304" pitchFamily="18" charset="0"/>
              </a:rPr>
              <a:t>Methodology</a:t>
            </a:r>
          </a:p>
          <a:p>
            <a:pPr marR="4111625" indent="-457200">
              <a:lnSpc>
                <a:spcPct val="150000"/>
              </a:lnSpc>
              <a:buFont typeface="+mj-lt"/>
              <a:buAutoNum type="arabicPeriod"/>
            </a:pPr>
            <a:r>
              <a:rPr lang="en-IN" sz="1600" b="1" spc="-5" dirty="0" smtClean="0">
                <a:latin typeface="Times New Roman" panose="02020603050405020304" pitchFamily="18" charset="0"/>
                <a:cs typeface="Times New Roman" panose="02020603050405020304" pitchFamily="18" charset="0"/>
              </a:rPr>
              <a:t>Load data and Data exploration</a:t>
            </a:r>
          </a:p>
          <a:p>
            <a:pPr marR="4111625" indent="-457200">
              <a:lnSpc>
                <a:spcPct val="150000"/>
              </a:lnSpc>
              <a:buFont typeface="+mj-lt"/>
              <a:buAutoNum type="arabicPeriod"/>
            </a:pPr>
            <a:r>
              <a:rPr lang="en-IN" sz="1600" b="1" spc="-5" dirty="0" smtClean="0">
                <a:latin typeface="Times New Roman" panose="02020603050405020304" pitchFamily="18" charset="0"/>
                <a:cs typeface="Times New Roman" panose="02020603050405020304" pitchFamily="18" charset="0"/>
              </a:rPr>
              <a:t>Data pre-processing</a:t>
            </a:r>
          </a:p>
          <a:p>
            <a:pPr marR="4111625" indent="-457200">
              <a:lnSpc>
                <a:spcPct val="150000"/>
              </a:lnSpc>
              <a:buFont typeface="+mj-lt"/>
              <a:buAutoNum type="arabicPeriod"/>
              <a:tabLst>
                <a:tab pos="361315" algn="l"/>
                <a:tab pos="361950" algn="l"/>
              </a:tabLst>
            </a:pPr>
            <a:r>
              <a:rPr lang="en-US" sz="1600" b="1" spc="-5" dirty="0">
                <a:latin typeface="Times New Roman" panose="02020603050405020304" pitchFamily="18" charset="0"/>
                <a:cs typeface="Times New Roman" panose="02020603050405020304" pitchFamily="18" charset="0"/>
              </a:rPr>
              <a:t>Performing exploratory data </a:t>
            </a:r>
            <a:r>
              <a:rPr lang="en-US" sz="1600" b="1" spc="-5" dirty="0" smtClean="0">
                <a:latin typeface="Times New Roman" panose="02020603050405020304" pitchFamily="18" charset="0"/>
                <a:cs typeface="Times New Roman" panose="02020603050405020304" pitchFamily="18" charset="0"/>
              </a:rPr>
              <a:t>analysis(EDA).</a:t>
            </a:r>
          </a:p>
          <a:p>
            <a:pPr marR="4111625" indent="-457200">
              <a:lnSpc>
                <a:spcPct val="150000"/>
              </a:lnSpc>
              <a:buFont typeface="+mj-lt"/>
              <a:buAutoNum type="arabicPeriod"/>
              <a:tabLst>
                <a:tab pos="361315" algn="l"/>
                <a:tab pos="361950" algn="l"/>
              </a:tabLst>
            </a:pPr>
            <a:r>
              <a:rPr lang="en-US" sz="1600" b="1" spc="-5" dirty="0">
                <a:latin typeface="Times New Roman" panose="02020603050405020304" pitchFamily="18" charset="0"/>
                <a:cs typeface="Times New Roman" panose="02020603050405020304" pitchFamily="18" charset="0"/>
              </a:rPr>
              <a:t>ML model implementation with </a:t>
            </a:r>
            <a:r>
              <a:rPr lang="en-US" sz="1600" b="1" spc="-5" dirty="0" smtClean="0">
                <a:latin typeface="Times New Roman" panose="02020603050405020304" pitchFamily="18" charset="0"/>
                <a:cs typeface="Times New Roman" panose="02020603050405020304" pitchFamily="18" charset="0"/>
              </a:rPr>
              <a:t>SciKit-Learn</a:t>
            </a:r>
          </a:p>
          <a:p>
            <a:pPr marR="4111625" indent="-457200">
              <a:lnSpc>
                <a:spcPct val="150000"/>
              </a:lnSpc>
              <a:buFont typeface="+mj-lt"/>
              <a:buAutoNum type="arabicPeriod"/>
              <a:tabLst>
                <a:tab pos="361315" algn="l"/>
                <a:tab pos="361950" algn="l"/>
              </a:tabLst>
            </a:pPr>
            <a:r>
              <a:rPr lang="en-US" sz="1600" b="1" spc="-5" dirty="0">
                <a:latin typeface="Times New Roman" panose="02020603050405020304" pitchFamily="18" charset="0"/>
                <a:cs typeface="Times New Roman" panose="02020603050405020304" pitchFamily="18" charset="0"/>
              </a:rPr>
              <a:t>Model Explainability using </a:t>
            </a:r>
            <a:r>
              <a:rPr lang="en-US" sz="1600" b="1" spc="-5" dirty="0" err="1">
                <a:latin typeface="Times New Roman" panose="02020603050405020304" pitchFamily="18" charset="0"/>
                <a:cs typeface="Times New Roman" panose="02020603050405020304" pitchFamily="18" charset="0"/>
              </a:rPr>
              <a:t>S</a:t>
            </a:r>
            <a:r>
              <a:rPr lang="en-US" sz="1600" b="1" spc="-5" dirty="0" err="1" smtClean="0">
                <a:latin typeface="Times New Roman" panose="02020603050405020304" pitchFamily="18" charset="0"/>
                <a:cs typeface="Times New Roman" panose="02020603050405020304" pitchFamily="18" charset="0"/>
              </a:rPr>
              <a:t>hap</a:t>
            </a:r>
            <a:endParaRPr lang="en-US" sz="1600" b="1" spc="-5" dirty="0" smtClean="0">
              <a:latin typeface="Times New Roman" panose="02020603050405020304" pitchFamily="18" charset="0"/>
              <a:cs typeface="Times New Roman" panose="02020603050405020304" pitchFamily="18" charset="0"/>
            </a:endParaRPr>
          </a:p>
          <a:p>
            <a:pPr marR="4111625" indent="-457200">
              <a:lnSpc>
                <a:spcPct val="150000"/>
              </a:lnSpc>
              <a:buFont typeface="+mj-lt"/>
              <a:buAutoNum type="arabicPeriod"/>
              <a:tabLst>
                <a:tab pos="361315" algn="l"/>
                <a:tab pos="361950" algn="l"/>
              </a:tabLst>
            </a:pPr>
            <a:r>
              <a:rPr lang="en-IN" sz="1600" b="1" spc="-5" dirty="0" smtClean="0">
                <a:latin typeface="Times New Roman" panose="02020603050405020304" pitchFamily="18" charset="0"/>
                <a:cs typeface="Times New Roman" panose="02020603050405020304" pitchFamily="18" charset="0"/>
              </a:rPr>
              <a:t>Conclusions</a:t>
            </a:r>
          </a:p>
          <a:p>
            <a:pPr marR="4111625" indent="-457200">
              <a:lnSpc>
                <a:spcPct val="150000"/>
              </a:lnSpc>
              <a:buFont typeface="+mj-lt"/>
              <a:buAutoNum type="arabicPeriod"/>
              <a:tabLst>
                <a:tab pos="361315" algn="l"/>
                <a:tab pos="361950" algn="l"/>
              </a:tabLst>
            </a:pPr>
            <a:r>
              <a:rPr lang="en-IN" sz="1600" b="1" spc="-5" dirty="0">
                <a:latin typeface="Times New Roman" panose="02020603050405020304" pitchFamily="18" charset="0"/>
                <a:cs typeface="Times New Roman" panose="02020603050405020304" pitchFamily="18" charset="0"/>
              </a:rPr>
              <a:t>Challenges </a:t>
            </a:r>
            <a:r>
              <a:rPr lang="en-IN" sz="1600" b="1" spc="-5" dirty="0" smtClean="0">
                <a:latin typeface="Times New Roman" panose="02020603050405020304" pitchFamily="18" charset="0"/>
                <a:cs typeface="Times New Roman" panose="02020603050405020304" pitchFamily="18" charset="0"/>
              </a:rPr>
              <a:t>faced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Tree>
    <p:extLst>
      <p:ext uri="{BB962C8B-B14F-4D97-AF65-F5344CB8AC3E}">
        <p14:creationId xmlns:p14="http://schemas.microsoft.com/office/powerpoint/2010/main" val="30169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US" sz="2400" b="1" dirty="0"/>
              <a:t>XG Boost </a:t>
            </a:r>
            <a:r>
              <a:rPr lang="en-US" sz="2400" b="1" dirty="0" err="1"/>
              <a:t>Regressor</a:t>
            </a:r>
            <a:r>
              <a:rPr lang="en-US" sz="2400" b="1" dirty="0"/>
              <a:t> with </a:t>
            </a:r>
            <a:r>
              <a:rPr lang="en-US" sz="2400" b="1" dirty="0" err="1" smtClean="0"/>
              <a:t>GridSearchCV</a:t>
            </a:r>
            <a:r>
              <a:rPr lang="en-IN" sz="2400" b="1" dirty="0" smtClean="0"/>
              <a:t>: Feature Importance</a:t>
            </a: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557262"/>
            <a:ext cx="7772400" cy="4566173"/>
          </a:xfrm>
          <a:prstGeom prst="rect">
            <a:avLst/>
          </a:prstGeom>
        </p:spPr>
      </p:pic>
    </p:spTree>
    <p:extLst>
      <p:ext uri="{BB962C8B-B14F-4D97-AF65-F5344CB8AC3E}">
        <p14:creationId xmlns:p14="http://schemas.microsoft.com/office/powerpoint/2010/main" val="1136592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382156"/>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US" sz="2400" b="1" dirty="0"/>
              <a:t>Model Explainability using </a:t>
            </a:r>
            <a:r>
              <a:rPr lang="en-US" sz="2400" b="1" dirty="0" err="1" smtClean="0"/>
              <a:t>shap</a:t>
            </a:r>
            <a:r>
              <a:rPr lang="en-US" sz="2400" b="1" dirty="0" smtClean="0"/>
              <a:t>:</a:t>
            </a:r>
            <a:endParaRPr lang="en-US" sz="24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5350"/>
            <a:ext cx="9083040" cy="3785616"/>
          </a:xfrm>
          <a:prstGeom prst="rect">
            <a:avLst/>
          </a:prstGeom>
        </p:spPr>
      </p:pic>
    </p:spTree>
    <p:extLst>
      <p:ext uri="{BB962C8B-B14F-4D97-AF65-F5344CB8AC3E}">
        <p14:creationId xmlns:p14="http://schemas.microsoft.com/office/powerpoint/2010/main" val="2112835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dirty="0" smtClean="0">
                <a:latin typeface="Gill Sans MT" panose="020B0502020104020203" pitchFamily="34" charset="0"/>
              </a:rPr>
              <a:t>Conclusions: EDA summary</a:t>
            </a:r>
            <a:endParaRPr sz="2800" b="1" dirty="0">
              <a:latin typeface="Gill Sans MT" panose="020B0502020104020203" pitchFamily="34" charset="0"/>
              <a:cs typeface="Aria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8" name="Rectangle 7"/>
          <p:cNvSpPr/>
          <p:nvPr/>
        </p:nvSpPr>
        <p:spPr>
          <a:xfrm>
            <a:off x="192110" y="819150"/>
            <a:ext cx="8989061" cy="4031873"/>
          </a:xfrm>
          <a:prstGeom prst="rect">
            <a:avLst/>
          </a:prstGeom>
        </p:spPr>
        <p:txBody>
          <a:bodyPr wrap="square">
            <a:spAutoFit/>
          </a:bodyPr>
          <a:lstStyle/>
          <a:p>
            <a:pPr marL="285750" indent="-285750">
              <a:spcAft>
                <a:spcPts val="600"/>
              </a:spcAft>
              <a:buFont typeface="Wingdings" panose="05000000000000000000" pitchFamily="2" charset="2"/>
              <a:buChar char="ü"/>
            </a:pPr>
            <a:r>
              <a:rPr lang="en-US" dirty="0">
                <a:solidFill>
                  <a:srgbClr val="212121"/>
                </a:solidFill>
                <a:latin typeface="Times New Roman" panose="02020603050405020304" pitchFamily="18" charset="0"/>
                <a:cs typeface="Times New Roman" panose="02020603050405020304" pitchFamily="18" charset="0"/>
              </a:rPr>
              <a:t>Dependent </a:t>
            </a:r>
            <a:r>
              <a:rPr lang="en-US" dirty="0" smtClean="0">
                <a:solidFill>
                  <a:srgbClr val="212121"/>
                </a:solidFill>
                <a:latin typeface="Times New Roman" panose="02020603050405020304" pitchFamily="18" charset="0"/>
                <a:cs typeface="Times New Roman" panose="02020603050405020304" pitchFamily="18" charset="0"/>
              </a:rPr>
              <a:t>feature </a:t>
            </a:r>
            <a:r>
              <a:rPr lang="en-US" dirty="0">
                <a:solidFill>
                  <a:srgbClr val="212121"/>
                </a:solidFill>
                <a:latin typeface="Times New Roman" panose="02020603050405020304" pitchFamily="18" charset="0"/>
                <a:cs typeface="Times New Roman" panose="02020603050405020304" pitchFamily="18" charset="0"/>
              </a:rPr>
              <a:t>is positively skewed, </a:t>
            </a:r>
            <a:r>
              <a:rPr lang="en-US" dirty="0" smtClean="0">
                <a:solidFill>
                  <a:srgbClr val="212121"/>
                </a:solidFill>
                <a:latin typeface="Times New Roman" panose="02020603050405020304" pitchFamily="18" charset="0"/>
                <a:cs typeface="Times New Roman" panose="02020603050405020304" pitchFamily="18" charset="0"/>
              </a:rPr>
              <a:t>therefore, square </a:t>
            </a:r>
            <a:r>
              <a:rPr lang="en-US" dirty="0">
                <a:solidFill>
                  <a:srgbClr val="212121"/>
                </a:solidFill>
                <a:latin typeface="Times New Roman" panose="02020603050405020304" pitchFamily="18" charset="0"/>
                <a:cs typeface="Times New Roman" panose="02020603050405020304" pitchFamily="18" charset="0"/>
              </a:rPr>
              <a:t>root of dependent </a:t>
            </a:r>
            <a:r>
              <a:rPr lang="en-US" dirty="0" smtClean="0">
                <a:solidFill>
                  <a:srgbClr val="212121"/>
                </a:solidFill>
                <a:latin typeface="Times New Roman" panose="02020603050405020304" pitchFamily="18" charset="0"/>
                <a:cs typeface="Times New Roman" panose="02020603050405020304" pitchFamily="18" charset="0"/>
              </a:rPr>
              <a:t>feature is used in </a:t>
            </a:r>
            <a:r>
              <a:rPr lang="en-US" dirty="0">
                <a:solidFill>
                  <a:srgbClr val="212121"/>
                </a:solidFill>
                <a:latin typeface="Times New Roman" panose="02020603050405020304" pitchFamily="18" charset="0"/>
                <a:cs typeface="Times New Roman" panose="02020603050405020304" pitchFamily="18" charset="0"/>
              </a:rPr>
              <a:t>ML modeling</a:t>
            </a:r>
            <a:r>
              <a:rPr lang="en-US" dirty="0" smtClean="0">
                <a:solidFill>
                  <a:srgbClr val="212121"/>
                </a:solidFill>
                <a:latin typeface="Times New Roman" panose="02020603050405020304" pitchFamily="18" charset="0"/>
                <a:cs typeface="Times New Roman" panose="02020603050405020304" pitchFamily="18" charset="0"/>
              </a:rPr>
              <a:t>.</a:t>
            </a:r>
          </a:p>
          <a:p>
            <a:pPr marL="285750" indent="-285750">
              <a:spcAft>
                <a:spcPts val="600"/>
              </a:spcAft>
              <a:buFont typeface="Wingdings" panose="05000000000000000000" pitchFamily="2" charset="2"/>
              <a:buChar char="ü"/>
            </a:pPr>
            <a:r>
              <a:rPr lang="en-US" dirty="0">
                <a:solidFill>
                  <a:srgbClr val="212121"/>
                </a:solidFill>
                <a:latin typeface="Times New Roman" panose="02020603050405020304" pitchFamily="18" charset="0"/>
                <a:cs typeface="Times New Roman" panose="02020603050405020304" pitchFamily="18" charset="0"/>
              </a:rPr>
              <a:t>Most of bikes have been rented in summer followed by Autumn, Spring and Winter.</a:t>
            </a:r>
          </a:p>
          <a:p>
            <a:pPr marL="285750" indent="-285750">
              <a:spcAft>
                <a:spcPts val="600"/>
              </a:spcAft>
              <a:buFont typeface="Wingdings" panose="05000000000000000000" pitchFamily="2" charset="2"/>
              <a:buChar char="ü"/>
            </a:pPr>
            <a:r>
              <a:rPr lang="en-US" dirty="0">
                <a:solidFill>
                  <a:srgbClr val="212121"/>
                </a:solidFill>
                <a:latin typeface="Times New Roman" panose="02020603050405020304" pitchFamily="18" charset="0"/>
                <a:cs typeface="Times New Roman" panose="02020603050405020304" pitchFamily="18" charset="0"/>
              </a:rPr>
              <a:t>Use of rented bike is more on 'No holiday' means on working days as compared to 'Holiday'.</a:t>
            </a:r>
          </a:p>
          <a:p>
            <a:pPr marL="285750" indent="-285750">
              <a:spcAft>
                <a:spcPts val="600"/>
              </a:spcAft>
              <a:buFont typeface="Wingdings" panose="05000000000000000000" pitchFamily="2" charset="2"/>
              <a:buChar char="ü"/>
            </a:pPr>
            <a:r>
              <a:rPr lang="en-IN" b="1" dirty="0" smtClean="0">
                <a:solidFill>
                  <a:srgbClr val="212121"/>
                </a:solidFill>
                <a:latin typeface="Times New Roman" panose="02020603050405020304" pitchFamily="18" charset="0"/>
                <a:cs typeface="Times New Roman" panose="02020603050405020304" pitchFamily="18" charset="0"/>
              </a:rPr>
              <a:t>Normally </a:t>
            </a:r>
            <a:r>
              <a:rPr lang="en-IN" b="1" dirty="0">
                <a:solidFill>
                  <a:srgbClr val="212121"/>
                </a:solidFill>
                <a:latin typeface="Times New Roman" panose="02020603050405020304" pitchFamily="18" charset="0"/>
                <a:cs typeface="Times New Roman" panose="02020603050405020304" pitchFamily="18" charset="0"/>
              </a:rPr>
              <a:t>distributed </a:t>
            </a:r>
            <a:r>
              <a:rPr lang="en-IN" b="1" dirty="0" smtClean="0">
                <a:solidFill>
                  <a:srgbClr val="212121"/>
                </a:solidFill>
                <a:latin typeface="Times New Roman" panose="02020603050405020304" pitchFamily="18" charset="0"/>
                <a:cs typeface="Times New Roman" panose="02020603050405020304" pitchFamily="18" charset="0"/>
              </a:rPr>
              <a:t>features:</a:t>
            </a:r>
            <a:r>
              <a:rPr lang="en-IN" dirty="0">
                <a:solidFill>
                  <a:srgbClr val="212121"/>
                </a:solidFill>
                <a:latin typeface="Times New Roman" panose="02020603050405020304" pitchFamily="18" charset="0"/>
                <a:cs typeface="Times New Roman" panose="02020603050405020304" pitchFamily="18" charset="0"/>
              </a:rPr>
              <a:t> temperature, humidity, Dew point temperature(°C).</a:t>
            </a:r>
          </a:p>
          <a:p>
            <a:pPr marL="285750" indent="-285750">
              <a:spcAft>
                <a:spcPts val="600"/>
              </a:spcAft>
              <a:buFont typeface="Wingdings" panose="05000000000000000000" pitchFamily="2" charset="2"/>
              <a:buChar char="ü"/>
            </a:pPr>
            <a:r>
              <a:rPr lang="en-IN" b="1" dirty="0">
                <a:solidFill>
                  <a:srgbClr val="212121"/>
                </a:solidFill>
                <a:latin typeface="Times New Roman" panose="02020603050405020304" pitchFamily="18" charset="0"/>
                <a:cs typeface="Times New Roman" panose="02020603050405020304" pitchFamily="18" charset="0"/>
              </a:rPr>
              <a:t>Positively skewed </a:t>
            </a:r>
            <a:r>
              <a:rPr lang="en-IN" b="1" dirty="0" smtClean="0">
                <a:solidFill>
                  <a:srgbClr val="212121"/>
                </a:solidFill>
                <a:latin typeface="Times New Roman" panose="02020603050405020304" pitchFamily="18" charset="0"/>
                <a:cs typeface="Times New Roman" panose="02020603050405020304" pitchFamily="18" charset="0"/>
              </a:rPr>
              <a:t>features:</a:t>
            </a:r>
            <a:r>
              <a:rPr lang="en-IN" dirty="0">
                <a:solidFill>
                  <a:srgbClr val="212121"/>
                </a:solidFill>
                <a:latin typeface="Times New Roman" panose="02020603050405020304" pitchFamily="18" charset="0"/>
                <a:cs typeface="Times New Roman" panose="02020603050405020304" pitchFamily="18" charset="0"/>
              </a:rPr>
              <a:t> wind, solar radiation, snowfall, rainfall.</a:t>
            </a:r>
          </a:p>
          <a:p>
            <a:pPr marL="285750" indent="-285750">
              <a:spcAft>
                <a:spcPts val="600"/>
              </a:spcAft>
              <a:buFont typeface="Wingdings" panose="05000000000000000000" pitchFamily="2" charset="2"/>
              <a:buChar char="ü"/>
            </a:pPr>
            <a:r>
              <a:rPr lang="en-IN" b="1" dirty="0">
                <a:solidFill>
                  <a:srgbClr val="212121"/>
                </a:solidFill>
                <a:latin typeface="Times New Roman" panose="02020603050405020304" pitchFamily="18" charset="0"/>
                <a:cs typeface="Times New Roman" panose="02020603050405020304" pitchFamily="18" charset="0"/>
              </a:rPr>
              <a:t>Negatively skewed </a:t>
            </a:r>
            <a:r>
              <a:rPr lang="en-IN" b="1" dirty="0" smtClean="0">
                <a:solidFill>
                  <a:srgbClr val="212121"/>
                </a:solidFill>
                <a:latin typeface="Times New Roman" panose="02020603050405020304" pitchFamily="18" charset="0"/>
                <a:cs typeface="Times New Roman" panose="02020603050405020304" pitchFamily="18" charset="0"/>
              </a:rPr>
              <a:t>features:</a:t>
            </a:r>
            <a:r>
              <a:rPr lang="en-IN" dirty="0">
                <a:solidFill>
                  <a:srgbClr val="212121"/>
                </a:solidFill>
                <a:latin typeface="Times New Roman" panose="02020603050405020304" pitchFamily="18" charset="0"/>
                <a:cs typeface="Times New Roman" panose="02020603050405020304" pitchFamily="18" charset="0"/>
              </a:rPr>
              <a:t> visibility</a:t>
            </a:r>
            <a:r>
              <a:rPr lang="en-IN" dirty="0" smtClean="0">
                <a:solidFill>
                  <a:srgbClr val="212121"/>
                </a:solidFill>
                <a:latin typeface="Times New Roman" panose="02020603050405020304" pitchFamily="18" charset="0"/>
                <a:cs typeface="Times New Roman" panose="02020603050405020304" pitchFamily="18" charset="0"/>
              </a:rPr>
              <a:t>.</a:t>
            </a:r>
          </a:p>
          <a:p>
            <a:pPr marL="285750" indent="-285750">
              <a:spcAft>
                <a:spcPts val="600"/>
              </a:spcAft>
              <a:buFont typeface="Wingdings" panose="05000000000000000000" pitchFamily="2" charset="2"/>
              <a:buChar char="ü"/>
            </a:pPr>
            <a:r>
              <a:rPr lang="en-IN" b="1" dirty="0" smtClean="0">
                <a:solidFill>
                  <a:srgbClr val="212121"/>
                </a:solidFill>
                <a:latin typeface="Times New Roman" panose="02020603050405020304" pitchFamily="18" charset="0"/>
                <a:cs typeface="Times New Roman" panose="02020603050405020304" pitchFamily="18" charset="0"/>
              </a:rPr>
              <a:t>Positive </a:t>
            </a:r>
            <a:r>
              <a:rPr lang="en-IN" b="1" dirty="0">
                <a:solidFill>
                  <a:srgbClr val="212121"/>
                </a:solidFill>
                <a:latin typeface="Times New Roman" panose="02020603050405020304" pitchFamily="18" charset="0"/>
                <a:cs typeface="Times New Roman" panose="02020603050405020304" pitchFamily="18" charset="0"/>
              </a:rPr>
              <a:t>linear </a:t>
            </a:r>
            <a:r>
              <a:rPr lang="en-IN" b="1" dirty="0" smtClean="0">
                <a:solidFill>
                  <a:srgbClr val="212121"/>
                </a:solidFill>
                <a:latin typeface="Times New Roman" panose="02020603050405020304" pitchFamily="18" charset="0"/>
                <a:cs typeface="Times New Roman" panose="02020603050405020304" pitchFamily="18" charset="0"/>
              </a:rPr>
              <a:t>related features: </a:t>
            </a:r>
            <a:r>
              <a:rPr lang="en-US" dirty="0" smtClean="0">
                <a:solidFill>
                  <a:srgbClr val="212121"/>
                </a:solidFill>
                <a:latin typeface="Times New Roman" panose="02020603050405020304" pitchFamily="18" charset="0"/>
                <a:cs typeface="Times New Roman" panose="02020603050405020304" pitchFamily="18" charset="0"/>
              </a:rPr>
              <a:t>Hour</a:t>
            </a:r>
            <a:r>
              <a:rPr lang="en-US" dirty="0">
                <a:solidFill>
                  <a:srgbClr val="212121"/>
                </a:solidFill>
                <a:latin typeface="Times New Roman" panose="02020603050405020304" pitchFamily="18" charset="0"/>
                <a:cs typeface="Times New Roman" panose="02020603050405020304" pitchFamily="18" charset="0"/>
              </a:rPr>
              <a:t>, Temperature, Wind speed, Visibility' and </a:t>
            </a:r>
            <a:r>
              <a:rPr lang="en-US" dirty="0" smtClean="0">
                <a:solidFill>
                  <a:srgbClr val="212121"/>
                </a:solidFill>
                <a:latin typeface="Times New Roman" panose="02020603050405020304" pitchFamily="18" charset="0"/>
                <a:cs typeface="Times New Roman" panose="02020603050405020304" pitchFamily="18" charset="0"/>
              </a:rPr>
              <a:t>Solar-Radiation.</a:t>
            </a:r>
            <a:endParaRPr lang="en-US" dirty="0">
              <a:solidFill>
                <a:srgbClr val="212121"/>
              </a:solidFill>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ü"/>
            </a:pPr>
            <a:r>
              <a:rPr lang="en-US" b="1" dirty="0" smtClean="0">
                <a:solidFill>
                  <a:srgbClr val="212121"/>
                </a:solidFill>
                <a:latin typeface="Times New Roman" panose="02020603050405020304" pitchFamily="18" charset="0"/>
                <a:cs typeface="Times New Roman" panose="02020603050405020304" pitchFamily="18" charset="0"/>
              </a:rPr>
              <a:t>Negative </a:t>
            </a:r>
            <a:r>
              <a:rPr lang="en-US" b="1" dirty="0">
                <a:solidFill>
                  <a:srgbClr val="212121"/>
                </a:solidFill>
                <a:latin typeface="Times New Roman" panose="02020603050405020304" pitchFamily="18" charset="0"/>
                <a:cs typeface="Times New Roman" panose="02020603050405020304" pitchFamily="18" charset="0"/>
              </a:rPr>
              <a:t>linear </a:t>
            </a:r>
            <a:r>
              <a:rPr lang="en-US" b="1" dirty="0" smtClean="0">
                <a:solidFill>
                  <a:srgbClr val="212121"/>
                </a:solidFill>
                <a:latin typeface="Times New Roman" panose="02020603050405020304" pitchFamily="18" charset="0"/>
                <a:cs typeface="Times New Roman" panose="02020603050405020304" pitchFamily="18" charset="0"/>
              </a:rPr>
              <a:t>related features: </a:t>
            </a:r>
            <a:r>
              <a:rPr lang="en-US" dirty="0" smtClean="0">
                <a:solidFill>
                  <a:srgbClr val="212121"/>
                </a:solidFill>
                <a:latin typeface="Times New Roman" panose="02020603050405020304" pitchFamily="18" charset="0"/>
                <a:cs typeface="Times New Roman" panose="02020603050405020304" pitchFamily="18" charset="0"/>
              </a:rPr>
              <a:t>Rainfall</a:t>
            </a:r>
            <a:r>
              <a:rPr lang="en-US" dirty="0">
                <a:solidFill>
                  <a:srgbClr val="212121"/>
                </a:solidFill>
                <a:latin typeface="Times New Roman" panose="02020603050405020304" pitchFamily="18" charset="0"/>
                <a:cs typeface="Times New Roman" panose="02020603050405020304" pitchFamily="18" charset="0"/>
              </a:rPr>
              <a:t>, Snowfall, </a:t>
            </a:r>
            <a:r>
              <a:rPr lang="en-US" dirty="0" smtClean="0">
                <a:solidFill>
                  <a:srgbClr val="212121"/>
                </a:solidFill>
                <a:latin typeface="Times New Roman" panose="02020603050405020304" pitchFamily="18" charset="0"/>
                <a:cs typeface="Times New Roman" panose="02020603050405020304" pitchFamily="18" charset="0"/>
              </a:rPr>
              <a:t>Humidity.</a:t>
            </a:r>
          </a:p>
          <a:p>
            <a:pPr marL="285750" indent="-285750">
              <a:spcAft>
                <a:spcPts val="600"/>
              </a:spcAft>
              <a:buFont typeface="Wingdings" panose="05000000000000000000" pitchFamily="2" charset="2"/>
              <a:buChar char="ü"/>
            </a:pPr>
            <a:r>
              <a:rPr lang="en-US" b="1" dirty="0" smtClean="0">
                <a:solidFill>
                  <a:srgbClr val="212121"/>
                </a:solidFill>
                <a:latin typeface="Times New Roman" panose="02020603050405020304" pitchFamily="18" charset="0"/>
                <a:cs typeface="Times New Roman" panose="02020603050405020304" pitchFamily="18" charset="0"/>
              </a:rPr>
              <a:t>Temperature </a:t>
            </a:r>
            <a:r>
              <a:rPr lang="en-US" b="1" dirty="0">
                <a:solidFill>
                  <a:srgbClr val="212121"/>
                </a:solidFill>
                <a:latin typeface="Times New Roman" panose="02020603050405020304" pitchFamily="18" charset="0"/>
                <a:cs typeface="Times New Roman" panose="02020603050405020304" pitchFamily="18" charset="0"/>
              </a:rPr>
              <a:t>and Dew point temperature(°C) </a:t>
            </a:r>
            <a:r>
              <a:rPr lang="en-US" b="1" dirty="0" smtClean="0">
                <a:solidFill>
                  <a:srgbClr val="212121"/>
                </a:solidFill>
                <a:latin typeface="Times New Roman" panose="02020603050405020304" pitchFamily="18" charset="0"/>
                <a:cs typeface="Times New Roman" panose="02020603050405020304" pitchFamily="18" charset="0"/>
              </a:rPr>
              <a:t>was high correlated </a:t>
            </a:r>
            <a:r>
              <a:rPr lang="en-US" b="1" dirty="0">
                <a:solidFill>
                  <a:srgbClr val="212121"/>
                </a:solidFill>
                <a:latin typeface="Times New Roman" panose="02020603050405020304" pitchFamily="18" charset="0"/>
                <a:cs typeface="Times New Roman" panose="02020603050405020304" pitchFamily="18" charset="0"/>
              </a:rPr>
              <a:t>and </a:t>
            </a:r>
            <a:r>
              <a:rPr lang="en-US" b="1" dirty="0" smtClean="0">
                <a:solidFill>
                  <a:srgbClr val="212121"/>
                </a:solidFill>
                <a:latin typeface="Times New Roman" panose="02020603050405020304" pitchFamily="18" charset="0"/>
                <a:cs typeface="Times New Roman" panose="02020603050405020304" pitchFamily="18" charset="0"/>
              </a:rPr>
              <a:t>multi-collinearity. We released </a:t>
            </a:r>
            <a:r>
              <a:rPr lang="en-US" b="1" dirty="0">
                <a:solidFill>
                  <a:srgbClr val="212121"/>
                </a:solidFill>
                <a:latin typeface="Times New Roman" panose="02020603050405020304" pitchFamily="18" charset="0"/>
                <a:cs typeface="Times New Roman" panose="02020603050405020304" pitchFamily="18" charset="0"/>
              </a:rPr>
              <a:t>dew point temperature column</a:t>
            </a:r>
            <a:r>
              <a:rPr lang="en-US" b="1" dirty="0" smtClean="0">
                <a:solidFill>
                  <a:srgbClr val="212121"/>
                </a:solidFill>
                <a:latin typeface="Times New Roman" panose="02020603050405020304" pitchFamily="18" charset="0"/>
                <a:cs typeface="Times New Roman" panose="02020603050405020304" pitchFamily="18" charset="0"/>
              </a:rPr>
              <a:t>.</a:t>
            </a:r>
            <a:endParaRPr lang="en-US" dirty="0">
              <a:solidFill>
                <a:srgbClr val="2121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078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dirty="0" smtClean="0">
                <a:latin typeface="Gill Sans MT" panose="020B0502020104020203" pitchFamily="34" charset="0"/>
              </a:rPr>
              <a:t>Conclusions: ML modelling</a:t>
            </a:r>
            <a:endParaRPr sz="2800" b="1" dirty="0">
              <a:latin typeface="Gill Sans MT" panose="020B0502020104020203" pitchFamily="34" charset="0"/>
              <a:cs typeface="Aria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7" name="Rectangle 6"/>
          <p:cNvSpPr/>
          <p:nvPr/>
        </p:nvSpPr>
        <p:spPr>
          <a:xfrm>
            <a:off x="42962" y="995308"/>
            <a:ext cx="8948638" cy="2808589"/>
          </a:xfrm>
          <a:prstGeom prst="rect">
            <a:avLst/>
          </a:prstGeom>
        </p:spPr>
        <p:txBody>
          <a:bodyPr wrap="square">
            <a:spAutoFit/>
          </a:bodyPr>
          <a:lstStyle/>
          <a:p>
            <a:pPr marL="285750" marR="101600" indent="-285750">
              <a:lnSpc>
                <a:spcPct val="117300"/>
              </a:lnSpc>
              <a:spcBef>
                <a:spcPts val="35"/>
              </a:spcBef>
              <a:spcAft>
                <a:spcPts val="600"/>
              </a:spcAft>
              <a:buClr>
                <a:srgbClr val="000000"/>
              </a:buClr>
              <a:buFont typeface="Wingdings" panose="05000000000000000000" pitchFamily="2" charset="2"/>
              <a:buChar char="ü"/>
              <a:tabLst>
                <a:tab pos="299085" algn="l"/>
                <a:tab pos="299720" algn="l"/>
              </a:tabLst>
            </a:pPr>
            <a:r>
              <a:rPr lang="en-US" dirty="0" smtClean="0">
                <a:solidFill>
                  <a:srgbClr val="212121"/>
                </a:solidFill>
                <a:latin typeface="Times New Roman" panose="02020603050405020304" pitchFamily="18" charset="0"/>
                <a:cs typeface="Times New Roman" panose="02020603050405020304" pitchFamily="18" charset="0"/>
              </a:rPr>
              <a:t>As our primary goal was to make a ML model to </a:t>
            </a:r>
            <a:r>
              <a:rPr lang="en-US" dirty="0">
                <a:solidFill>
                  <a:srgbClr val="212121"/>
                </a:solidFill>
                <a:latin typeface="Times New Roman" panose="02020603050405020304" pitchFamily="18" charset="0"/>
                <a:cs typeface="Times New Roman" panose="02020603050405020304" pitchFamily="18" charset="0"/>
              </a:rPr>
              <a:t>predict the demand for rental bikes based on different </a:t>
            </a:r>
            <a:r>
              <a:rPr lang="en-US" dirty="0" smtClean="0">
                <a:solidFill>
                  <a:srgbClr val="212121"/>
                </a:solidFill>
                <a:latin typeface="Times New Roman" panose="02020603050405020304" pitchFamily="18" charset="0"/>
                <a:cs typeface="Times New Roman" panose="02020603050405020304" pitchFamily="18" charset="0"/>
              </a:rPr>
              <a:t>weather and others conditions. We </a:t>
            </a:r>
            <a:r>
              <a:rPr lang="en-US" dirty="0">
                <a:solidFill>
                  <a:srgbClr val="212121"/>
                </a:solidFill>
                <a:latin typeface="Times New Roman" panose="02020603050405020304" pitchFamily="18" charset="0"/>
                <a:cs typeface="Times New Roman" panose="02020603050405020304" pitchFamily="18" charset="0"/>
              </a:rPr>
              <a:t>trained </a:t>
            </a:r>
            <a:r>
              <a:rPr lang="en-US" dirty="0" smtClean="0">
                <a:solidFill>
                  <a:srgbClr val="212121"/>
                </a:solidFill>
                <a:latin typeface="Times New Roman" panose="02020603050405020304" pitchFamily="18" charset="0"/>
                <a:cs typeface="Times New Roman" panose="02020603050405020304" pitchFamily="18" charset="0"/>
              </a:rPr>
              <a:t>seven </a:t>
            </a:r>
            <a:r>
              <a:rPr lang="en-US" dirty="0">
                <a:solidFill>
                  <a:srgbClr val="212121"/>
                </a:solidFill>
                <a:latin typeface="Times New Roman" panose="02020603050405020304" pitchFamily="18" charset="0"/>
                <a:cs typeface="Times New Roman" panose="02020603050405020304" pitchFamily="18" charset="0"/>
              </a:rPr>
              <a:t>unique Machine Learning models </a:t>
            </a:r>
            <a:r>
              <a:rPr lang="en-US" dirty="0" smtClean="0">
                <a:solidFill>
                  <a:srgbClr val="212121"/>
                </a:solidFill>
                <a:latin typeface="Times New Roman" panose="02020603050405020304" pitchFamily="18" charset="0"/>
                <a:cs typeface="Times New Roman" panose="02020603050405020304" pitchFamily="18" charset="0"/>
              </a:rPr>
              <a:t>and improved their </a:t>
            </a:r>
            <a:r>
              <a:rPr lang="en-US" dirty="0">
                <a:solidFill>
                  <a:srgbClr val="212121"/>
                </a:solidFill>
                <a:latin typeface="Times New Roman" panose="02020603050405020304" pitchFamily="18" charset="0"/>
                <a:cs typeface="Times New Roman" panose="02020603050405020304" pitchFamily="18" charset="0"/>
              </a:rPr>
              <a:t>performance </a:t>
            </a:r>
            <a:r>
              <a:rPr lang="en-US" dirty="0" smtClean="0">
                <a:solidFill>
                  <a:srgbClr val="212121"/>
                </a:solidFill>
                <a:latin typeface="Times New Roman" panose="02020603050405020304" pitchFamily="18" charset="0"/>
                <a:cs typeface="Times New Roman" panose="02020603050405020304" pitchFamily="18" charset="0"/>
              </a:rPr>
              <a:t>through </a:t>
            </a:r>
            <a:r>
              <a:rPr lang="en-US" dirty="0">
                <a:solidFill>
                  <a:srgbClr val="212121"/>
                </a:solidFill>
                <a:latin typeface="Times New Roman" panose="02020603050405020304" pitchFamily="18" charset="0"/>
                <a:cs typeface="Times New Roman" panose="02020603050405020304" pitchFamily="18" charset="0"/>
              </a:rPr>
              <a:t>hyper-parameter tuning.</a:t>
            </a:r>
          </a:p>
          <a:p>
            <a:pPr marL="285750" indent="-285750">
              <a:lnSpc>
                <a:spcPct val="100000"/>
              </a:lnSpc>
              <a:spcBef>
                <a:spcPts val="550"/>
              </a:spcBef>
              <a:spcAft>
                <a:spcPts val="600"/>
              </a:spcAft>
              <a:buClr>
                <a:srgbClr val="000000"/>
              </a:buClr>
              <a:buFont typeface="Wingdings" panose="05000000000000000000" pitchFamily="2" charset="2"/>
              <a:buChar char="ü"/>
              <a:tabLst>
                <a:tab pos="299720" algn="l"/>
              </a:tabLst>
            </a:pPr>
            <a:r>
              <a:rPr lang="en-US" dirty="0" smtClean="0">
                <a:solidFill>
                  <a:srgbClr val="212121"/>
                </a:solidFill>
                <a:latin typeface="Times New Roman" panose="02020603050405020304" pitchFamily="18" charset="0"/>
                <a:cs typeface="Times New Roman" panose="02020603050405020304" pitchFamily="18" charset="0"/>
              </a:rPr>
              <a:t>The </a:t>
            </a:r>
            <a:r>
              <a:rPr lang="en-US" dirty="0">
                <a:solidFill>
                  <a:srgbClr val="212121"/>
                </a:solidFill>
                <a:latin typeface="Times New Roman" panose="02020603050405020304" pitchFamily="18" charset="0"/>
                <a:cs typeface="Times New Roman" panose="02020603050405020304" pitchFamily="18" charset="0"/>
              </a:rPr>
              <a:t>XG Boost prediction model had the lowest RMSE.</a:t>
            </a:r>
          </a:p>
          <a:p>
            <a:pPr marL="285750" indent="-285750">
              <a:lnSpc>
                <a:spcPct val="100000"/>
              </a:lnSpc>
              <a:spcBef>
                <a:spcPts val="75"/>
              </a:spcBef>
              <a:spcAft>
                <a:spcPts val="600"/>
              </a:spcAft>
              <a:buClr>
                <a:srgbClr val="000000"/>
              </a:buClr>
              <a:buFont typeface="Wingdings" panose="05000000000000000000" pitchFamily="2" charset="2"/>
              <a:buChar char="ü"/>
              <a:tabLst>
                <a:tab pos="299720" algn="l"/>
              </a:tabLst>
            </a:pPr>
            <a:r>
              <a:rPr lang="en-US" dirty="0">
                <a:solidFill>
                  <a:srgbClr val="212121"/>
                </a:solidFill>
                <a:latin typeface="Times New Roman" panose="02020603050405020304" pitchFamily="18" charset="0"/>
                <a:cs typeface="Times New Roman" panose="02020603050405020304" pitchFamily="18" charset="0"/>
              </a:rPr>
              <a:t>The final choice of model for deployment depends on the </a:t>
            </a:r>
            <a:r>
              <a:rPr lang="en-US" dirty="0" smtClean="0">
                <a:solidFill>
                  <a:srgbClr val="212121"/>
                </a:solidFill>
                <a:latin typeface="Times New Roman" panose="02020603050405020304" pitchFamily="18" charset="0"/>
                <a:cs typeface="Times New Roman" panose="02020603050405020304" pitchFamily="18" charset="0"/>
              </a:rPr>
              <a:t>business need</a:t>
            </a:r>
            <a:r>
              <a:rPr lang="en-US" dirty="0">
                <a:solidFill>
                  <a:srgbClr val="212121"/>
                </a:solidFill>
                <a:latin typeface="Times New Roman" panose="02020603050405020304" pitchFamily="18" charset="0"/>
                <a:cs typeface="Times New Roman" panose="02020603050405020304" pitchFamily="18" charset="0"/>
              </a:rPr>
              <a:t>; if high accuracy in results is necessary, we can deploy </a:t>
            </a:r>
            <a:r>
              <a:rPr lang="en-US" dirty="0" smtClean="0">
                <a:solidFill>
                  <a:srgbClr val="212121"/>
                </a:solidFill>
                <a:latin typeface="Times New Roman" panose="02020603050405020304" pitchFamily="18" charset="0"/>
                <a:cs typeface="Times New Roman" panose="02020603050405020304" pitchFamily="18" charset="0"/>
              </a:rPr>
              <a:t>XG Boost </a:t>
            </a:r>
            <a:r>
              <a:rPr lang="en-US" dirty="0">
                <a:solidFill>
                  <a:srgbClr val="212121"/>
                </a:solidFill>
                <a:latin typeface="Times New Roman" panose="02020603050405020304" pitchFamily="18" charset="0"/>
                <a:cs typeface="Times New Roman" panose="02020603050405020304" pitchFamily="18" charset="0"/>
              </a:rPr>
              <a:t>model.</a:t>
            </a:r>
          </a:p>
          <a:p>
            <a:pPr marL="285750" indent="-285750">
              <a:lnSpc>
                <a:spcPct val="100000"/>
              </a:lnSpc>
              <a:spcBef>
                <a:spcPts val="340"/>
              </a:spcBef>
              <a:spcAft>
                <a:spcPts val="600"/>
              </a:spcAft>
              <a:buClr>
                <a:srgbClr val="000000"/>
              </a:buClr>
              <a:buFont typeface="Wingdings" panose="05000000000000000000" pitchFamily="2" charset="2"/>
              <a:buChar char="ü"/>
              <a:tabLst>
                <a:tab pos="299720" algn="l"/>
              </a:tabLst>
            </a:pPr>
            <a:r>
              <a:rPr lang="en-US" dirty="0">
                <a:solidFill>
                  <a:srgbClr val="212121"/>
                </a:solidFill>
                <a:latin typeface="Times New Roman" panose="02020603050405020304" pitchFamily="18" charset="0"/>
                <a:cs typeface="Times New Roman" panose="02020603050405020304" pitchFamily="18" charset="0"/>
              </a:rPr>
              <a:t>If the model interpretability is important to the stakeholders, we </a:t>
            </a:r>
            <a:r>
              <a:rPr lang="en-US" dirty="0" smtClean="0">
                <a:solidFill>
                  <a:srgbClr val="212121"/>
                </a:solidFill>
                <a:latin typeface="Times New Roman" panose="02020603050405020304" pitchFamily="18" charset="0"/>
                <a:cs typeface="Times New Roman" panose="02020603050405020304" pitchFamily="18" charset="0"/>
              </a:rPr>
              <a:t>can choose </a:t>
            </a:r>
            <a:r>
              <a:rPr lang="en-US" dirty="0">
                <a:solidFill>
                  <a:srgbClr val="212121"/>
                </a:solidFill>
                <a:latin typeface="Times New Roman" panose="02020603050405020304" pitchFamily="18" charset="0"/>
                <a:cs typeface="Times New Roman" panose="02020603050405020304" pitchFamily="18" charset="0"/>
              </a:rPr>
              <a:t>deploy the decision tree model.</a:t>
            </a:r>
          </a:p>
        </p:txBody>
      </p:sp>
    </p:spTree>
    <p:extLst>
      <p:ext uri="{BB962C8B-B14F-4D97-AF65-F5344CB8AC3E}">
        <p14:creationId xmlns:p14="http://schemas.microsoft.com/office/powerpoint/2010/main" val="523749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dirty="0">
                <a:latin typeface="Gill Sans MT" panose="020B0502020104020203" pitchFamily="34" charset="0"/>
              </a:rPr>
              <a:t>Challenges Faced</a:t>
            </a:r>
            <a:endParaRPr lang="en-US" sz="2800" b="1" dirty="0">
              <a:latin typeface="Gill Sans MT" panose="020B0502020104020203" pitchFamily="34" charset="0"/>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6" name="Rectangle 5"/>
          <p:cNvSpPr/>
          <p:nvPr/>
        </p:nvSpPr>
        <p:spPr>
          <a:xfrm>
            <a:off x="914400" y="819150"/>
            <a:ext cx="8001000" cy="2854628"/>
          </a:xfrm>
          <a:prstGeom prst="rect">
            <a:avLst/>
          </a:prstGeom>
        </p:spPr>
        <p:txBody>
          <a:bodyPr wrap="square">
            <a:spAutoFit/>
          </a:bodyPr>
          <a:lstStyle/>
          <a:p>
            <a:pPr marL="285750" marR="572770" indent="-285750">
              <a:lnSpc>
                <a:spcPct val="150000"/>
              </a:lnSpc>
              <a:spcBef>
                <a:spcPts val="105"/>
              </a:spcBef>
              <a:spcAft>
                <a:spcPts val="600"/>
              </a:spcAft>
              <a:buClr>
                <a:srgbClr val="000000"/>
              </a:buClr>
              <a:buFont typeface="Wingdings" panose="05000000000000000000" pitchFamily="2" charset="2"/>
              <a:buChar char="ü"/>
              <a:tabLst>
                <a:tab pos="349250" algn="l"/>
                <a:tab pos="349885" algn="l"/>
              </a:tabLst>
            </a:pPr>
            <a:r>
              <a:rPr lang="en-US" dirty="0">
                <a:solidFill>
                  <a:srgbClr val="212121"/>
                </a:solidFill>
                <a:latin typeface="Times New Roman" panose="02020603050405020304" pitchFamily="18" charset="0"/>
                <a:cs typeface="Times New Roman" panose="02020603050405020304" pitchFamily="18" charset="0"/>
              </a:rPr>
              <a:t>Pre-processing of data includes removing highly correlated variables from the data.</a:t>
            </a:r>
          </a:p>
          <a:p>
            <a:pPr marL="285750" marR="572770" indent="-285750">
              <a:lnSpc>
                <a:spcPct val="150000"/>
              </a:lnSpc>
              <a:spcBef>
                <a:spcPts val="105"/>
              </a:spcBef>
              <a:spcAft>
                <a:spcPts val="600"/>
              </a:spcAft>
              <a:buClr>
                <a:srgbClr val="000000"/>
              </a:buClr>
              <a:buFont typeface="Wingdings" panose="05000000000000000000" pitchFamily="2" charset="2"/>
              <a:buChar char="ü"/>
              <a:tabLst>
                <a:tab pos="349250" algn="l"/>
                <a:tab pos="349885" algn="l"/>
              </a:tabLst>
            </a:pPr>
            <a:r>
              <a:rPr lang="en-US" dirty="0">
                <a:solidFill>
                  <a:srgbClr val="212121"/>
                </a:solidFill>
                <a:latin typeface="Times New Roman" panose="02020603050405020304" pitchFamily="18" charset="0"/>
                <a:cs typeface="Times New Roman" panose="02020603050405020304" pitchFamily="18" charset="0"/>
              </a:rPr>
              <a:t>Feature engineering –which features to be dropped, kept and  transformed.</a:t>
            </a:r>
          </a:p>
          <a:p>
            <a:pPr marL="285750" marR="572770" indent="-285750">
              <a:lnSpc>
                <a:spcPct val="150000"/>
              </a:lnSpc>
              <a:spcBef>
                <a:spcPts val="105"/>
              </a:spcBef>
              <a:spcAft>
                <a:spcPts val="600"/>
              </a:spcAft>
              <a:buClr>
                <a:srgbClr val="000000"/>
              </a:buClr>
              <a:buFont typeface="Wingdings" panose="05000000000000000000" pitchFamily="2" charset="2"/>
              <a:buChar char="ü"/>
              <a:tabLst>
                <a:tab pos="349250" algn="l"/>
                <a:tab pos="349885" algn="l"/>
              </a:tabLst>
            </a:pPr>
            <a:r>
              <a:rPr lang="en-US" dirty="0">
                <a:solidFill>
                  <a:srgbClr val="212121"/>
                </a:solidFill>
                <a:latin typeface="Times New Roman" panose="02020603050405020304" pitchFamily="18" charset="0"/>
                <a:cs typeface="Times New Roman" panose="02020603050405020304" pitchFamily="18" charset="0"/>
              </a:rPr>
              <a:t>Deciding on how to handle outliers and choose best ML model makes for predictions.</a:t>
            </a:r>
          </a:p>
          <a:p>
            <a:pPr marL="285750" marR="572770" indent="-285750">
              <a:lnSpc>
                <a:spcPct val="150000"/>
              </a:lnSpc>
              <a:spcBef>
                <a:spcPts val="105"/>
              </a:spcBef>
              <a:spcAft>
                <a:spcPts val="600"/>
              </a:spcAft>
              <a:buClr>
                <a:srgbClr val="000000"/>
              </a:buClr>
              <a:buFont typeface="Wingdings" panose="05000000000000000000" pitchFamily="2" charset="2"/>
              <a:buChar char="ü"/>
              <a:tabLst>
                <a:tab pos="349250" algn="l"/>
                <a:tab pos="349885" algn="l"/>
              </a:tabLst>
            </a:pPr>
            <a:r>
              <a:rPr lang="en-US" dirty="0">
                <a:solidFill>
                  <a:srgbClr val="212121"/>
                </a:solidFill>
                <a:latin typeface="Times New Roman" panose="02020603050405020304" pitchFamily="18" charset="0"/>
                <a:cs typeface="Times New Roman" panose="02020603050405020304" pitchFamily="18" charset="0"/>
              </a:rPr>
              <a:t>Choosing the best hyper-parameters, which prevents overfitting</a:t>
            </a:r>
            <a:r>
              <a:rPr lang="en-US" dirty="0" smtClean="0">
                <a:solidFill>
                  <a:srgbClr val="212121"/>
                </a:solidFill>
                <a:latin typeface="Times New Roman" panose="02020603050405020304" pitchFamily="18" charset="0"/>
                <a:cs typeface="Times New Roman" panose="02020603050405020304" pitchFamily="18" charset="0"/>
              </a:rPr>
              <a:t>.</a:t>
            </a:r>
            <a:endParaRPr lang="en-US" dirty="0">
              <a:solidFill>
                <a:srgbClr val="2121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073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887422"/>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dirty="0">
                <a:latin typeface="Gill Sans MT" panose="020B0502020104020203" pitchFamily="34" charset="0"/>
              </a:rPr>
              <a:t>References</a:t>
            </a:r>
            <a:endParaRPr lang="en-US" sz="2800" b="1" dirty="0">
              <a:latin typeface="Gill Sans MT" panose="020B0502020104020203" pitchFamily="34" charset="0"/>
            </a:endParaRPr>
          </a:p>
          <a:p>
            <a:pPr marL="527050" indent="-514350">
              <a:lnSpc>
                <a:spcPct val="100000"/>
              </a:lnSpc>
              <a:spcBef>
                <a:spcPts val="100"/>
              </a:spcBef>
              <a:buSzPct val="116666"/>
              <a:buFont typeface="Wingdings"/>
              <a:buChar char=""/>
              <a:tabLst>
                <a:tab pos="526415" algn="l"/>
                <a:tab pos="527050" algn="l"/>
              </a:tabLst>
            </a:pPr>
            <a:endParaRPr sz="2800" b="1" dirty="0">
              <a:latin typeface="Gill Sans MT" panose="020B0502020104020203" pitchFamily="34" charset="0"/>
              <a:cs typeface="Aria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7" name="TextBox 6"/>
          <p:cNvSpPr txBox="1"/>
          <p:nvPr/>
        </p:nvSpPr>
        <p:spPr>
          <a:xfrm>
            <a:off x="914400" y="1047750"/>
            <a:ext cx="5791200" cy="2031325"/>
          </a:xfrm>
          <a:prstGeom prst="rect">
            <a:avLst/>
          </a:prstGeom>
          <a:noFill/>
        </p:spPr>
        <p:txBody>
          <a:bodyPr wrap="square" rtlCol="0">
            <a:spAutoFit/>
          </a:bodyPr>
          <a:lstStyle/>
          <a:p>
            <a:endParaRPr lang="en-IN" dirty="0"/>
          </a:p>
          <a:p>
            <a:pPr marL="285750" indent="-285750">
              <a:buFont typeface="Wingdings" panose="05000000000000000000" pitchFamily="2" charset="2"/>
              <a:buChar char="ü"/>
            </a:pPr>
            <a:r>
              <a:rPr lang="en-US" dirty="0" smtClean="0"/>
              <a:t>W3 schools </a:t>
            </a:r>
          </a:p>
          <a:p>
            <a:pPr marL="285750" indent="-285750">
              <a:buFont typeface="Wingdings" panose="05000000000000000000" pitchFamily="2" charset="2"/>
              <a:buChar char="ü"/>
            </a:pPr>
            <a:r>
              <a:rPr lang="en-US" dirty="0" smtClean="0"/>
              <a:t>Pandas </a:t>
            </a:r>
            <a:r>
              <a:rPr lang="en-US" dirty="0"/>
              <a:t>libraries </a:t>
            </a:r>
            <a:endParaRPr lang="en-US" dirty="0" smtClean="0"/>
          </a:p>
          <a:p>
            <a:pPr marL="285750" indent="-285750">
              <a:buFont typeface="Wingdings" panose="05000000000000000000" pitchFamily="2" charset="2"/>
              <a:buChar char="ü"/>
            </a:pPr>
            <a:r>
              <a:rPr lang="en-US" dirty="0" smtClean="0"/>
              <a:t>Numpy </a:t>
            </a:r>
            <a:r>
              <a:rPr lang="en-US" dirty="0"/>
              <a:t>libraries </a:t>
            </a:r>
            <a:endParaRPr lang="en-US" dirty="0" smtClean="0"/>
          </a:p>
          <a:p>
            <a:pPr marL="285750" indent="-285750">
              <a:buFont typeface="Wingdings" panose="05000000000000000000" pitchFamily="2" charset="2"/>
              <a:buChar char="ü"/>
            </a:pPr>
            <a:r>
              <a:rPr lang="en-US" dirty="0" err="1" smtClean="0"/>
              <a:t>Scikit</a:t>
            </a:r>
            <a:r>
              <a:rPr lang="en-US" dirty="0" smtClean="0"/>
              <a:t>-Learn libraries</a:t>
            </a:r>
          </a:p>
          <a:p>
            <a:pPr marL="285750" indent="-285750">
              <a:buFont typeface="Wingdings" panose="05000000000000000000" pitchFamily="2" charset="2"/>
              <a:buChar char="ü"/>
            </a:pPr>
            <a:r>
              <a:rPr lang="en-US" dirty="0" smtClean="0"/>
              <a:t>Alma </a:t>
            </a:r>
            <a:r>
              <a:rPr lang="en-US" dirty="0"/>
              <a:t>Better Class </a:t>
            </a:r>
            <a:r>
              <a:rPr lang="en-US" dirty="0" smtClean="0"/>
              <a:t>material</a:t>
            </a:r>
          </a:p>
          <a:p>
            <a:endParaRPr lang="en-IN" dirty="0"/>
          </a:p>
        </p:txBody>
      </p:sp>
    </p:spTree>
    <p:extLst>
      <p:ext uri="{BB962C8B-B14F-4D97-AF65-F5344CB8AC3E}">
        <p14:creationId xmlns:p14="http://schemas.microsoft.com/office/powerpoint/2010/main" val="127678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887422"/>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dirty="0" err="1" smtClean="0">
                <a:latin typeface="Gill Sans MT" panose="020B0502020104020203" pitchFamily="34" charset="0"/>
              </a:rPr>
              <a:t>Github</a:t>
            </a:r>
            <a:r>
              <a:rPr lang="en-IN" sz="2800" b="1" dirty="0" smtClean="0">
                <a:latin typeface="Gill Sans MT" panose="020B0502020104020203" pitchFamily="34" charset="0"/>
              </a:rPr>
              <a:t> Id’s details</a:t>
            </a:r>
            <a:endParaRPr lang="en-US" sz="2800" dirty="0">
              <a:latin typeface="Gill Sans MT" panose="020B0502020104020203" pitchFamily="34" charset="0"/>
            </a:endParaRPr>
          </a:p>
          <a:p>
            <a:pPr marL="527050" indent="-514350">
              <a:lnSpc>
                <a:spcPct val="100000"/>
              </a:lnSpc>
              <a:spcBef>
                <a:spcPts val="100"/>
              </a:spcBef>
              <a:buSzPct val="116666"/>
              <a:buFont typeface="Wingdings"/>
              <a:buChar char=""/>
              <a:tabLst>
                <a:tab pos="526415" algn="l"/>
                <a:tab pos="527050" algn="l"/>
              </a:tabLst>
            </a:pPr>
            <a:endParaRPr sz="2800" b="1" dirty="0">
              <a:latin typeface="Gill Sans MT" panose="020B0502020104020203" pitchFamily="34" charset="0"/>
              <a:cs typeface="Aria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7" name="Rectangle 6"/>
          <p:cNvSpPr/>
          <p:nvPr/>
        </p:nvSpPr>
        <p:spPr>
          <a:xfrm>
            <a:off x="1143000" y="1344668"/>
            <a:ext cx="6477000" cy="1852815"/>
          </a:xfrm>
          <a:prstGeom prst="rect">
            <a:avLst/>
          </a:prstGeom>
        </p:spPr>
        <p:txBody>
          <a:bodyPr wrap="square">
            <a:spAutoFit/>
          </a:bodyPr>
          <a:lstStyle/>
          <a:p>
            <a:pPr marL="285750" indent="-285750">
              <a:spcAft>
                <a:spcPts val="600"/>
              </a:spcAft>
              <a:buFont typeface="Wingdings" panose="05000000000000000000" pitchFamily="2" charset="2"/>
              <a:buChar char="v"/>
            </a:pPr>
            <a:r>
              <a:rPr lang="en-US" sz="1600" dirty="0" smtClean="0">
                <a:solidFill>
                  <a:srgbClr val="073763"/>
                </a:solidFill>
                <a:latin typeface="Gill Sans MT" panose="020B0502020104020203" pitchFamily="34" charset="0"/>
                <a:ea typeface="Montserrat"/>
                <a:cs typeface="Montserrat"/>
              </a:rPr>
              <a:t>Dr</a:t>
            </a:r>
            <a:r>
              <a:rPr lang="en-US" sz="1600" dirty="0">
                <a:solidFill>
                  <a:srgbClr val="073763"/>
                </a:solidFill>
                <a:latin typeface="Gill Sans MT" panose="020B0502020104020203" pitchFamily="34" charset="0"/>
                <a:ea typeface="Montserrat"/>
                <a:cs typeface="Montserrat"/>
              </a:rPr>
              <a:t>. Raj Kumar </a:t>
            </a:r>
            <a:r>
              <a:rPr lang="en-US" sz="1600" dirty="0" err="1">
                <a:solidFill>
                  <a:srgbClr val="073763"/>
                </a:solidFill>
                <a:latin typeface="Gill Sans MT" panose="020B0502020104020203" pitchFamily="34" charset="0"/>
                <a:ea typeface="Montserrat"/>
                <a:cs typeface="Montserrat"/>
              </a:rPr>
              <a:t>Github</a:t>
            </a:r>
            <a:r>
              <a:rPr lang="en-US" sz="1600" dirty="0">
                <a:solidFill>
                  <a:srgbClr val="073763"/>
                </a:solidFill>
                <a:latin typeface="Gill Sans MT" panose="020B0502020104020203" pitchFamily="34" charset="0"/>
                <a:ea typeface="Montserrat"/>
                <a:cs typeface="Montserrat"/>
              </a:rPr>
              <a:t> </a:t>
            </a:r>
            <a:r>
              <a:rPr lang="en-US" sz="1600" dirty="0" smtClean="0">
                <a:solidFill>
                  <a:srgbClr val="073763"/>
                </a:solidFill>
                <a:latin typeface="Gill Sans MT" panose="020B0502020104020203" pitchFamily="34" charset="0"/>
                <a:ea typeface="Montserrat"/>
                <a:cs typeface="Montserrat"/>
              </a:rPr>
              <a:t>Link: -  </a:t>
            </a:r>
            <a:r>
              <a:rPr lang="en-IN" dirty="0" smtClean="0"/>
              <a:t>https://</a:t>
            </a:r>
            <a:r>
              <a:rPr lang="en-IN" dirty="0" smtClean="0"/>
              <a:t>github.com/rajkumarpec/Supervised-ML </a:t>
            </a:r>
          </a:p>
          <a:p>
            <a:pPr marL="285750" indent="-285750">
              <a:spcAft>
                <a:spcPts val="600"/>
              </a:spcAft>
              <a:buFont typeface="Wingdings" panose="05000000000000000000" pitchFamily="2" charset="2"/>
              <a:buChar char="v"/>
            </a:pPr>
            <a:r>
              <a:rPr lang="en-US" sz="1600" dirty="0" err="1" smtClean="0">
                <a:solidFill>
                  <a:srgbClr val="073763"/>
                </a:solidFill>
                <a:latin typeface="Gill Sans MT" panose="020B0502020104020203" pitchFamily="34" charset="0"/>
                <a:ea typeface="Montserrat"/>
                <a:cs typeface="Montserrat"/>
              </a:rPr>
              <a:t>Prachi</a:t>
            </a:r>
            <a:r>
              <a:rPr lang="en-US" sz="1600" dirty="0" smtClean="0">
                <a:solidFill>
                  <a:srgbClr val="073763"/>
                </a:solidFill>
                <a:latin typeface="Gill Sans MT" panose="020B0502020104020203" pitchFamily="34" charset="0"/>
                <a:ea typeface="Montserrat"/>
                <a:cs typeface="Montserrat"/>
              </a:rPr>
              <a:t> </a:t>
            </a:r>
            <a:r>
              <a:rPr lang="en-US" sz="1600" dirty="0" err="1" smtClean="0">
                <a:solidFill>
                  <a:srgbClr val="073763"/>
                </a:solidFill>
                <a:latin typeface="Gill Sans MT" panose="020B0502020104020203" pitchFamily="34" charset="0"/>
                <a:ea typeface="Montserrat"/>
                <a:cs typeface="Montserrat"/>
              </a:rPr>
              <a:t>Jadhav</a:t>
            </a:r>
            <a:r>
              <a:rPr lang="en-US" sz="1600" dirty="0" smtClean="0">
                <a:solidFill>
                  <a:srgbClr val="073763"/>
                </a:solidFill>
                <a:latin typeface="Gill Sans MT" panose="020B0502020104020203" pitchFamily="34" charset="0"/>
                <a:ea typeface="Montserrat"/>
                <a:cs typeface="Montserrat"/>
              </a:rPr>
              <a:t> </a:t>
            </a:r>
            <a:r>
              <a:rPr lang="en-US" sz="1600" dirty="0" err="1" smtClean="0">
                <a:solidFill>
                  <a:srgbClr val="073763"/>
                </a:solidFill>
                <a:latin typeface="Gill Sans MT" panose="020B0502020104020203" pitchFamily="34" charset="0"/>
                <a:ea typeface="Montserrat"/>
                <a:cs typeface="Montserrat"/>
              </a:rPr>
              <a:t>Github</a:t>
            </a:r>
            <a:r>
              <a:rPr lang="en-US" sz="1600" dirty="0" smtClean="0">
                <a:solidFill>
                  <a:srgbClr val="073763"/>
                </a:solidFill>
                <a:latin typeface="Gill Sans MT" panose="020B0502020104020203" pitchFamily="34" charset="0"/>
                <a:ea typeface="Montserrat"/>
                <a:cs typeface="Montserrat"/>
              </a:rPr>
              <a:t> </a:t>
            </a:r>
            <a:r>
              <a:rPr lang="en-US" sz="1600" dirty="0" smtClean="0">
                <a:solidFill>
                  <a:srgbClr val="073763"/>
                </a:solidFill>
                <a:latin typeface="Gill Sans MT" panose="020B0502020104020203" pitchFamily="34" charset="0"/>
                <a:ea typeface="Montserrat"/>
                <a:cs typeface="Montserrat"/>
              </a:rPr>
              <a:t>Link: - </a:t>
            </a:r>
            <a:r>
              <a:rPr lang="en-IN" dirty="0" smtClean="0"/>
              <a:t>https://</a:t>
            </a:r>
            <a:r>
              <a:rPr lang="en-IN" dirty="0"/>
              <a:t>github.com/https://github.com/PrachiJadhav12/Seoul_Bike_Sharing_Prediction</a:t>
            </a:r>
            <a:endParaRPr lang="en-IN" dirty="0" smtClean="0"/>
          </a:p>
          <a:p>
            <a:pPr>
              <a:lnSpc>
                <a:spcPct val="115000"/>
              </a:lnSpc>
            </a:pPr>
            <a:r>
              <a:rPr lang="en-US" sz="1600" dirty="0">
                <a:solidFill>
                  <a:srgbClr val="0000FF"/>
                </a:solidFill>
                <a:latin typeface="Bahnschrift" panose="020B0502040204020203" pitchFamily="34" charset="0"/>
                <a:ea typeface="Montserrat"/>
                <a:cs typeface="Montserrat"/>
              </a:rPr>
              <a:t> </a:t>
            </a:r>
            <a:endParaRPr lang="en-IN" sz="1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61475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887422"/>
          </a:xfrm>
          <a:prstGeom prst="rect">
            <a:avLst/>
          </a:prstGeom>
        </p:spPr>
        <p:txBody>
          <a:bodyPr vert="horz" wrap="square" lIns="0" tIns="12700" rIns="0" bIns="0" rtlCol="0">
            <a:spAutoFit/>
          </a:bodyPr>
          <a:lstStyle/>
          <a:p>
            <a:pPr marL="527050" indent="-514350">
              <a:spcBef>
                <a:spcPts val="100"/>
              </a:spcBef>
              <a:buSzPct val="116666"/>
              <a:buFont typeface="Wingdings"/>
              <a:buChar char=""/>
              <a:tabLst>
                <a:tab pos="526415" algn="l"/>
                <a:tab pos="527050" algn="l"/>
              </a:tabLst>
            </a:pPr>
            <a:r>
              <a:rPr lang="en-IN" sz="2800" b="1" dirty="0" smtClean="0">
                <a:latin typeface="Gill Sans MT" panose="020B0502020104020203" pitchFamily="34" charset="0"/>
              </a:rPr>
              <a:t>Regards</a:t>
            </a:r>
            <a:endParaRPr lang="en-US" sz="2800" dirty="0">
              <a:latin typeface="Gill Sans MT" panose="020B0502020104020203" pitchFamily="34" charset="0"/>
            </a:endParaRPr>
          </a:p>
          <a:p>
            <a:pPr marL="527050" indent="-514350">
              <a:lnSpc>
                <a:spcPct val="100000"/>
              </a:lnSpc>
              <a:spcBef>
                <a:spcPts val="100"/>
              </a:spcBef>
              <a:buSzPct val="116666"/>
              <a:buFont typeface="Wingdings"/>
              <a:buChar char=""/>
              <a:tabLst>
                <a:tab pos="526415" algn="l"/>
                <a:tab pos="527050" algn="l"/>
              </a:tabLst>
            </a:pPr>
            <a:endParaRPr sz="2800" b="1" dirty="0">
              <a:latin typeface="Gill Sans MT" panose="020B0502020104020203" pitchFamily="34" charset="0"/>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1866" t="23333" r="11866" b="27778"/>
          <a:stretch/>
        </p:blipFill>
        <p:spPr>
          <a:xfrm>
            <a:off x="1905000" y="1428750"/>
            <a:ext cx="5029201" cy="2514600"/>
          </a:xfrm>
          <a:prstGeom prst="rect">
            <a:avLst/>
          </a:prstGeom>
        </p:spPr>
      </p:pic>
    </p:spTree>
    <p:extLst>
      <p:ext uri="{BB962C8B-B14F-4D97-AF65-F5344CB8AC3E}">
        <p14:creationId xmlns:p14="http://schemas.microsoft.com/office/powerpoint/2010/main" val="30594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0" y="2303780"/>
            <a:ext cx="9144000"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a:ln w="25400">
            <a:solidFill>
              <a:srgbClr val="202020"/>
            </a:solidFill>
          </a:ln>
        </p:spPr>
        <p:txBody>
          <a:bodyPr wrap="square" lIns="0" tIns="0" rIns="0" bIns="0" rtlCol="0"/>
          <a:lstStyle/>
          <a:p>
            <a:endParaRPr/>
          </a:p>
        </p:txBody>
      </p:sp>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148652"/>
            <a:ext cx="8442326" cy="663002"/>
          </a:xfrm>
          <a:prstGeom prst="rect">
            <a:avLst/>
          </a:prstGeom>
        </p:spPr>
        <p:txBody>
          <a:bodyPr vert="horz" wrap="square" lIns="0" tIns="12700" rIns="0" bIns="0" rtlCol="0">
            <a:spAutoFit/>
          </a:bodyPr>
          <a:lstStyle/>
          <a:p>
            <a:pPr marL="457200" marR="4111625" indent="-457200">
              <a:lnSpc>
                <a:spcPct val="150000"/>
              </a:lnSpc>
              <a:buFont typeface="Wingdings" panose="05000000000000000000" pitchFamily="2" charset="2"/>
              <a:buChar char="v"/>
            </a:pPr>
            <a:r>
              <a:rPr lang="en-IN" sz="3200" b="1" spc="-5" dirty="0" smtClean="0">
                <a:latin typeface="Times New Roman" panose="02020603050405020304" pitchFamily="18" charset="0"/>
                <a:cs typeface="Times New Roman" panose="02020603050405020304" pitchFamily="18" charset="0"/>
              </a:rPr>
              <a:t>Business context</a:t>
            </a:r>
            <a:endParaRPr lang="en-IN" sz="3200" b="1" spc="-5" dirty="0">
              <a:latin typeface="Times New Roman" panose="02020603050405020304" pitchFamily="18" charset="0"/>
              <a:cs typeface="Times New Roman" panose="02020603050405020304" pitchFamily="18" charset="0"/>
            </a:endParaRPr>
          </a:p>
        </p:txBody>
      </p:sp>
      <p:sp>
        <p:nvSpPr>
          <p:cNvPr id="5" name="object 5"/>
          <p:cNvSpPr txBox="1"/>
          <p:nvPr/>
        </p:nvSpPr>
        <p:spPr>
          <a:xfrm>
            <a:off x="78739" y="809706"/>
            <a:ext cx="8989061" cy="1304844"/>
          </a:xfrm>
          <a:prstGeom prst="rect">
            <a:avLst/>
          </a:prstGeom>
        </p:spPr>
        <p:txBody>
          <a:bodyPr vert="horz" wrap="square" lIns="0" tIns="12065" rIns="0" bIns="0" rtlCol="0">
            <a:spAutoFit/>
          </a:bodyPr>
          <a:lstStyle/>
          <a:p>
            <a:pPr marL="12700" marR="5080" algn="just">
              <a:lnSpc>
                <a:spcPct val="150000"/>
              </a:lnSpc>
              <a:spcBef>
                <a:spcPts val="100"/>
              </a:spcBef>
            </a:pPr>
            <a:r>
              <a:rPr lang="en-US" sz="1400" dirty="0">
                <a:latin typeface="Gill Sans MT" panose="020B0502020104020203" pitchFamily="34" charset="0"/>
              </a:rPr>
              <a:t>Currently Rental bikes are introduced in many urban cities for the  enhancement of mobility comfort. It is important to make the rental  bike available and accessible to the public at the right time as </a:t>
            </a:r>
            <a:r>
              <a:rPr lang="en-US" sz="1400" dirty="0" smtClean="0">
                <a:latin typeface="Gill Sans MT" panose="020B0502020104020203" pitchFamily="34" charset="0"/>
              </a:rPr>
              <a:t>it </a:t>
            </a:r>
            <a:r>
              <a:rPr lang="en-US" sz="1400" dirty="0">
                <a:latin typeface="Gill Sans MT" panose="020B0502020104020203" pitchFamily="34" charset="0"/>
              </a:rPr>
              <a:t>lessens the waiting time. Eventually, providing the city with a </a:t>
            </a:r>
            <a:r>
              <a:rPr lang="en-US" sz="1400" dirty="0" smtClean="0">
                <a:latin typeface="Gill Sans MT" panose="020B0502020104020203" pitchFamily="34" charset="0"/>
              </a:rPr>
              <a:t>stable </a:t>
            </a:r>
            <a:r>
              <a:rPr lang="en-US" sz="1400" dirty="0">
                <a:latin typeface="Gill Sans MT" panose="020B0502020104020203" pitchFamily="34" charset="0"/>
              </a:rPr>
              <a:t>supply of rental bikes becomes a major concern. The crucial part </a:t>
            </a:r>
            <a:r>
              <a:rPr lang="en-US" sz="1400" dirty="0" smtClean="0">
                <a:latin typeface="Gill Sans MT" panose="020B0502020104020203" pitchFamily="34" charset="0"/>
              </a:rPr>
              <a:t>is </a:t>
            </a:r>
            <a:r>
              <a:rPr lang="en-US" sz="1400" dirty="0">
                <a:latin typeface="Gill Sans MT" panose="020B0502020104020203" pitchFamily="34" charset="0"/>
              </a:rPr>
              <a:t>the prediction of bike count required at each hour for the </a:t>
            </a:r>
            <a:r>
              <a:rPr lang="en-US" sz="1400" dirty="0" smtClean="0">
                <a:latin typeface="Gill Sans MT" panose="020B0502020104020203" pitchFamily="34" charset="0"/>
              </a:rPr>
              <a:t>stable </a:t>
            </a:r>
            <a:r>
              <a:rPr lang="en-US" sz="1400" dirty="0">
                <a:latin typeface="Gill Sans MT" panose="020B0502020104020203" pitchFamily="34" charset="0"/>
              </a:rPr>
              <a:t>supply of rental bikes.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7" name="object 5"/>
          <p:cNvSpPr txBox="1"/>
          <p:nvPr/>
        </p:nvSpPr>
        <p:spPr>
          <a:xfrm>
            <a:off x="76200" y="2924940"/>
            <a:ext cx="8915400" cy="1628010"/>
          </a:xfrm>
          <a:prstGeom prst="rect">
            <a:avLst/>
          </a:prstGeom>
        </p:spPr>
        <p:txBody>
          <a:bodyPr vert="horz" wrap="square" lIns="0" tIns="12065" rIns="0" bIns="0" rtlCol="0">
            <a:spAutoFit/>
          </a:bodyPr>
          <a:lstStyle/>
          <a:p>
            <a:pPr marR="5080" algn="just">
              <a:lnSpc>
                <a:spcPct val="150000"/>
              </a:lnSpc>
              <a:spcBef>
                <a:spcPts val="120"/>
              </a:spcBef>
              <a:spcAft>
                <a:spcPts val="600"/>
              </a:spcAft>
              <a:buClr>
                <a:srgbClr val="000000"/>
              </a:buClr>
              <a:tabLst>
                <a:tab pos="354330" algn="l"/>
              </a:tabLst>
            </a:pPr>
            <a:r>
              <a:rPr lang="en-US" sz="1400" dirty="0" smtClean="0">
                <a:latin typeface="Gill Sans MT" panose="020B0502020104020203" pitchFamily="34" charset="0"/>
              </a:rPr>
              <a:t>We </a:t>
            </a:r>
            <a:r>
              <a:rPr lang="en-US" sz="1400" dirty="0">
                <a:latin typeface="Gill Sans MT" panose="020B0502020104020203" pitchFamily="34" charset="0"/>
              </a:rPr>
              <a:t>have a Dataset contains the hourly and daily count of rental bikes </a:t>
            </a:r>
            <a:r>
              <a:rPr lang="en-US" sz="1400" dirty="0" smtClean="0">
                <a:latin typeface="Gill Sans MT" panose="020B0502020104020203" pitchFamily="34" charset="0"/>
              </a:rPr>
              <a:t>between </a:t>
            </a:r>
            <a:r>
              <a:rPr lang="en-US" sz="1400" dirty="0">
                <a:latin typeface="Gill Sans MT" panose="020B0502020104020203" pitchFamily="34" charset="0"/>
              </a:rPr>
              <a:t>years 2017 and 2018 in Capital bike share system with the </a:t>
            </a:r>
            <a:r>
              <a:rPr lang="en-US" sz="1400" dirty="0" smtClean="0">
                <a:latin typeface="Gill Sans MT" panose="020B0502020104020203" pitchFamily="34" charset="0"/>
              </a:rPr>
              <a:t>corresponding </a:t>
            </a:r>
            <a:r>
              <a:rPr lang="en-US" sz="1400" dirty="0">
                <a:latin typeface="Gill Sans MT" panose="020B0502020104020203" pitchFamily="34" charset="0"/>
              </a:rPr>
              <a:t>weather and seasonal information. </a:t>
            </a:r>
            <a:r>
              <a:rPr lang="en-US" sz="1400" dirty="0" smtClean="0">
                <a:latin typeface="Gill Sans MT" panose="020B0502020104020203" pitchFamily="34" charset="0"/>
              </a:rPr>
              <a:t>It </a:t>
            </a:r>
            <a:r>
              <a:rPr lang="en-US" sz="1400" dirty="0">
                <a:latin typeface="Gill Sans MT" panose="020B0502020104020203" pitchFamily="34" charset="0"/>
              </a:rPr>
              <a:t>is important to make the rental bike available and accessible to the </a:t>
            </a:r>
            <a:r>
              <a:rPr lang="en-US" sz="1400" dirty="0" smtClean="0">
                <a:latin typeface="Gill Sans MT" panose="020B0502020104020203" pitchFamily="34" charset="0"/>
              </a:rPr>
              <a:t>public </a:t>
            </a:r>
            <a:r>
              <a:rPr lang="en-US" sz="1400" dirty="0">
                <a:latin typeface="Gill Sans MT" panose="020B0502020104020203" pitchFamily="34" charset="0"/>
              </a:rPr>
              <a:t>at the right time as it lessens the waiting time, eventually, providing the </a:t>
            </a:r>
            <a:r>
              <a:rPr lang="en-US" sz="1400" dirty="0" smtClean="0">
                <a:latin typeface="Gill Sans MT" panose="020B0502020104020203" pitchFamily="34" charset="0"/>
              </a:rPr>
              <a:t>city </a:t>
            </a:r>
            <a:r>
              <a:rPr lang="en-US" sz="1400" dirty="0">
                <a:latin typeface="Gill Sans MT" panose="020B0502020104020203" pitchFamily="34" charset="0"/>
              </a:rPr>
              <a:t>with a stable supply of rental </a:t>
            </a:r>
            <a:r>
              <a:rPr lang="en-US" sz="1400" dirty="0" smtClean="0">
                <a:latin typeface="Gill Sans MT" panose="020B0502020104020203" pitchFamily="34" charset="0"/>
              </a:rPr>
              <a:t>bikes. The </a:t>
            </a:r>
            <a:r>
              <a:rPr lang="en-US" sz="1400" dirty="0">
                <a:latin typeface="Gill Sans MT" panose="020B0502020104020203" pitchFamily="34" charset="0"/>
              </a:rPr>
              <a:t>goal of this project is to build a </a:t>
            </a:r>
            <a:r>
              <a:rPr lang="en-US" sz="1400" dirty="0" smtClean="0">
                <a:latin typeface="Gill Sans MT" panose="020B0502020104020203" pitchFamily="34" charset="0"/>
              </a:rPr>
              <a:t>best ML </a:t>
            </a:r>
            <a:r>
              <a:rPr lang="en-US" sz="1400" dirty="0">
                <a:latin typeface="Gill Sans MT" panose="020B0502020104020203" pitchFamily="34" charset="0"/>
              </a:rPr>
              <a:t>model that is able to predict the demand of rental bikes in the city of Seoul</a:t>
            </a:r>
            <a:r>
              <a:rPr lang="en-US" sz="1400" dirty="0" smtClean="0">
                <a:latin typeface="Gill Sans MT" panose="020B0502020104020203" pitchFamily="34" charset="0"/>
              </a:rPr>
              <a:t>.</a:t>
            </a:r>
            <a:endParaRPr lang="en-US" sz="1400" dirty="0">
              <a:latin typeface="Gill Sans MT" panose="020B0502020104020203" pitchFamily="34" charset="0"/>
            </a:endParaRPr>
          </a:p>
        </p:txBody>
      </p:sp>
      <p:sp>
        <p:nvSpPr>
          <p:cNvPr id="8" name="object 4"/>
          <p:cNvSpPr txBox="1"/>
          <p:nvPr/>
        </p:nvSpPr>
        <p:spPr>
          <a:xfrm>
            <a:off x="0" y="2137348"/>
            <a:ext cx="9144000" cy="663002"/>
          </a:xfrm>
          <a:prstGeom prst="rect">
            <a:avLst/>
          </a:prstGeom>
          <a:noFill/>
        </p:spPr>
        <p:txBody>
          <a:bodyPr vert="horz" wrap="square" lIns="0" tIns="12700" rIns="0" bIns="0" rtlCol="0">
            <a:spAutoFit/>
          </a:bodyPr>
          <a:lstStyle/>
          <a:p>
            <a:pPr marL="457200" marR="4111625" indent="-457200">
              <a:lnSpc>
                <a:spcPct val="150000"/>
              </a:lnSpc>
              <a:buFont typeface="Wingdings" panose="05000000000000000000" pitchFamily="2" charset="2"/>
              <a:buChar char="v"/>
            </a:pPr>
            <a:r>
              <a:rPr lang="en-IN" sz="3200" b="1" spc="-5" dirty="0">
                <a:latin typeface="Times New Roman" panose="02020603050405020304" pitchFamily="18" charset="0"/>
                <a:cs typeface="Times New Roman" panose="02020603050405020304" pitchFamily="18" charset="0"/>
              </a:rPr>
              <a:t>Problem statements</a:t>
            </a:r>
          </a:p>
        </p:txBody>
      </p:sp>
    </p:spTree>
    <p:extLst>
      <p:ext uri="{BB962C8B-B14F-4D97-AF65-F5344CB8AC3E}">
        <p14:creationId xmlns:p14="http://schemas.microsoft.com/office/powerpoint/2010/main" val="232978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pPr marL="527050" indent="-514350">
              <a:spcBef>
                <a:spcPts val="100"/>
              </a:spcBef>
              <a:buSzPct val="116666"/>
              <a:buFont typeface="Wingdings"/>
              <a:buChar char=""/>
              <a:tabLst>
                <a:tab pos="526415" algn="l"/>
                <a:tab pos="527050" algn="l"/>
              </a:tabLst>
            </a:pPr>
            <a:r>
              <a:rPr lang="en-IN" sz="3200" spc="-45" dirty="0" smtClean="0"/>
              <a:t>Methodology</a:t>
            </a:r>
            <a:r>
              <a:rPr lang="en-IN" sz="3200" b="1" spc="-5" dirty="0" smtClean="0">
                <a:latin typeface="Gill Sans MT" panose="020B0502020104020203" pitchFamily="34" charset="0"/>
                <a:cs typeface="Arial"/>
              </a:rPr>
              <a:t>:</a:t>
            </a:r>
            <a:endParaRPr lang="en-IN" sz="3200" b="1" spc="-5" dirty="0">
              <a:latin typeface="Gill Sans MT" panose="020B0502020104020203" pitchFamily="34" charset="0"/>
              <a:cs typeface="Arial"/>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graphicFrame>
        <p:nvGraphicFramePr>
          <p:cNvPr id="18" name="Diagram 17"/>
          <p:cNvGraphicFramePr/>
          <p:nvPr>
            <p:extLst>
              <p:ext uri="{D42A27DB-BD31-4B8C-83A1-F6EECF244321}">
                <p14:modId xmlns:p14="http://schemas.microsoft.com/office/powerpoint/2010/main" val="3836811114"/>
              </p:ext>
            </p:extLst>
          </p:nvPr>
        </p:nvGraphicFramePr>
        <p:xfrm>
          <a:off x="1295400" y="666750"/>
          <a:ext cx="6781800" cy="4476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45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pPr marL="527050" indent="-514350">
              <a:lnSpc>
                <a:spcPct val="100000"/>
              </a:lnSpc>
              <a:spcBef>
                <a:spcPts val="100"/>
              </a:spcBef>
              <a:buSzPct val="116666"/>
              <a:buFont typeface="Wingdings"/>
              <a:buChar char=""/>
              <a:tabLst>
                <a:tab pos="526415" algn="l"/>
                <a:tab pos="527050" algn="l"/>
              </a:tabLst>
            </a:pPr>
            <a:r>
              <a:rPr lang="en-IN" sz="3200" b="1" spc="-5" dirty="0" smtClean="0">
                <a:latin typeface="Gill Sans MT" panose="020B0502020104020203" pitchFamily="34" charset="0"/>
                <a:cs typeface="Arial"/>
              </a:rPr>
              <a:t>Load dataset and Data Exploration :</a:t>
            </a:r>
            <a:endParaRPr lang="en-IN" sz="3200" b="1" spc="-5" dirty="0">
              <a:latin typeface="Gill Sans MT" panose="020B0502020104020203" pitchFamily="34" charset="0"/>
              <a:cs typeface="Arial"/>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742950"/>
            <a:ext cx="8442326" cy="4421723"/>
          </a:xfrm>
          <a:prstGeom prst="rect">
            <a:avLst/>
          </a:prstGeom>
        </p:spPr>
        <p:txBody>
          <a:bodyPr vert="horz" wrap="square" lIns="0" tIns="12700" rIns="0" bIns="0" rtlCol="0">
            <a:spAutoFit/>
          </a:bodyPr>
          <a:lstStyle/>
          <a:p>
            <a:pPr marL="12700" marR="5080">
              <a:lnSpc>
                <a:spcPct val="100000"/>
              </a:lnSpc>
              <a:spcBef>
                <a:spcPts val="1250"/>
              </a:spcBef>
              <a:tabLst>
                <a:tab pos="252095" algn="l"/>
              </a:tabLst>
            </a:pPr>
            <a:r>
              <a:rPr lang="en-US" dirty="0" smtClean="0">
                <a:latin typeface="Gill Sans MT" panose="020B0502020104020203" pitchFamily="34" charset="0"/>
              </a:rPr>
              <a:t>We have a Dataset of bike sharing demand prediction from years 2017 to 2018 and having 14 columns. Our aims to find the relevant insights from this dataset.</a:t>
            </a:r>
          </a:p>
          <a:p>
            <a:pPr marL="12700" marR="5080">
              <a:lnSpc>
                <a:spcPct val="100000"/>
              </a:lnSpc>
              <a:spcBef>
                <a:spcPts val="1250"/>
              </a:spcBef>
              <a:tabLst>
                <a:tab pos="252095" algn="l"/>
              </a:tabLst>
            </a:pPr>
            <a:r>
              <a:rPr sz="2800" b="1" spc="-5" dirty="0" smtClean="0">
                <a:solidFill>
                  <a:srgbClr val="FF4646"/>
                </a:solidFill>
                <a:latin typeface="Gill Sans MT" panose="020B0502020104020203" pitchFamily="34" charset="0"/>
                <a:cs typeface="Arial"/>
              </a:rPr>
              <a:t>Data</a:t>
            </a:r>
            <a:r>
              <a:rPr sz="2800" b="1" spc="-15" dirty="0" smtClean="0">
                <a:solidFill>
                  <a:srgbClr val="FF4646"/>
                </a:solidFill>
                <a:latin typeface="Gill Sans MT" panose="020B0502020104020203" pitchFamily="34" charset="0"/>
                <a:cs typeface="Arial"/>
              </a:rPr>
              <a:t> </a:t>
            </a:r>
            <a:r>
              <a:rPr sz="2800" b="1" dirty="0" smtClean="0">
                <a:solidFill>
                  <a:srgbClr val="FF4646"/>
                </a:solidFill>
                <a:latin typeface="Gill Sans MT" panose="020B0502020104020203" pitchFamily="34" charset="0"/>
                <a:cs typeface="Arial"/>
              </a:rPr>
              <a:t>Description:</a:t>
            </a:r>
            <a:endParaRPr lang="en-IN" sz="1400" spc="-5" dirty="0" smtClean="0">
              <a:latin typeface="Gill Sans MT" panose="020B0502020104020203" pitchFamily="34" charset="0"/>
              <a:cs typeface="Arial"/>
            </a:endParaRPr>
          </a:p>
          <a:p>
            <a:pPr marL="12700">
              <a:lnSpc>
                <a:spcPct val="100000"/>
              </a:lnSpc>
              <a:spcBef>
                <a:spcPts val="10"/>
              </a:spcBef>
              <a:tabLst>
                <a:tab pos="469265" algn="l"/>
                <a:tab pos="469900" algn="l"/>
              </a:tabLst>
            </a:pPr>
            <a:r>
              <a:rPr lang="en-US" sz="1400" b="1" spc="-5" dirty="0">
                <a:latin typeface="Gill Sans MT" panose="020B0502020104020203" pitchFamily="34" charset="0"/>
                <a:cs typeface="Arial"/>
              </a:rPr>
              <a:t>Date </a:t>
            </a:r>
            <a:r>
              <a:rPr lang="en-US" sz="1400" b="1" spc="-5" dirty="0" smtClean="0">
                <a:latin typeface="Gill Sans MT" panose="020B0502020104020203" pitchFamily="34" charset="0"/>
                <a:cs typeface="Arial"/>
              </a:rPr>
              <a:t>- year-month-day</a:t>
            </a:r>
            <a:endParaRPr lang="en-US" sz="1400" b="1" spc="-5" dirty="0">
              <a:latin typeface="Gill Sans MT" panose="020B0502020104020203" pitchFamily="34" charset="0"/>
              <a:cs typeface="Arial"/>
            </a:endParaRPr>
          </a:p>
          <a:p>
            <a:pPr marL="12700">
              <a:spcBef>
                <a:spcPts val="10"/>
              </a:spcBef>
              <a:tabLst>
                <a:tab pos="469265" algn="l"/>
                <a:tab pos="469900" algn="l"/>
              </a:tabLst>
            </a:pPr>
            <a:r>
              <a:rPr lang="en-US" sz="1400" b="1" spc="-5" dirty="0">
                <a:latin typeface="Gill Sans MT" panose="020B0502020104020203" pitchFamily="34" charset="0"/>
                <a:cs typeface="Arial"/>
              </a:rPr>
              <a:t>Rented Bike count - Count of bikes rented at each hour</a:t>
            </a:r>
          </a:p>
          <a:p>
            <a:pPr marL="12700">
              <a:spcBef>
                <a:spcPts val="10"/>
              </a:spcBef>
              <a:tabLst>
                <a:tab pos="469265" algn="l"/>
                <a:tab pos="469900" algn="l"/>
              </a:tabLst>
            </a:pPr>
            <a:r>
              <a:rPr lang="en-US" sz="1400" b="1" spc="-5" dirty="0">
                <a:latin typeface="Gill Sans MT" panose="020B0502020104020203" pitchFamily="34" charset="0"/>
                <a:cs typeface="Arial"/>
              </a:rPr>
              <a:t>Hour - Hour of he day</a:t>
            </a:r>
          </a:p>
          <a:p>
            <a:pPr marL="12700">
              <a:spcBef>
                <a:spcPts val="10"/>
              </a:spcBef>
              <a:tabLst>
                <a:tab pos="469265" algn="l"/>
                <a:tab pos="469900" algn="l"/>
              </a:tabLst>
            </a:pPr>
            <a:r>
              <a:rPr lang="en-US" sz="1400" b="1" spc="-5" dirty="0">
                <a:latin typeface="Gill Sans MT" panose="020B0502020104020203" pitchFamily="34" charset="0"/>
                <a:cs typeface="Arial"/>
              </a:rPr>
              <a:t>Temperature-Temperature in Celsius</a:t>
            </a:r>
          </a:p>
          <a:p>
            <a:pPr marL="12700">
              <a:spcBef>
                <a:spcPts val="10"/>
              </a:spcBef>
              <a:tabLst>
                <a:tab pos="469265" algn="l"/>
                <a:tab pos="469900" algn="l"/>
              </a:tabLst>
            </a:pPr>
            <a:r>
              <a:rPr lang="en-US" sz="1400" b="1" spc="-5" dirty="0">
                <a:latin typeface="Gill Sans MT" panose="020B0502020104020203" pitchFamily="34" charset="0"/>
                <a:cs typeface="Arial"/>
              </a:rPr>
              <a:t>Humidity - %</a:t>
            </a:r>
          </a:p>
          <a:p>
            <a:pPr marL="12700">
              <a:spcBef>
                <a:spcPts val="10"/>
              </a:spcBef>
              <a:tabLst>
                <a:tab pos="469265" algn="l"/>
                <a:tab pos="469900" algn="l"/>
              </a:tabLst>
            </a:pPr>
            <a:r>
              <a:rPr lang="en-US" sz="1400" b="1" spc="-5" dirty="0">
                <a:latin typeface="Gill Sans MT" panose="020B0502020104020203" pitchFamily="34" charset="0"/>
                <a:cs typeface="Arial"/>
              </a:rPr>
              <a:t>Wind Speed - m/s</a:t>
            </a:r>
          </a:p>
          <a:p>
            <a:pPr marL="12700">
              <a:spcBef>
                <a:spcPts val="10"/>
              </a:spcBef>
              <a:tabLst>
                <a:tab pos="469265" algn="l"/>
                <a:tab pos="469900" algn="l"/>
              </a:tabLst>
            </a:pPr>
            <a:r>
              <a:rPr lang="en-US" sz="1400" b="1" spc="-5" dirty="0">
                <a:latin typeface="Gill Sans MT" panose="020B0502020104020203" pitchFamily="34" charset="0"/>
                <a:cs typeface="Arial"/>
              </a:rPr>
              <a:t>Visibility - 10m</a:t>
            </a:r>
          </a:p>
          <a:p>
            <a:pPr marL="12700">
              <a:spcBef>
                <a:spcPts val="10"/>
              </a:spcBef>
              <a:tabLst>
                <a:tab pos="469265" algn="l"/>
                <a:tab pos="469900" algn="l"/>
              </a:tabLst>
            </a:pPr>
            <a:r>
              <a:rPr lang="en-US" sz="1400" b="1" spc="-5" dirty="0">
                <a:latin typeface="Gill Sans MT" panose="020B0502020104020203" pitchFamily="34" charset="0"/>
                <a:cs typeface="Arial"/>
              </a:rPr>
              <a:t>Dew point temperature - Celsius</a:t>
            </a:r>
          </a:p>
          <a:p>
            <a:pPr marL="12700">
              <a:spcBef>
                <a:spcPts val="10"/>
              </a:spcBef>
              <a:tabLst>
                <a:tab pos="469265" algn="l"/>
                <a:tab pos="469900" algn="l"/>
              </a:tabLst>
            </a:pPr>
            <a:r>
              <a:rPr lang="en-US" sz="1400" b="1" spc="-5" dirty="0">
                <a:latin typeface="Gill Sans MT" panose="020B0502020104020203" pitchFamily="34" charset="0"/>
                <a:cs typeface="Arial"/>
              </a:rPr>
              <a:t>Solar radiation - MJ/m2</a:t>
            </a:r>
          </a:p>
          <a:p>
            <a:pPr marL="12700">
              <a:spcBef>
                <a:spcPts val="10"/>
              </a:spcBef>
              <a:tabLst>
                <a:tab pos="469900" algn="l"/>
              </a:tabLst>
            </a:pPr>
            <a:r>
              <a:rPr lang="en-US" sz="1400" b="1" spc="-5" dirty="0">
                <a:latin typeface="Gill Sans MT" panose="020B0502020104020203" pitchFamily="34" charset="0"/>
                <a:cs typeface="Arial"/>
              </a:rPr>
              <a:t>Rainfall - mm</a:t>
            </a:r>
          </a:p>
          <a:p>
            <a:pPr marL="12700">
              <a:spcBef>
                <a:spcPts val="10"/>
              </a:spcBef>
              <a:tabLst>
                <a:tab pos="469900" algn="l"/>
              </a:tabLst>
            </a:pPr>
            <a:r>
              <a:rPr lang="en-US" sz="1400" b="1" spc="-5" dirty="0">
                <a:latin typeface="Gill Sans MT" panose="020B0502020104020203" pitchFamily="34" charset="0"/>
                <a:cs typeface="Arial"/>
              </a:rPr>
              <a:t>Snowfall - cm</a:t>
            </a:r>
          </a:p>
          <a:p>
            <a:pPr marL="12700">
              <a:spcBef>
                <a:spcPts val="10"/>
              </a:spcBef>
              <a:tabLst>
                <a:tab pos="469900" algn="l"/>
              </a:tabLst>
            </a:pPr>
            <a:r>
              <a:rPr lang="en-US" sz="1400" b="1" spc="-5" dirty="0">
                <a:latin typeface="Gill Sans MT" panose="020B0502020104020203" pitchFamily="34" charset="0"/>
                <a:cs typeface="Arial"/>
              </a:rPr>
              <a:t>Seasons - Winter, Spring, Summer, Autumn</a:t>
            </a:r>
          </a:p>
          <a:p>
            <a:pPr marL="12700">
              <a:spcBef>
                <a:spcPts val="10"/>
              </a:spcBef>
              <a:tabLst>
                <a:tab pos="469900" algn="l"/>
              </a:tabLst>
            </a:pPr>
            <a:r>
              <a:rPr lang="en-US" sz="1400" b="1" spc="-5" dirty="0">
                <a:latin typeface="Gill Sans MT" panose="020B0502020104020203" pitchFamily="34" charset="0"/>
                <a:cs typeface="Arial"/>
              </a:rPr>
              <a:t>Holiday - Holiday/No holiday</a:t>
            </a:r>
          </a:p>
          <a:p>
            <a:pPr marL="12700">
              <a:spcBef>
                <a:spcPts val="10"/>
              </a:spcBef>
              <a:tabLst>
                <a:tab pos="469900" algn="l"/>
              </a:tabLst>
            </a:pPr>
            <a:r>
              <a:rPr lang="en-US" sz="1400" b="1" spc="-5" dirty="0">
                <a:latin typeface="Gill Sans MT" panose="020B0502020104020203" pitchFamily="34" charset="0"/>
                <a:cs typeface="Arial"/>
              </a:rPr>
              <a:t>Functional Day - No(Non Functional Hours), Yes(Functional hours)</a:t>
            </a:r>
          </a:p>
          <a:p>
            <a:pPr marL="12700">
              <a:lnSpc>
                <a:spcPct val="100000"/>
              </a:lnSpc>
              <a:spcBef>
                <a:spcPts val="10"/>
              </a:spcBef>
            </a:pPr>
            <a:endParaRPr sz="1400" dirty="0" smtClean="0">
              <a:latin typeface="Gill Sans MT" panose="020B0502020104020203" pitchFamily="34" charset="0"/>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Tree>
    <p:extLst>
      <p:ext uri="{BB962C8B-B14F-4D97-AF65-F5344CB8AC3E}">
        <p14:creationId xmlns:p14="http://schemas.microsoft.com/office/powerpoint/2010/main" val="190585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IN" sz="2800" b="1" spc="-5" dirty="0" smtClean="0">
                <a:latin typeface="Gill Sans MT" panose="020B0502020104020203" pitchFamily="34" charset="0"/>
              </a:rPr>
              <a:t>Data Pre-processing:</a:t>
            </a:r>
            <a:endParaRPr sz="2800" b="1" spc="-5" dirty="0">
              <a:latin typeface="Gill Sans MT" panose="020B05020201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6" name="Rectangle 5"/>
          <p:cNvSpPr/>
          <p:nvPr/>
        </p:nvSpPr>
        <p:spPr>
          <a:xfrm>
            <a:off x="838200" y="590550"/>
            <a:ext cx="4572000" cy="923330"/>
          </a:xfrm>
          <a:prstGeom prst="rect">
            <a:avLst/>
          </a:prstGeom>
        </p:spPr>
        <p:txBody>
          <a:bodyPr>
            <a:spAutoFit/>
          </a:bodyPr>
          <a:lstStyle/>
          <a:p>
            <a:r>
              <a:rPr lang="en-US" dirty="0">
                <a:solidFill>
                  <a:srgbClr val="212121"/>
                </a:solidFill>
                <a:latin typeface="Roboto"/>
              </a:rPr>
              <a:t>1) Data cleaning</a:t>
            </a:r>
          </a:p>
          <a:p>
            <a:r>
              <a:rPr lang="en-US" dirty="0">
                <a:solidFill>
                  <a:srgbClr val="212121"/>
                </a:solidFill>
                <a:latin typeface="Roboto"/>
              </a:rPr>
              <a:t>2) Data Transformation</a:t>
            </a:r>
          </a:p>
          <a:p>
            <a:r>
              <a:rPr lang="en-US" dirty="0">
                <a:solidFill>
                  <a:srgbClr val="212121"/>
                </a:solidFill>
                <a:latin typeface="Roboto"/>
              </a:rPr>
              <a:t>3) Data Reduction</a:t>
            </a:r>
            <a:endParaRPr lang="en-US" b="0" i="0" dirty="0">
              <a:solidFill>
                <a:srgbClr val="212121"/>
              </a:solidFill>
              <a:effectLst/>
              <a:latin typeface="Roboto"/>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581150"/>
            <a:ext cx="6477000" cy="3511992"/>
          </a:xfrm>
          <a:prstGeom prst="rect">
            <a:avLst/>
          </a:prstGeom>
        </p:spPr>
      </p:pic>
      <p:sp>
        <p:nvSpPr>
          <p:cNvPr id="9" name="Rectangle 8"/>
          <p:cNvSpPr/>
          <p:nvPr/>
        </p:nvSpPr>
        <p:spPr>
          <a:xfrm>
            <a:off x="6629400" y="2057221"/>
            <a:ext cx="2438400" cy="1200329"/>
          </a:xfrm>
          <a:prstGeom prst="rect">
            <a:avLst/>
          </a:prstGeom>
        </p:spPr>
        <p:txBody>
          <a:bodyPr wrap="square">
            <a:spAutoFit/>
          </a:bodyPr>
          <a:lstStyle/>
          <a:p>
            <a:r>
              <a:rPr lang="en-US" b="1" dirty="0">
                <a:solidFill>
                  <a:srgbClr val="212121"/>
                </a:solidFill>
                <a:latin typeface="Roboto"/>
              </a:rPr>
              <a:t>Observation:</a:t>
            </a:r>
            <a:endParaRPr lang="en-US" dirty="0">
              <a:solidFill>
                <a:srgbClr val="212121"/>
              </a:solidFill>
              <a:latin typeface="Roboto"/>
            </a:endParaRPr>
          </a:p>
          <a:p>
            <a:r>
              <a:rPr lang="en-US" dirty="0">
                <a:solidFill>
                  <a:srgbClr val="212121"/>
                </a:solidFill>
                <a:latin typeface="Roboto"/>
              </a:rPr>
              <a:t>There is no missing and duplicate values in dataset.</a:t>
            </a:r>
            <a:endParaRPr lang="en-US" b="0" i="0" dirty="0">
              <a:solidFill>
                <a:srgbClr val="212121"/>
              </a:solidFill>
              <a:effectLst/>
              <a:latin typeface="Roboto"/>
            </a:endParaRPr>
          </a:p>
        </p:txBody>
      </p:sp>
    </p:spTree>
    <p:extLst>
      <p:ext uri="{BB962C8B-B14F-4D97-AF65-F5344CB8AC3E}">
        <p14:creationId xmlns:p14="http://schemas.microsoft.com/office/powerpoint/2010/main" val="3638707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IN" sz="2800" b="1" spc="-5" dirty="0" smtClean="0">
                <a:latin typeface="Gill Sans MT" panose="020B0502020104020203" pitchFamily="34" charset="0"/>
              </a:rPr>
              <a:t>Performing EDA:</a:t>
            </a:r>
            <a:endParaRPr sz="2800" b="1" spc="-5" dirty="0">
              <a:latin typeface="Gill Sans MT" panose="020B05020201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6" name="Rectangle 5"/>
          <p:cNvSpPr/>
          <p:nvPr/>
        </p:nvSpPr>
        <p:spPr>
          <a:xfrm>
            <a:off x="76200" y="706219"/>
            <a:ext cx="6096000" cy="369332"/>
          </a:xfrm>
          <a:prstGeom prst="rect">
            <a:avLst/>
          </a:prstGeom>
        </p:spPr>
        <p:txBody>
          <a:bodyPr wrap="square">
            <a:spAutoFit/>
          </a:bodyPr>
          <a:lstStyle/>
          <a:p>
            <a:r>
              <a:rPr lang="en-US" b="1" dirty="0" smtClean="0">
                <a:solidFill>
                  <a:srgbClr val="212121"/>
                </a:solidFill>
                <a:latin typeface="Roboto"/>
              </a:rPr>
              <a:t>Analyzing </a:t>
            </a:r>
            <a:r>
              <a:rPr lang="en-US" b="1" dirty="0">
                <a:solidFill>
                  <a:srgbClr val="212121"/>
                </a:solidFill>
                <a:latin typeface="Roboto"/>
              </a:rPr>
              <a:t>the distribution of the dependent variable</a:t>
            </a:r>
            <a:endParaRPr lang="en-US" b="0" i="0" dirty="0">
              <a:solidFill>
                <a:srgbClr val="212121"/>
              </a:solidFill>
              <a:effectLst/>
              <a:latin typeface="Robo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52550"/>
            <a:ext cx="8583168" cy="2569741"/>
          </a:xfrm>
          <a:prstGeom prst="rect">
            <a:avLst/>
          </a:prstGeom>
        </p:spPr>
      </p:pic>
      <p:sp>
        <p:nvSpPr>
          <p:cNvPr id="9" name="Rectangle 8"/>
          <p:cNvSpPr/>
          <p:nvPr/>
        </p:nvSpPr>
        <p:spPr>
          <a:xfrm>
            <a:off x="76200" y="3962221"/>
            <a:ext cx="8735568" cy="861774"/>
          </a:xfrm>
          <a:prstGeom prst="rect">
            <a:avLst/>
          </a:prstGeom>
        </p:spPr>
        <p:txBody>
          <a:bodyPr wrap="square">
            <a:spAutoFit/>
          </a:bodyPr>
          <a:lstStyle/>
          <a:p>
            <a:r>
              <a:rPr lang="en-US" b="1" dirty="0" smtClean="0">
                <a:solidFill>
                  <a:srgbClr val="212121"/>
                </a:solidFill>
                <a:latin typeface="Roboto"/>
              </a:rPr>
              <a:t>Observations:</a:t>
            </a:r>
            <a:endParaRPr lang="en-US" dirty="0">
              <a:solidFill>
                <a:srgbClr val="212121"/>
              </a:solidFill>
              <a:latin typeface="Roboto"/>
            </a:endParaRPr>
          </a:p>
          <a:p>
            <a:r>
              <a:rPr lang="en-US" sz="1600" dirty="0" smtClean="0">
                <a:solidFill>
                  <a:srgbClr val="212121"/>
                </a:solidFill>
                <a:latin typeface="Times New Roman" panose="02020603050405020304" pitchFamily="18" charset="0"/>
                <a:cs typeface="Times New Roman" panose="02020603050405020304" pitchFamily="18" charset="0"/>
              </a:rPr>
              <a:t>Dependent variable is </a:t>
            </a:r>
            <a:r>
              <a:rPr lang="en-US" sz="1600" dirty="0">
                <a:solidFill>
                  <a:srgbClr val="212121"/>
                </a:solidFill>
                <a:latin typeface="Times New Roman" panose="02020603050405020304" pitchFamily="18" charset="0"/>
                <a:cs typeface="Times New Roman" panose="02020603050405020304" pitchFamily="18" charset="0"/>
              </a:rPr>
              <a:t>positively </a:t>
            </a:r>
            <a:r>
              <a:rPr lang="en-US" sz="1600" dirty="0" smtClean="0">
                <a:solidFill>
                  <a:srgbClr val="212121"/>
                </a:solidFill>
                <a:latin typeface="Times New Roman" panose="02020603050405020304" pitchFamily="18" charset="0"/>
                <a:cs typeface="Times New Roman" panose="02020603050405020304" pitchFamily="18" charset="0"/>
              </a:rPr>
              <a:t>skewed, As skewness is reduce </a:t>
            </a:r>
            <a:r>
              <a:rPr lang="en-US" sz="1600" dirty="0">
                <a:solidFill>
                  <a:srgbClr val="212121"/>
                </a:solidFill>
                <a:latin typeface="Times New Roman" panose="02020603050405020304" pitchFamily="18" charset="0"/>
                <a:cs typeface="Times New Roman" panose="02020603050405020304" pitchFamily="18" charset="0"/>
              </a:rPr>
              <a:t>after square root of dependent variable. Therefore, We will use </a:t>
            </a:r>
            <a:r>
              <a:rPr lang="en-US" sz="1600" dirty="0" err="1">
                <a:solidFill>
                  <a:srgbClr val="212121"/>
                </a:solidFill>
                <a:latin typeface="Times New Roman" panose="02020603050405020304" pitchFamily="18" charset="0"/>
                <a:cs typeface="Times New Roman" panose="02020603050405020304" pitchFamily="18" charset="0"/>
              </a:rPr>
              <a:t>sqrt</a:t>
            </a:r>
            <a:r>
              <a:rPr lang="en-US" sz="1600" dirty="0">
                <a:solidFill>
                  <a:srgbClr val="212121"/>
                </a:solidFill>
                <a:latin typeface="Times New Roman" panose="02020603050405020304" pitchFamily="18" charset="0"/>
                <a:cs typeface="Times New Roman" panose="02020603050405020304" pitchFamily="18" charset="0"/>
              </a:rPr>
              <a:t> of dependent variable in ML modeling.</a:t>
            </a:r>
            <a:endParaRPr lang="en-US" sz="16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558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IN" sz="2800" b="1" spc="-5" dirty="0" smtClean="0">
                <a:latin typeface="Gill Sans MT" panose="020B0502020104020203" pitchFamily="34" charset="0"/>
              </a:rPr>
              <a:t>EDA on Categorical Features:</a:t>
            </a:r>
            <a:endParaRPr sz="2800" b="1" spc="-5" dirty="0">
              <a:latin typeface="Gill Sans MT" panose="020B05020201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895350"/>
            <a:ext cx="7315200" cy="3919978"/>
          </a:xfrm>
          <a:prstGeom prst="rect">
            <a:avLst/>
          </a:prstGeom>
        </p:spPr>
      </p:pic>
    </p:spTree>
    <p:extLst>
      <p:ext uri="{BB962C8B-B14F-4D97-AF65-F5344CB8AC3E}">
        <p14:creationId xmlns:p14="http://schemas.microsoft.com/office/powerpoint/2010/main" val="225105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solidFill>
            <a:srgbClr val="FF0000"/>
          </a:solidFill>
        </p:spPr>
        <p:txBody>
          <a:bodyPr wrap="square" lIns="0" tIns="0" rIns="0" bIns="0" rtlCol="0"/>
          <a:lstStyle/>
          <a:p>
            <a:endParaRPr>
              <a:ln w="0"/>
              <a:solidFill>
                <a:srgbClr val="FF0000"/>
              </a:solidFill>
              <a:effectLst>
                <a:outerShdw blurRad="38100" dist="19050" dir="2700000" algn="tl" rotWithShape="0">
                  <a:schemeClr val="dk1">
                    <a:alpha val="40000"/>
                  </a:schemeClr>
                </a:outerShdw>
              </a:effectLst>
            </a:endParaRPr>
          </a:p>
        </p:txBody>
      </p:sp>
      <p:sp>
        <p:nvSpPr>
          <p:cNvPr id="3" name="object 3"/>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sp>
        <p:nvSpPr>
          <p:cNvPr id="4" name="object 4"/>
          <p:cNvSpPr txBox="1"/>
          <p:nvPr/>
        </p:nvSpPr>
        <p:spPr>
          <a:xfrm>
            <a:off x="78739" y="57150"/>
            <a:ext cx="8442326" cy="443711"/>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IN" sz="2800" b="1" spc="-5" dirty="0">
                <a:latin typeface="Gill Sans MT" panose="020B0502020104020203" pitchFamily="34" charset="0"/>
              </a:rPr>
              <a:t>EDA on Categorical </a:t>
            </a:r>
            <a:r>
              <a:rPr lang="en-IN" sz="2800" b="1" spc="-5" dirty="0" smtClean="0">
                <a:latin typeface="Gill Sans MT" panose="020B0502020104020203" pitchFamily="34" charset="0"/>
              </a:rPr>
              <a:t>Features:</a:t>
            </a:r>
            <a:endParaRPr sz="2800" b="1" spc="-5" dirty="0">
              <a:latin typeface="Gill Sans MT" panose="020B05020201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6842" y="0"/>
            <a:ext cx="587158" cy="597706"/>
          </a:xfrm>
          <a:prstGeom prst="rect">
            <a:avLst/>
          </a:prstGeom>
        </p:spPr>
      </p:pic>
      <p:sp>
        <p:nvSpPr>
          <p:cNvPr id="6" name="Rectangle 5"/>
          <p:cNvSpPr/>
          <p:nvPr/>
        </p:nvSpPr>
        <p:spPr>
          <a:xfrm>
            <a:off x="78739" y="666750"/>
            <a:ext cx="7846061" cy="369332"/>
          </a:xfrm>
          <a:prstGeom prst="rect">
            <a:avLst/>
          </a:prstGeom>
        </p:spPr>
        <p:txBody>
          <a:bodyPr wrap="square">
            <a:spAutoFit/>
          </a:bodyPr>
          <a:lstStyle/>
          <a:p>
            <a:r>
              <a:rPr lang="en-US" b="1" dirty="0">
                <a:solidFill>
                  <a:srgbClr val="212121"/>
                </a:solidFill>
                <a:latin typeface="Roboto"/>
              </a:rPr>
              <a:t>Explore relation between categorical feature and dependent variable</a:t>
            </a:r>
            <a:endParaRPr lang="en-US" b="0" i="0" dirty="0">
              <a:solidFill>
                <a:srgbClr val="212121"/>
              </a:solidFill>
              <a:effectLst/>
              <a:latin typeface="Robo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9" y="1352550"/>
            <a:ext cx="5905500" cy="3175000"/>
          </a:xfrm>
          <a:prstGeom prst="rect">
            <a:avLst/>
          </a:prstGeom>
        </p:spPr>
      </p:pic>
      <p:sp>
        <p:nvSpPr>
          <p:cNvPr id="9" name="Rectangle 8"/>
          <p:cNvSpPr/>
          <p:nvPr/>
        </p:nvSpPr>
        <p:spPr>
          <a:xfrm>
            <a:off x="6015834" y="1130062"/>
            <a:ext cx="3051966" cy="3570208"/>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Observation:</a:t>
            </a: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Most of bikes have been rented in summer followed by Autumn, Spring and Winter.</a:t>
            </a:r>
          </a:p>
          <a:p>
            <a:pPr marL="285750" indent="-285750">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Use of rented bike is more on 'No holiday' means on working days as compared to 'Holiday'.</a:t>
            </a:r>
          </a:p>
          <a:p>
            <a:pPr marL="285750" indent="-285750">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Most of the bikes have been rented on working days.</a:t>
            </a:r>
          </a:p>
          <a:p>
            <a:pPr marL="285750" indent="-285750">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People generally use rented bikes during their working hours.</a:t>
            </a:r>
          </a:p>
          <a:p>
            <a:pPr marL="285750" indent="-285750">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People use rented bike only in functioning day.</a:t>
            </a:r>
            <a:endParaRPr lang="en-US" sz="16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578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3000</TotalTime>
  <Words>1101</Words>
  <Application>Microsoft Office PowerPoint</Application>
  <PresentationFormat>On-screen Show (16:9)</PresentationFormat>
  <Paragraphs>138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Neeraj Bassi Naman Thapliyal</dc:title>
  <dc:creator>Raj Kumar</dc:creator>
  <cp:lastModifiedBy>OM</cp:lastModifiedBy>
  <cp:revision>203</cp:revision>
  <dcterms:created xsi:type="dcterms:W3CDTF">2022-09-19T17:10:48Z</dcterms:created>
  <dcterms:modified xsi:type="dcterms:W3CDTF">2023-01-12T10:43:29Z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2022-01-01T00:00:00Z</vt:filetime>
  </property>
  <property fmtid="{D5CDD505-2E9C-101B-9397-08002B2CF9AE}" pid="3" name="Creator">
    <vt:lpwstr>Microsoft® PowerPoint® 2019</vt:lpwstr>
  </property>
  <property fmtid="{D5CDD505-2E9C-101B-9397-08002B2CF9AE}" pid="4" name="LastSaved">
    <vt:filetime>2022-09-19T00:00:00Z</vt:filetime>
  </property>
</Properties>
</file>