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21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13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342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995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5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74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04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06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4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25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3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86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3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79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6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4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4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52D95D-B4ED-4B3F-BF8E-2355EFB4CC4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6167BD-D663-40AB-BB16-BCA235C10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54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406D-A4FE-E530-BA23-1683CC28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24366"/>
            <a:ext cx="8001000" cy="2971801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effectLst/>
                <a:latin typeface="__fkGroteskNeue_598ab8"/>
              </a:rPr>
              <a:t>M</a:t>
            </a:r>
            <a:r>
              <a:rPr lang="en-US" b="0" i="0" cap="none" dirty="0" err="1">
                <a:effectLst/>
                <a:latin typeface="__fkGroteskNeue_598ab8"/>
              </a:rPr>
              <a:t>ulti</a:t>
            </a:r>
            <a:r>
              <a:rPr lang="en-US" b="0" i="0" dirty="0" err="1">
                <a:effectLst/>
                <a:latin typeface="__fkGroteskNeue_598ab8"/>
              </a:rPr>
              <a:t>PDF</a:t>
            </a:r>
            <a:r>
              <a:rPr lang="en-US" b="0" i="0" dirty="0">
                <a:effectLst/>
                <a:latin typeface="__fkGroteskNeue_598ab8"/>
              </a:rPr>
              <a:t> Chat App: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0" i="0" dirty="0">
                <a:effectLst/>
                <a:latin typeface="__fkGroteskNeue_598ab8"/>
              </a:rPr>
              <a:t>A Reasoning-Based LLM System</a:t>
            </a:r>
            <a:br>
              <a:rPr lang="en-US" b="0" i="0" dirty="0">
                <a:effectLst/>
                <a:latin typeface="__fkGroteskNeue_598ab8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5D851-F1F3-AA9B-283D-A1CFC0FFC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__fkGroteskNeue_598ab8"/>
              </a:rPr>
              <a:t>Student Name: Prachi Pravin Karande</a:t>
            </a:r>
          </a:p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__fkGroteskNeue_598ab8"/>
              </a:rPr>
              <a:t>Department: Computer Engineering</a:t>
            </a:r>
          </a:p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__fkGroteskNeue_598ab8"/>
              </a:rPr>
              <a:t>Class: TE Div: A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__fkGroteskNeue_598ab8"/>
              </a:rPr>
              <a:t>College: DYPIEMR</a:t>
            </a:r>
            <a:endParaRPr lang="en-IN" b="0" i="0" dirty="0">
              <a:solidFill>
                <a:schemeClr val="tx1"/>
              </a:solidFill>
              <a:effectLst/>
              <a:latin typeface="__fkGroteskNeue_598ab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51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BEA67-1CE3-D7C0-4C5D-93BE0664E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DDC3300-96B4-0F5A-FF3C-35AD6E416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79" y="559614"/>
            <a:ext cx="9794241" cy="644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 and Performance Analysis: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application demonstrates a high degree of accuracy in retrieving relevant chunks of text and generating coherent responses.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 processing and vectorization occur in a reasonable timeframe, ensuring smooth user experience.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Feedback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Positive feedback on the ease of use and clarity of responses.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may degrade with extremely large PDFs or complex queries.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ct val="100000"/>
            </a:pP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 and Improvements: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v"/>
              <a:tabLst>
                <a:tab pos="180340" algn="l"/>
              </a:tabLst>
            </a:pPr>
            <a:r>
              <a:rPr lang="en-IN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OCR Integration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Incorporate OCR capabilities to handle image-based PDFs.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v"/>
              <a:tabLst>
                <a:tab pos="180340" algn="l"/>
              </a:tabLst>
            </a:pPr>
            <a:r>
              <a:rPr lang="en-IN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Multi-Language Support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Expand support for multilingual documents using multilingual embeddings.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v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21F3E-C3B5-96D4-429A-C398E65048C5}"/>
              </a:ext>
            </a:extLst>
          </p:cNvPr>
          <p:cNvSpPr txBox="1"/>
          <p:nvPr/>
        </p:nvSpPr>
        <p:spPr>
          <a:xfrm>
            <a:off x="698090" y="729543"/>
            <a:ext cx="8908026" cy="582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Selection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SzPct val="100000"/>
              <a:buFont typeface="Wingdings" panose="05000000000000000000" pitchFamily="2" charset="2"/>
              <a:buChar char="v"/>
              <a:tabLst>
                <a:tab pos="228600" algn="l"/>
              </a:tabLst>
            </a:pPr>
            <a:r>
              <a:rPr lang="en-US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Propose and develop a unique project that showcases reasoning and system-2 thinking in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LLMs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v"/>
              <a:tabLst>
                <a:tab pos="2286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 the problem and identify how reasoning is critical to the solution.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v"/>
              <a:tabLst>
                <a:tab pos="2286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 system architecture that integrates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LLMs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external tools if needed (e.g., databases, solvers).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algn="l"/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00000"/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Important information is often buried in large PDF files, making manual extraction tedious.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00000"/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Create a streamlined application for processing PDFs and facilitating conversational interactions.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effectLst/>
              <a:latin typeface="__fkGroteskNeue_598ab8"/>
            </a:endParaRPr>
          </a:p>
        </p:txBody>
      </p:sp>
    </p:spTree>
    <p:extLst>
      <p:ext uri="{BB962C8B-B14F-4D97-AF65-F5344CB8AC3E}">
        <p14:creationId xmlns:p14="http://schemas.microsoft.com/office/powerpoint/2010/main" val="249880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E8120-3131-673B-FDA5-D9EEADF30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A6216-1F62-E6AC-BBFA-D8532A97F5D1}"/>
              </a:ext>
            </a:extLst>
          </p:cNvPr>
          <p:cNvSpPr txBox="1"/>
          <p:nvPr/>
        </p:nvSpPr>
        <p:spPr>
          <a:xfrm>
            <a:off x="454250" y="112415"/>
            <a:ext cx="107827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var(--font-fk-grotesk)"/>
              </a:rPr>
              <a:t>System </a:t>
            </a:r>
            <a:r>
              <a:rPr lang="en-IN" sz="2800" b="0" i="0" dirty="0">
                <a:effectLst/>
                <a:latin typeface="var(--font-fk-grotesk)"/>
              </a:rPr>
              <a:t>Architecture :</a:t>
            </a:r>
          </a:p>
          <a:p>
            <a:pPr algn="l"/>
            <a:endParaRPr lang="en-IN" sz="2800" b="0" i="0" dirty="0">
              <a:effectLst/>
              <a:latin typeface="var(--font-fk-grotesk)"/>
            </a:endParaRPr>
          </a:p>
          <a:p>
            <a:pPr algn="l"/>
            <a:endParaRPr lang="en-IN" b="0" i="0" dirty="0">
              <a:effectLst/>
              <a:latin typeface="var(--font-fk-grotesk)"/>
            </a:endParaRPr>
          </a:p>
          <a:p>
            <a:pPr algn="l"/>
            <a:endParaRPr lang="en-IN" dirty="0">
              <a:latin typeface="var(--font-fk-grotesk)"/>
            </a:endParaRPr>
          </a:p>
          <a:p>
            <a:pPr algn="l"/>
            <a:endParaRPr lang="en-IN" b="0" i="0" dirty="0">
              <a:effectLst/>
              <a:latin typeface="var(--font-fk-grotesk)"/>
            </a:endParaRPr>
          </a:p>
          <a:p>
            <a:pPr algn="l"/>
            <a:endParaRPr lang="en-IN" dirty="0">
              <a:latin typeface="var(--font-fk-grotesk)"/>
            </a:endParaRPr>
          </a:p>
          <a:p>
            <a:pPr algn="l"/>
            <a:endParaRPr lang="en-IN" b="0" i="0" dirty="0">
              <a:effectLst/>
              <a:latin typeface="var(--font-fk-grotesk)"/>
            </a:endParaRPr>
          </a:p>
          <a:p>
            <a:pPr algn="l"/>
            <a:endParaRPr lang="en-IN" dirty="0">
              <a:latin typeface="var(--font-fk-grotesk)"/>
            </a:endParaRPr>
          </a:p>
          <a:p>
            <a:pPr algn="l"/>
            <a:endParaRPr lang="en-IN" b="0" i="0" dirty="0">
              <a:effectLst/>
              <a:latin typeface="var(--font-fk-grotesk)"/>
            </a:endParaRPr>
          </a:p>
          <a:p>
            <a:pPr algn="l"/>
            <a:endParaRPr lang="en-IN" dirty="0">
              <a:latin typeface="var(--font-fk-grotesk)"/>
            </a:endParaRPr>
          </a:p>
          <a:p>
            <a:pPr algn="l"/>
            <a:endParaRPr lang="en-IN" b="0" i="0" dirty="0">
              <a:effectLst/>
              <a:latin typeface="var(--font-fk-grotesk)"/>
            </a:endParaRPr>
          </a:p>
          <a:p>
            <a:pPr algn="l"/>
            <a:endParaRPr lang="en-IN" dirty="0">
              <a:latin typeface="var(--font-fk-grotesk)"/>
            </a:endParaRPr>
          </a:p>
          <a:p>
            <a:pPr algn="l"/>
            <a:endParaRPr lang="en-IN" b="0" i="0" dirty="0">
              <a:effectLst/>
              <a:latin typeface="var(--font-fk-grotesk)"/>
            </a:endParaRPr>
          </a:p>
          <a:p>
            <a:pPr algn="l"/>
            <a:endParaRPr lang="en-IN" dirty="0">
              <a:latin typeface="var(--font-fk-grotesk)"/>
            </a:endParaRPr>
          </a:p>
          <a:p>
            <a:pPr algn="l"/>
            <a:endParaRPr lang="en-IN" b="0" i="0" dirty="0">
              <a:effectLst/>
              <a:latin typeface="var(--font-fk-grotesk)"/>
            </a:endParaRPr>
          </a:p>
          <a:p>
            <a:pPr algn="l"/>
            <a:endParaRPr lang="en-IN" b="0" i="0" dirty="0">
              <a:effectLst/>
              <a:latin typeface="__fkGroteskNeue_598ab8"/>
            </a:endParaRPr>
          </a:p>
        </p:txBody>
      </p:sp>
      <p:pic>
        <p:nvPicPr>
          <p:cNvPr id="3" name="Picture 2" descr="MultiPDF Chat App Diagram">
            <a:extLst>
              <a:ext uri="{FF2B5EF4-FFF2-40B4-BE49-F238E27FC236}">
                <a16:creationId xmlns:a16="http://schemas.microsoft.com/office/drawing/2014/main" id="{95FB45C3-1266-1D6D-F900-FDEA676857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" y="782320"/>
            <a:ext cx="9437165" cy="577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6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B5A54-CCEC-35A1-28A0-BE50446B5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55AFD-2F76-83C8-C54B-FF873872CEFA}"/>
              </a:ext>
            </a:extLst>
          </p:cNvPr>
          <p:cNvSpPr txBox="1"/>
          <p:nvPr/>
        </p:nvSpPr>
        <p:spPr>
          <a:xfrm>
            <a:off x="474570" y="1366897"/>
            <a:ext cx="890802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Font typeface="+mj-lt"/>
              <a:buAutoNum type="arabicPeriod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PDF Loading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Extract text from multiple PDFs.</a:t>
            </a:r>
          </a:p>
          <a:p>
            <a:pPr marL="355600" indent="-355600" algn="just">
              <a:buFont typeface="+mj-lt"/>
              <a:buAutoNum type="arabicPeriod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Font typeface="+mj-lt"/>
              <a:buAutoNum type="arabicPeriod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Chunking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Divide text into smaller, manageable chunks.</a:t>
            </a:r>
          </a:p>
          <a:p>
            <a:pPr marL="355600" indent="-355600" algn="just">
              <a:buFont typeface="+mj-lt"/>
              <a:buAutoNum type="arabicPeriod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Font typeface="+mj-lt"/>
              <a:buAutoNum type="arabicPeriod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 Utilization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Generate vector representations (embeddings) of text chunks.</a:t>
            </a:r>
          </a:p>
          <a:p>
            <a:pPr marL="355600" indent="-355600" algn="just">
              <a:buFont typeface="+mj-lt"/>
              <a:buAutoNum type="arabicPeriod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Font typeface="+mj-lt"/>
              <a:buAutoNum type="arabicPeriod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Similarity Matching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Identify semantically similar text chunks based on user queries.</a:t>
            </a:r>
          </a:p>
          <a:p>
            <a:pPr marL="355600" indent="-355600" algn="just">
              <a:buFont typeface="+mj-lt"/>
              <a:buAutoNum type="arabicPeriod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Font typeface="+mj-lt"/>
              <a:buAutoNum type="arabicPeriod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Generation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Create context-aware responses using selected text chunks.</a:t>
            </a:r>
          </a:p>
          <a:p>
            <a:pPr marL="355600" indent="-355600"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0" i="0" dirty="0">
              <a:effectLst/>
              <a:latin typeface="__fkGroteskNeue_598ab8"/>
            </a:endParaRPr>
          </a:p>
        </p:txBody>
      </p:sp>
    </p:spTree>
    <p:extLst>
      <p:ext uri="{BB962C8B-B14F-4D97-AF65-F5344CB8AC3E}">
        <p14:creationId xmlns:p14="http://schemas.microsoft.com/office/powerpoint/2010/main" val="424470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D976A-86AC-F75E-1518-A1D44F9D2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E0962-1541-3D3A-577F-DB96EA99A467}"/>
              </a:ext>
            </a:extLst>
          </p:cNvPr>
          <p:cNvSpPr txBox="1"/>
          <p:nvPr/>
        </p:nvSpPr>
        <p:spPr>
          <a:xfrm>
            <a:off x="718410" y="874454"/>
            <a:ext cx="890802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</a:t>
            </a:r>
          </a:p>
          <a:p>
            <a:pPr algn="l"/>
            <a:endParaRPr lang="en-I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Implemented using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an interactive user interface.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b="1" i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algn="just"/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263525" algn="just">
              <a:buFont typeface="Arial" panose="020B0604020202020204" pitchFamily="34" charset="0"/>
              <a:buChar char="•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PyPDF2 for text extraction.</a:t>
            </a:r>
          </a:p>
          <a:p>
            <a:pPr marL="355600" indent="-263525" algn="just"/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263525" algn="just">
              <a:buFont typeface="Arial" panose="020B0604020202020204" pitchFamily="34" charset="0"/>
              <a:buChar char="•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Chunking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LangChain's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CharacterTextSplitter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chunking where the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chunk_size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=1000.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Overlapping chunks ensure no context loss during retrieval &amp;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chunk_overlap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=200.</a:t>
            </a:r>
          </a:p>
          <a:p>
            <a:pPr marL="355600" indent="-263525" algn="just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263525" algn="just">
              <a:buFont typeface="Arial" panose="020B0604020202020204" pitchFamily="34" charset="0"/>
              <a:buChar char="•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Hugging Face’s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hkunlp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/instructor-xl for vector embeddings.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FAISS is used to store and retrieve embeddings efficiently based on user queries.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263525" algn="just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263525" algn="just">
              <a:buFont typeface="Arial" panose="020B0604020202020204" pitchFamily="34" charset="0"/>
              <a:buChar char="•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Model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Hugging Face’s google/flan-t5-base for generating responses.</a:t>
            </a:r>
          </a:p>
          <a:p>
            <a:pPr marL="355600" indent="-263525" algn="just"/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263525" algn="just">
              <a:buFont typeface="Arial" panose="020B0604020202020204" pitchFamily="34" charset="0"/>
              <a:buChar char="•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Streamlit’s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session state for maintaining chat history.</a:t>
            </a:r>
          </a:p>
          <a:p>
            <a:pPr algn="l"/>
            <a:endParaRPr lang="en-IN" b="0" i="0" dirty="0">
              <a:effectLst/>
              <a:latin typeface="__fkGroteskNeue_598ab8"/>
            </a:endParaRPr>
          </a:p>
        </p:txBody>
      </p:sp>
    </p:spTree>
    <p:extLst>
      <p:ext uri="{BB962C8B-B14F-4D97-AF65-F5344CB8AC3E}">
        <p14:creationId xmlns:p14="http://schemas.microsoft.com/office/powerpoint/2010/main" val="4762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47A8C-209C-EC98-7195-2847C8B49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03216-3BD9-A677-45DC-AB66D4F32E3A}"/>
              </a:ext>
            </a:extLst>
          </p:cNvPr>
          <p:cNvSpPr txBox="1"/>
          <p:nvPr/>
        </p:nvSpPr>
        <p:spPr>
          <a:xfrm>
            <a:off x="748890" y="686177"/>
            <a:ext cx="890802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Reasoning-Based System Analysis:</a:t>
            </a:r>
          </a:p>
          <a:p>
            <a:pPr algn="just"/>
            <a:endParaRPr lang="en-I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Font typeface="Wingdings" panose="05000000000000000000" pitchFamily="2" charset="2"/>
              <a:buChar char="v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Contextual Understanding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Matches user queries with relevant document content using embeddings.</a:t>
            </a:r>
          </a:p>
          <a:p>
            <a:pPr marL="355600" indent="-355600" algn="just">
              <a:buFont typeface="Wingdings" panose="05000000000000000000" pitchFamily="2" charset="2"/>
              <a:buChar char="v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Font typeface="Wingdings" panose="05000000000000000000" pitchFamily="2" charset="2"/>
              <a:buChar char="v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Interaction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Combines LLM reasoning with retrieved information for coherent responses.</a:t>
            </a:r>
          </a:p>
          <a:p>
            <a:pPr marL="355600" indent="-355600" algn="just">
              <a:buFont typeface="Wingdings" panose="05000000000000000000" pitchFamily="2" charset="2"/>
              <a:buChar char="v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Font typeface="Wingdings" panose="05000000000000000000" pitchFamily="2" charset="2"/>
              <a:buChar char="v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Inference and Explanation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Generates explanatory responses demonstrating reasoning capabilities.</a:t>
            </a:r>
          </a:p>
          <a:p>
            <a:pPr marL="355600" indent="-355600" algn="just">
              <a:buFont typeface="Wingdings" panose="05000000000000000000" pitchFamily="2" charset="2"/>
              <a:buChar char="v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Font typeface="Wingdings" panose="05000000000000000000" pitchFamily="2" charset="2"/>
              <a:buChar char="v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Memory-Driven Logic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Utilizes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ConversationBufferMemory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track interaction history.</a:t>
            </a:r>
          </a:p>
          <a:p>
            <a:pPr algn="l"/>
            <a:endParaRPr lang="en-IN" b="0" i="0" dirty="0">
              <a:effectLst/>
              <a:latin typeface="__fkGroteskNeue_598ab8"/>
            </a:endParaRPr>
          </a:p>
        </p:txBody>
      </p:sp>
    </p:spTree>
    <p:extLst>
      <p:ext uri="{BB962C8B-B14F-4D97-AF65-F5344CB8AC3E}">
        <p14:creationId xmlns:p14="http://schemas.microsoft.com/office/powerpoint/2010/main" val="100636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34310-FF0E-755A-1F4F-FCB483F51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4DB4FB-131C-A3A7-F252-C6041F33D47C}"/>
              </a:ext>
            </a:extLst>
          </p:cNvPr>
          <p:cNvSpPr txBox="1"/>
          <p:nvPr/>
        </p:nvSpPr>
        <p:spPr>
          <a:xfrm>
            <a:off x="596490" y="726817"/>
            <a:ext cx="890802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2 Thinking Evaluation:</a:t>
            </a:r>
          </a:p>
          <a:p>
            <a:pPr algn="just"/>
            <a:endParaRPr lang="en-I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Font typeface="Wingdings" panose="05000000000000000000" pitchFamily="2" charset="2"/>
              <a:buChar char="v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Deliberate Reasoning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Retrieves relevant information and formulates coherent responses logically.</a:t>
            </a:r>
          </a:p>
          <a:p>
            <a:pPr marL="355600" indent="-355600" algn="just">
              <a:buFont typeface="Wingdings" panose="05000000000000000000" pitchFamily="2" charset="2"/>
              <a:buChar char="v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Font typeface="Wingdings" panose="05000000000000000000" pitchFamily="2" charset="2"/>
              <a:buChar char="v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Effortful Problem Solving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 queries and matches them to document content effectively.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Font typeface="Wingdings" panose="05000000000000000000" pitchFamily="2" charset="2"/>
              <a:buChar char="v"/>
            </a:pP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Utilization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Maintains context awareness through prior inputs, enhancing deliberation.</a:t>
            </a:r>
          </a:p>
          <a:p>
            <a:pPr algn="l"/>
            <a:endParaRPr lang="en-IN" b="0" i="0" dirty="0">
              <a:effectLst/>
              <a:latin typeface="__fkGroteskNeue_598ab8"/>
            </a:endParaRPr>
          </a:p>
        </p:txBody>
      </p:sp>
    </p:spTree>
    <p:extLst>
      <p:ext uri="{BB962C8B-B14F-4D97-AF65-F5344CB8AC3E}">
        <p14:creationId xmlns:p14="http://schemas.microsoft.com/office/powerpoint/2010/main" val="402356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EE4C2-30CD-C59E-70F5-93CD08F73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59CC92-32E8-552D-817F-AD49BA5C55C3}"/>
              </a:ext>
            </a:extLst>
          </p:cNvPr>
          <p:cNvSpPr txBox="1"/>
          <p:nvPr/>
        </p:nvSpPr>
        <p:spPr>
          <a:xfrm>
            <a:off x="596490" y="726817"/>
            <a:ext cx="890802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LLM in this project:</a:t>
            </a:r>
          </a:p>
          <a:p>
            <a:pPr marL="355600" indent="-355600" algn="just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55600" indent="-35560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(LLM)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advanced AI system trained on vast amounts of text data to understand and generate human-like text. It uses deep learning techniques, particularly transformers, to process and generate language.</a:t>
            </a:r>
          </a:p>
          <a:p>
            <a:pPr marL="355600" indent="-35560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5600" indent="-35560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 indent="-355600" algn="just">
              <a:buFont typeface="+mj-lt"/>
              <a:buAutoNum type="arabicPeriod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Understanding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LLMs can understand user queries in various formats, including casual, formal, and technical language.</a:t>
            </a:r>
          </a:p>
          <a:p>
            <a:pPr marL="355600" lvl="1" indent="-355600" algn="just">
              <a:buFont typeface="+mj-lt"/>
              <a:buAutoNum type="arabicPeriod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can produce coherent and contextually relevant text, simulating human-like conversation or explanations.</a:t>
            </a:r>
          </a:p>
          <a:p>
            <a:pPr marL="355600" lvl="1" indent="-355600" algn="just">
              <a:buFont typeface="+mj-lt"/>
              <a:buAutoNum type="arabicPeriod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and Inference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Advanced LLMs can infer meaning, draw conclusions, and provide reasoning-based answers to complex queries.</a:t>
            </a:r>
          </a:p>
          <a:p>
            <a:pPr marL="355600" indent="-355600" algn="just"/>
            <a:endParaRPr lang="en-I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0" i="0" dirty="0">
              <a:effectLst/>
              <a:latin typeface="__fkGroteskNeue_598ab8"/>
            </a:endParaRPr>
          </a:p>
        </p:txBody>
      </p:sp>
    </p:spTree>
    <p:extLst>
      <p:ext uri="{BB962C8B-B14F-4D97-AF65-F5344CB8AC3E}">
        <p14:creationId xmlns:p14="http://schemas.microsoft.com/office/powerpoint/2010/main" val="408983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DCFF4-D6FE-D1A1-FD1C-17DE91FC6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3B77628-ECEA-24E3-6295-495A60FCB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79" y="605710"/>
            <a:ext cx="9794241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API Keys in the Project: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Allows secure access to external APIs like Hugging Face or OpenAI for embeddings and model services.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only authorized applications can use the API functionalities.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seamless use of advanced AI models and embeddings in the project.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Control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monitor and manage usage costs through linked API tiers.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access to additional features and higher limits as needed.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Safeguards sensitive resources by managing API keys securely using tools like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dotenv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67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106</TotalTime>
  <Words>690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__fkGroteskNeue_598ab8</vt:lpstr>
      <vt:lpstr>Arial</vt:lpstr>
      <vt:lpstr>Arial Unicode MS</vt:lpstr>
      <vt:lpstr>Calibri</vt:lpstr>
      <vt:lpstr>Century Gothic</vt:lpstr>
      <vt:lpstr>Times New Roman</vt:lpstr>
      <vt:lpstr>var(--font-fk-grotesk)</vt:lpstr>
      <vt:lpstr>Wingdings</vt:lpstr>
      <vt:lpstr>Wingdings 3</vt:lpstr>
      <vt:lpstr>Slice</vt:lpstr>
      <vt:lpstr>MultiPDF Chat App: A Reasoning-Based LLM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Karande</dc:creator>
  <cp:lastModifiedBy>Prachi Karande</cp:lastModifiedBy>
  <cp:revision>17</cp:revision>
  <dcterms:created xsi:type="dcterms:W3CDTF">2025-01-23T13:48:59Z</dcterms:created>
  <dcterms:modified xsi:type="dcterms:W3CDTF">2025-01-23T18:11:14Z</dcterms:modified>
</cp:coreProperties>
</file>