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4" r:id="rId3"/>
    <p:sldId id="257" r:id="rId4"/>
    <p:sldId id="262" r:id="rId5"/>
    <p:sldId id="266" r:id="rId6"/>
    <p:sldId id="267" r:id="rId7"/>
    <p:sldId id="268" r:id="rId8"/>
    <p:sldId id="263" r:id="rId9"/>
    <p:sldId id="265" r:id="rId10"/>
    <p:sldId id="269" r:id="rId11"/>
    <p:sldId id="271" r:id="rId12"/>
    <p:sldId id="270" r:id="rId13"/>
    <p:sldId id="272" r:id="rId14"/>
    <p:sldId id="273" r:id="rId15"/>
    <p:sldId id="275" r:id="rId16"/>
    <p:sldId id="276" r:id="rId17"/>
    <p:sldId id="264" r:id="rId18"/>
    <p:sldId id="278" r:id="rId19"/>
    <p:sldId id="280" r:id="rId20"/>
    <p:sldId id="281" r:id="rId21"/>
    <p:sldId id="261"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16" y="-2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50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5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54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43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533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664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76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01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231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6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412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16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dedfac22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fdedfac22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80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63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059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42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3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edfac22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edfac22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30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325617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Final Project </a:t>
            </a:r>
            <a:br>
              <a:rPr lang="en" dirty="0"/>
            </a:br>
            <a:r>
              <a:rPr lang="en" dirty="0"/>
              <a:t>on</a:t>
            </a:r>
            <a:br>
              <a:rPr lang="en" dirty="0"/>
            </a:br>
            <a:r>
              <a:rPr lang="en" dirty="0"/>
              <a:t>Stock Data Analysis</a:t>
            </a:r>
            <a:br>
              <a:rPr lang="en" dirty="0"/>
            </a:br>
            <a:endParaRPr dirty="0"/>
          </a:p>
        </p:txBody>
      </p:sp>
      <p:sp>
        <p:nvSpPr>
          <p:cNvPr id="87" name="Google Shape;87;p13"/>
          <p:cNvSpPr txBox="1">
            <a:spLocks noGrp="1"/>
          </p:cNvSpPr>
          <p:nvPr>
            <p:ph type="subTitle" idx="1"/>
          </p:nvPr>
        </p:nvSpPr>
        <p:spPr>
          <a:xfrm>
            <a:off x="729625" y="4194312"/>
            <a:ext cx="7688100" cy="64318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Name: Prachi Khatri</a:t>
            </a:r>
            <a:endParaRPr dirty="0"/>
          </a:p>
          <a:p>
            <a:pPr marL="0" lvl="0" indent="0" algn="l" rtl="0">
              <a:spcBef>
                <a:spcPts val="0"/>
              </a:spcBef>
              <a:spcAft>
                <a:spcPts val="0"/>
              </a:spcAft>
              <a:buNone/>
            </a:pPr>
            <a:r>
              <a:rPr lang="en" dirty="0"/>
              <a:t>Student No: 100889770</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8.Candlestick Chart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fontScale="85000" lnSpcReduction="10000"/>
          </a:bodyPr>
          <a:lstStyle/>
          <a:p>
            <a:pPr marL="285750" lvl="0" indent="-285750" algn="l" rtl="0">
              <a:spcBef>
                <a:spcPts val="0"/>
              </a:spcBef>
              <a:spcAft>
                <a:spcPts val="0"/>
              </a:spcAft>
              <a:buFont typeface="Arial" panose="020B0604020202020204" pitchFamily="34" charset="0"/>
              <a:buChar char="•"/>
            </a:pPr>
            <a:r>
              <a:rPr lang="en-IN" dirty="0"/>
              <a:t>In this </a:t>
            </a:r>
            <a:r>
              <a:rPr lang="en-IN" b="1" dirty="0"/>
              <a:t>C</a:t>
            </a:r>
            <a:r>
              <a:rPr lang="en-IN" b="1" u="sng" dirty="0"/>
              <a:t>andlestick Chart</a:t>
            </a:r>
            <a:r>
              <a:rPr lang="en-IN" dirty="0"/>
              <a:t>, we can see the daily variation based on open and close of the stock indexes.</a:t>
            </a:r>
          </a:p>
          <a:p>
            <a:pPr marL="285750" lvl="0" indent="-285750" algn="l" rtl="0">
              <a:spcBef>
                <a:spcPts val="0"/>
              </a:spcBef>
              <a:spcAft>
                <a:spcPts val="0"/>
              </a:spcAft>
              <a:buFont typeface="Arial" panose="020B0604020202020204" pitchFamily="34" charset="0"/>
              <a:buChar char="•"/>
            </a:pPr>
            <a:r>
              <a:rPr lang="en-IN" dirty="0"/>
              <a:t>The top of the candle stick indicates the daily high, whereas the bottom indicates the daily low.</a:t>
            </a:r>
          </a:p>
          <a:p>
            <a:pPr marL="285750" lvl="0" indent="-285750" algn="l" rtl="0">
              <a:spcBef>
                <a:spcPts val="0"/>
              </a:spcBef>
              <a:spcAft>
                <a:spcPts val="0"/>
              </a:spcAft>
              <a:buFont typeface="Arial" panose="020B0604020202020204" pitchFamily="34" charset="0"/>
              <a:buChar char="•"/>
            </a:pPr>
            <a:r>
              <a:rPr lang="en-IN" dirty="0"/>
              <a:t>The Green line means that the price of the stock index has rose from the previous day closing.</a:t>
            </a:r>
          </a:p>
          <a:p>
            <a:pPr marL="285750" lvl="0" indent="-285750" algn="l" rtl="0">
              <a:spcBef>
                <a:spcPts val="0"/>
              </a:spcBef>
              <a:spcAft>
                <a:spcPts val="0"/>
              </a:spcAft>
              <a:buFont typeface="Arial" panose="020B0604020202020204" pitchFamily="34" charset="0"/>
              <a:buChar char="•"/>
            </a:pPr>
            <a:r>
              <a:rPr lang="en-IN" dirty="0"/>
              <a:t>The Red line means that the price of the stock index has dipped from the previous day closing.</a:t>
            </a:r>
          </a:p>
          <a:p>
            <a:pPr marL="285750" lvl="0" indent="-285750" algn="l" rtl="0">
              <a:spcBef>
                <a:spcPts val="0"/>
              </a:spcBef>
              <a:spcAft>
                <a:spcPts val="0"/>
              </a:spcAft>
              <a:buFont typeface="Arial" panose="020B0604020202020204" pitchFamily="34" charset="0"/>
              <a:buChar char="•"/>
            </a:pPr>
            <a:r>
              <a:rPr lang="en-IN" dirty="0"/>
              <a:t>We can analyse the daily trend and predict the future price of the stock index using this chart.</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1F7E824F-A0DB-1BB3-E519-EC340FCD25A6}"/>
              </a:ext>
            </a:extLst>
          </p:cNvPr>
          <p:cNvPicPr>
            <a:picLocks noChangeAspect="1"/>
          </p:cNvPicPr>
          <p:nvPr/>
        </p:nvPicPr>
        <p:blipFill>
          <a:blip r:embed="rId3"/>
          <a:stretch>
            <a:fillRect/>
          </a:stretch>
        </p:blipFill>
        <p:spPr>
          <a:xfrm>
            <a:off x="263303" y="1245704"/>
            <a:ext cx="8617393" cy="2763079"/>
          </a:xfrm>
          <a:prstGeom prst="rect">
            <a:avLst/>
          </a:prstGeom>
        </p:spPr>
      </p:pic>
    </p:spTree>
    <p:extLst>
      <p:ext uri="{BB962C8B-B14F-4D97-AF65-F5344CB8AC3E}">
        <p14:creationId xmlns:p14="http://schemas.microsoft.com/office/powerpoint/2010/main" val="86039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8.Candlestick Chart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We calculate the High- Low in the calculated field and name it as High-Low, which we can see as the candle length of this chart.</a:t>
            </a:r>
          </a:p>
          <a:p>
            <a:pPr marL="285750" indent="-285750">
              <a:buFont typeface="Arial" panose="020B0604020202020204" pitchFamily="34" charset="0"/>
              <a:buChar char="•"/>
            </a:pPr>
            <a:r>
              <a:rPr lang="en-IN" dirty="0"/>
              <a:t>We also calculate the Open - Close in the calculated field and name it as Open – Close, which we see as the red and green sticks in the chart.</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1F7E824F-A0DB-1BB3-E519-EC340FCD25A6}"/>
              </a:ext>
            </a:extLst>
          </p:cNvPr>
          <p:cNvPicPr>
            <a:picLocks noChangeAspect="1"/>
          </p:cNvPicPr>
          <p:nvPr/>
        </p:nvPicPr>
        <p:blipFill>
          <a:blip r:embed="rId3"/>
          <a:stretch>
            <a:fillRect/>
          </a:stretch>
        </p:blipFill>
        <p:spPr>
          <a:xfrm>
            <a:off x="263303" y="1245704"/>
            <a:ext cx="8617393" cy="2763079"/>
          </a:xfrm>
          <a:prstGeom prst="rect">
            <a:avLst/>
          </a:prstGeom>
        </p:spPr>
      </p:pic>
    </p:spTree>
    <p:extLst>
      <p:ext uri="{BB962C8B-B14F-4D97-AF65-F5344CB8AC3E}">
        <p14:creationId xmlns:p14="http://schemas.microsoft.com/office/powerpoint/2010/main" val="81665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9.MACD based on EMAs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fontScale="85000" lnSpcReduction="10000"/>
          </a:bodyPr>
          <a:lstStyle/>
          <a:p>
            <a:pPr marL="285750" lvl="0" indent="-285750" algn="l" rtl="0">
              <a:spcBef>
                <a:spcPts val="0"/>
              </a:spcBef>
              <a:spcAft>
                <a:spcPts val="0"/>
              </a:spcAft>
              <a:buFont typeface="Arial" panose="020B0604020202020204" pitchFamily="34" charset="0"/>
              <a:buChar char="•"/>
            </a:pPr>
            <a:r>
              <a:rPr lang="en-IN" dirty="0"/>
              <a:t>We are using the MACD indicator, along with the signal line to predict the market trend for the stock index.</a:t>
            </a:r>
          </a:p>
          <a:p>
            <a:pPr marL="285750" lvl="0" indent="-285750" algn="l" rtl="0">
              <a:spcBef>
                <a:spcPts val="0"/>
              </a:spcBef>
              <a:spcAft>
                <a:spcPts val="0"/>
              </a:spcAft>
              <a:buFont typeface="Arial" panose="020B0604020202020204" pitchFamily="34" charset="0"/>
              <a:buChar char="•"/>
            </a:pPr>
            <a:r>
              <a:rPr lang="en-IN" dirty="0"/>
              <a:t>If the signal line and the MACD line intersect each other than we can see the change in trend i.e. if the stock index was rising then in future it falls and vice versa.</a:t>
            </a:r>
          </a:p>
          <a:p>
            <a:pPr marL="285750" lvl="0" indent="-285750" algn="l" rtl="0">
              <a:spcBef>
                <a:spcPts val="0"/>
              </a:spcBef>
              <a:spcAft>
                <a:spcPts val="0"/>
              </a:spcAft>
              <a:buFont typeface="Arial" panose="020B0604020202020204" pitchFamily="34" charset="0"/>
              <a:buChar char="•"/>
            </a:pPr>
            <a:r>
              <a:rPr lang="en-IN" dirty="0"/>
              <a:t>To support this theory we can see the open and close chart show the changes in trend as predicted by the MACD.</a:t>
            </a:r>
          </a:p>
        </p:txBody>
      </p:sp>
      <p:pic>
        <p:nvPicPr>
          <p:cNvPr id="4" name="Picture 3">
            <a:extLst>
              <a:ext uri="{FF2B5EF4-FFF2-40B4-BE49-F238E27FC236}">
                <a16:creationId xmlns:a16="http://schemas.microsoft.com/office/drawing/2014/main" id="{F43506BA-F2F9-313C-3D3D-95FD0BFE0FD2}"/>
              </a:ext>
            </a:extLst>
          </p:cNvPr>
          <p:cNvPicPr>
            <a:picLocks noChangeAspect="1"/>
          </p:cNvPicPr>
          <p:nvPr/>
        </p:nvPicPr>
        <p:blipFill>
          <a:blip r:embed="rId3"/>
          <a:stretch>
            <a:fillRect/>
          </a:stretch>
        </p:blipFill>
        <p:spPr>
          <a:xfrm>
            <a:off x="247427" y="1278836"/>
            <a:ext cx="8649145" cy="2643352"/>
          </a:xfrm>
          <a:prstGeom prst="rect">
            <a:avLst/>
          </a:prstGeom>
        </p:spPr>
      </p:pic>
    </p:spTree>
    <p:extLst>
      <p:ext uri="{BB962C8B-B14F-4D97-AF65-F5344CB8AC3E}">
        <p14:creationId xmlns:p14="http://schemas.microsoft.com/office/powerpoint/2010/main" val="206384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9.MACD based on EMAs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We have used Exponential Moving Average (EMA) for 14 days and also EMA26.</a:t>
            </a:r>
          </a:p>
          <a:p>
            <a:pPr marL="285750" lvl="0" indent="-285750" algn="l" rtl="0">
              <a:spcBef>
                <a:spcPts val="0"/>
              </a:spcBef>
              <a:spcAft>
                <a:spcPts val="0"/>
              </a:spcAft>
              <a:buFont typeface="Arial" panose="020B0604020202020204" pitchFamily="34" charset="0"/>
              <a:buChar char="•"/>
            </a:pPr>
            <a:r>
              <a:rPr lang="en-IN" dirty="0"/>
              <a:t>To calculate the signal line, we used MACD used as the calculated field.</a:t>
            </a:r>
          </a:p>
        </p:txBody>
      </p:sp>
      <p:pic>
        <p:nvPicPr>
          <p:cNvPr id="4" name="Picture 3">
            <a:extLst>
              <a:ext uri="{FF2B5EF4-FFF2-40B4-BE49-F238E27FC236}">
                <a16:creationId xmlns:a16="http://schemas.microsoft.com/office/drawing/2014/main" id="{F43506BA-F2F9-313C-3D3D-95FD0BFE0FD2}"/>
              </a:ext>
            </a:extLst>
          </p:cNvPr>
          <p:cNvPicPr>
            <a:picLocks noChangeAspect="1"/>
          </p:cNvPicPr>
          <p:nvPr/>
        </p:nvPicPr>
        <p:blipFill>
          <a:blip r:embed="rId3"/>
          <a:stretch>
            <a:fillRect/>
          </a:stretch>
        </p:blipFill>
        <p:spPr>
          <a:xfrm>
            <a:off x="247427" y="1278836"/>
            <a:ext cx="8649145" cy="2643352"/>
          </a:xfrm>
          <a:prstGeom prst="rect">
            <a:avLst/>
          </a:prstGeom>
        </p:spPr>
      </p:pic>
    </p:spTree>
    <p:extLst>
      <p:ext uri="{BB962C8B-B14F-4D97-AF65-F5344CB8AC3E}">
        <p14:creationId xmlns:p14="http://schemas.microsoft.com/office/powerpoint/2010/main" val="355157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10.RSI based on EMAs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RSI is used to find out when a particular stock is over bought or over sold.</a:t>
            </a:r>
          </a:p>
          <a:p>
            <a:pPr marL="285750" lvl="0" indent="-285750" algn="l" rtl="0">
              <a:spcBef>
                <a:spcPts val="0"/>
              </a:spcBef>
              <a:spcAft>
                <a:spcPts val="0"/>
              </a:spcAft>
              <a:buFont typeface="Arial" panose="020B0604020202020204" pitchFamily="34" charset="0"/>
              <a:buChar char="•"/>
            </a:pPr>
            <a:r>
              <a:rPr lang="en-IN" dirty="0"/>
              <a:t>If the value of RSI is below 30, then the stock index is over sold.</a:t>
            </a:r>
          </a:p>
          <a:p>
            <a:pPr marL="285750" lvl="0" indent="-285750" algn="l" rtl="0">
              <a:spcBef>
                <a:spcPts val="0"/>
              </a:spcBef>
              <a:spcAft>
                <a:spcPts val="0"/>
              </a:spcAft>
              <a:buFont typeface="Arial" panose="020B0604020202020204" pitchFamily="34" charset="0"/>
              <a:buChar char="•"/>
            </a:pPr>
            <a:r>
              <a:rPr lang="en-IN" dirty="0"/>
              <a:t>If the value of RSI is above 70, then the stock index is over bought.</a:t>
            </a:r>
          </a:p>
        </p:txBody>
      </p:sp>
      <p:pic>
        <p:nvPicPr>
          <p:cNvPr id="7" name="Picture 6">
            <a:extLst>
              <a:ext uri="{FF2B5EF4-FFF2-40B4-BE49-F238E27FC236}">
                <a16:creationId xmlns:a16="http://schemas.microsoft.com/office/drawing/2014/main" id="{6BB91265-3E9D-ED87-4EE0-A33F4FB0DF09}"/>
              </a:ext>
            </a:extLst>
          </p:cNvPr>
          <p:cNvPicPr>
            <a:picLocks noChangeAspect="1"/>
          </p:cNvPicPr>
          <p:nvPr/>
        </p:nvPicPr>
        <p:blipFill>
          <a:blip r:embed="rId3"/>
          <a:stretch>
            <a:fillRect/>
          </a:stretch>
        </p:blipFill>
        <p:spPr>
          <a:xfrm>
            <a:off x="244252" y="1272208"/>
            <a:ext cx="8655495" cy="2756453"/>
          </a:xfrm>
          <a:prstGeom prst="rect">
            <a:avLst/>
          </a:prstGeom>
        </p:spPr>
      </p:pic>
    </p:spTree>
    <p:extLst>
      <p:ext uri="{BB962C8B-B14F-4D97-AF65-F5344CB8AC3E}">
        <p14:creationId xmlns:p14="http://schemas.microsoft.com/office/powerpoint/2010/main" val="273471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10.RSI based on EMAs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fontScale="92500" lnSpcReduction="10000"/>
          </a:bodyPr>
          <a:lstStyle/>
          <a:p>
            <a:pPr marL="285750" indent="-285750">
              <a:buFont typeface="Arial" panose="020B0604020202020204" pitchFamily="34" charset="0"/>
              <a:buChar char="•"/>
            </a:pPr>
            <a:r>
              <a:rPr lang="en-IN" dirty="0"/>
              <a:t>The red colour shows over sold condition.</a:t>
            </a:r>
          </a:p>
          <a:p>
            <a:pPr marL="285750" indent="-285750">
              <a:buFont typeface="Arial" panose="020B0604020202020204" pitchFamily="34" charset="0"/>
              <a:buChar char="•"/>
            </a:pPr>
            <a:r>
              <a:rPr lang="en-IN" dirty="0"/>
              <a:t>The green colour shows over bought condition.</a:t>
            </a:r>
          </a:p>
          <a:p>
            <a:pPr marL="285750" indent="-285750">
              <a:buFont typeface="Arial" panose="020B0604020202020204" pitchFamily="34" charset="0"/>
              <a:buChar char="•"/>
            </a:pPr>
            <a:r>
              <a:rPr lang="en-IN" dirty="0"/>
              <a:t>The yellow colour shows normal condition.</a:t>
            </a:r>
          </a:p>
          <a:p>
            <a:pPr marL="285750" lvl="0" indent="-285750" algn="l" rtl="0">
              <a:spcBef>
                <a:spcPts val="0"/>
              </a:spcBef>
              <a:spcAft>
                <a:spcPts val="0"/>
              </a:spcAft>
              <a:buFont typeface="Arial" panose="020B0604020202020204" pitchFamily="34" charset="0"/>
              <a:buChar char="•"/>
            </a:pPr>
            <a:r>
              <a:rPr lang="en-IN" dirty="0"/>
              <a:t>If the RSI is in red, the price of the stock index will increase in future.</a:t>
            </a:r>
          </a:p>
          <a:p>
            <a:pPr marL="285750" indent="-285750">
              <a:buFont typeface="Arial" panose="020B0604020202020204" pitchFamily="34" charset="0"/>
              <a:buChar char="•"/>
            </a:pPr>
            <a:r>
              <a:rPr lang="en-IN" dirty="0"/>
              <a:t>If the RSI is in green, the price of the stock index will decrease in future.</a:t>
            </a:r>
          </a:p>
          <a:p>
            <a:pPr marL="285750" lvl="0" indent="-285750" algn="l" rtl="0">
              <a:spcBef>
                <a:spcPts val="0"/>
              </a:spcBef>
              <a:spcAft>
                <a:spcPts val="0"/>
              </a:spcAft>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057990C4-7815-C5D2-D351-DD98286A8660}"/>
              </a:ext>
            </a:extLst>
          </p:cNvPr>
          <p:cNvPicPr>
            <a:picLocks noChangeAspect="1"/>
          </p:cNvPicPr>
          <p:nvPr/>
        </p:nvPicPr>
        <p:blipFill>
          <a:blip r:embed="rId3"/>
          <a:stretch>
            <a:fillRect/>
          </a:stretch>
        </p:blipFill>
        <p:spPr>
          <a:xfrm>
            <a:off x="244252" y="1258956"/>
            <a:ext cx="8655495" cy="2743201"/>
          </a:xfrm>
          <a:prstGeom prst="rect">
            <a:avLst/>
          </a:prstGeom>
        </p:spPr>
      </p:pic>
    </p:spTree>
    <p:extLst>
      <p:ext uri="{BB962C8B-B14F-4D97-AF65-F5344CB8AC3E}">
        <p14:creationId xmlns:p14="http://schemas.microsoft.com/office/powerpoint/2010/main" val="213873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10.RSI based on EMAs for GSPTSE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indent="-285750">
              <a:buFont typeface="Arial" panose="020B0604020202020204" pitchFamily="34" charset="0"/>
              <a:buChar char="•"/>
            </a:pPr>
            <a:r>
              <a:rPr lang="en-IN" dirty="0"/>
              <a:t>Relative strength index (RSI) is calculated using Relative strength (RS).</a:t>
            </a:r>
          </a:p>
          <a:p>
            <a:pPr marL="285750" indent="-285750">
              <a:buFont typeface="Arial" panose="020B0604020202020204" pitchFamily="34" charset="0"/>
              <a:buChar char="•"/>
            </a:pPr>
            <a:r>
              <a:rPr lang="en-IN" dirty="0"/>
              <a:t>RS is calculated with the help of Average Gain And Loss.</a:t>
            </a:r>
          </a:p>
          <a:p>
            <a:pPr marL="285750" indent="-285750">
              <a:buFont typeface="Arial" panose="020B0604020202020204" pitchFamily="34" charset="0"/>
              <a:buChar char="•"/>
            </a:pPr>
            <a:r>
              <a:rPr lang="en-IN" dirty="0"/>
              <a:t>Average gain is calculated from gain and loss is calculated from price change.</a:t>
            </a:r>
          </a:p>
          <a:p>
            <a:pPr marL="285750" indent="-285750">
              <a:buFont typeface="Arial" panose="020B0604020202020204" pitchFamily="34" charset="0"/>
              <a:buChar char="•"/>
            </a:pPr>
            <a:r>
              <a:rPr lang="en-IN" dirty="0"/>
              <a:t>Gain comes from Price change and Price change comes from close value of stock index.</a:t>
            </a:r>
          </a:p>
        </p:txBody>
      </p:sp>
      <p:pic>
        <p:nvPicPr>
          <p:cNvPr id="4" name="Picture 3">
            <a:extLst>
              <a:ext uri="{FF2B5EF4-FFF2-40B4-BE49-F238E27FC236}">
                <a16:creationId xmlns:a16="http://schemas.microsoft.com/office/drawing/2014/main" id="{AC9A4A43-6DB9-BE17-CC6F-DAE1CC04D5CB}"/>
              </a:ext>
            </a:extLst>
          </p:cNvPr>
          <p:cNvPicPr>
            <a:picLocks noChangeAspect="1"/>
          </p:cNvPicPr>
          <p:nvPr/>
        </p:nvPicPr>
        <p:blipFill>
          <a:blip r:embed="rId3"/>
          <a:stretch>
            <a:fillRect/>
          </a:stretch>
        </p:blipFill>
        <p:spPr>
          <a:xfrm>
            <a:off x="244252" y="1272208"/>
            <a:ext cx="8655495" cy="2649979"/>
          </a:xfrm>
          <a:prstGeom prst="rect">
            <a:avLst/>
          </a:prstGeom>
        </p:spPr>
      </p:pic>
    </p:spTree>
    <p:extLst>
      <p:ext uri="{BB962C8B-B14F-4D97-AF65-F5344CB8AC3E}">
        <p14:creationId xmlns:p14="http://schemas.microsoft.com/office/powerpoint/2010/main" val="709994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82650" y="-73180"/>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200" dirty="0"/>
              <a:t>Dashboard 1- All Stock Index</a:t>
            </a:r>
            <a:endParaRPr sz="3200" dirty="0"/>
          </a:p>
        </p:txBody>
      </p:sp>
      <p:pic>
        <p:nvPicPr>
          <p:cNvPr id="9" name="Picture 8">
            <a:extLst>
              <a:ext uri="{FF2B5EF4-FFF2-40B4-BE49-F238E27FC236}">
                <a16:creationId xmlns:a16="http://schemas.microsoft.com/office/drawing/2014/main" id="{4C45E622-A189-776D-6593-BAB8C957B6B5}"/>
              </a:ext>
            </a:extLst>
          </p:cNvPr>
          <p:cNvPicPr>
            <a:picLocks noChangeAspect="1"/>
          </p:cNvPicPr>
          <p:nvPr/>
        </p:nvPicPr>
        <p:blipFill>
          <a:blip r:embed="rId3"/>
          <a:stretch>
            <a:fillRect/>
          </a:stretch>
        </p:blipFill>
        <p:spPr>
          <a:xfrm>
            <a:off x="1371600" y="457910"/>
            <a:ext cx="5830957" cy="4685590"/>
          </a:xfrm>
          <a:prstGeom prst="rect">
            <a:avLst/>
          </a:prstGeom>
        </p:spPr>
      </p:pic>
    </p:spTree>
    <p:extLst>
      <p:ext uri="{BB962C8B-B14F-4D97-AF65-F5344CB8AC3E}">
        <p14:creationId xmlns:p14="http://schemas.microsoft.com/office/powerpoint/2010/main" val="222381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82650" y="-73180"/>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200" dirty="0"/>
              <a:t>Dashboard 2- Stock Index across the globe</a:t>
            </a:r>
            <a:endParaRPr sz="3200" dirty="0"/>
          </a:p>
        </p:txBody>
      </p:sp>
      <p:pic>
        <p:nvPicPr>
          <p:cNvPr id="4" name="Picture 3">
            <a:extLst>
              <a:ext uri="{FF2B5EF4-FFF2-40B4-BE49-F238E27FC236}">
                <a16:creationId xmlns:a16="http://schemas.microsoft.com/office/drawing/2014/main" id="{357EA6D4-B6B9-59FA-1A7E-3656C664452B}"/>
              </a:ext>
            </a:extLst>
          </p:cNvPr>
          <p:cNvPicPr>
            <a:picLocks noChangeAspect="1"/>
          </p:cNvPicPr>
          <p:nvPr/>
        </p:nvPicPr>
        <p:blipFill>
          <a:blip r:embed="rId3"/>
          <a:stretch>
            <a:fillRect/>
          </a:stretch>
        </p:blipFill>
        <p:spPr>
          <a:xfrm>
            <a:off x="1406362" y="490330"/>
            <a:ext cx="6331275" cy="4643776"/>
          </a:xfrm>
          <a:prstGeom prst="rect">
            <a:avLst/>
          </a:prstGeom>
        </p:spPr>
      </p:pic>
    </p:spTree>
    <p:extLst>
      <p:ext uri="{BB962C8B-B14F-4D97-AF65-F5344CB8AC3E}">
        <p14:creationId xmlns:p14="http://schemas.microsoft.com/office/powerpoint/2010/main" val="74806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82650" y="-73180"/>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200" dirty="0"/>
              <a:t>Dashboard 3- Stock Index GSPTSE Analysis</a:t>
            </a:r>
            <a:endParaRPr sz="3200" dirty="0"/>
          </a:p>
        </p:txBody>
      </p:sp>
      <p:pic>
        <p:nvPicPr>
          <p:cNvPr id="3" name="Picture 2">
            <a:extLst>
              <a:ext uri="{FF2B5EF4-FFF2-40B4-BE49-F238E27FC236}">
                <a16:creationId xmlns:a16="http://schemas.microsoft.com/office/drawing/2014/main" id="{9785F72E-BD6A-A4E3-ECFB-B388FE99C429}"/>
              </a:ext>
            </a:extLst>
          </p:cNvPr>
          <p:cNvPicPr>
            <a:picLocks noChangeAspect="1"/>
          </p:cNvPicPr>
          <p:nvPr/>
        </p:nvPicPr>
        <p:blipFill>
          <a:blip r:embed="rId3"/>
          <a:stretch>
            <a:fillRect/>
          </a:stretch>
        </p:blipFill>
        <p:spPr>
          <a:xfrm>
            <a:off x="1390487" y="479671"/>
            <a:ext cx="5785566" cy="4648085"/>
          </a:xfrm>
          <a:prstGeom prst="rect">
            <a:avLst/>
          </a:prstGeom>
        </p:spPr>
      </p:pic>
    </p:spTree>
    <p:extLst>
      <p:ext uri="{BB962C8B-B14F-4D97-AF65-F5344CB8AC3E}">
        <p14:creationId xmlns:p14="http://schemas.microsoft.com/office/powerpoint/2010/main" val="59072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325617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Which Stock Index is the best one to invest your money in, and why, according to the dataset?</a:t>
            </a:r>
            <a:br>
              <a:rPr lang="en" dirty="0"/>
            </a:br>
            <a:endParaRPr dirty="0"/>
          </a:p>
        </p:txBody>
      </p:sp>
    </p:spTree>
    <p:extLst>
      <p:ext uri="{BB962C8B-B14F-4D97-AF65-F5344CB8AC3E}">
        <p14:creationId xmlns:p14="http://schemas.microsoft.com/office/powerpoint/2010/main" val="229051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Conclusion</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1199323"/>
            <a:ext cx="8913901" cy="3951640"/>
          </a:xfrm>
          <a:prstGeom prst="rect">
            <a:avLst/>
          </a:prstGeom>
        </p:spPr>
        <p:txBody>
          <a:bodyPr spcFirstLastPara="1" wrap="square" lIns="91425" tIns="91425" rIns="91425" bIns="91425" anchor="t" anchorCtr="0">
            <a:normAutofit lnSpcReduction="10000"/>
          </a:bodyPr>
          <a:lstStyle/>
          <a:p>
            <a:pPr marL="285750" indent="-285750">
              <a:buFont typeface="Arial" panose="020B0604020202020204" pitchFamily="34" charset="0"/>
              <a:buChar char="•"/>
            </a:pPr>
            <a:r>
              <a:rPr lang="en-IN" dirty="0"/>
              <a:t>Firstly, we find out the best country who has the highest volume of stock indexes.</a:t>
            </a:r>
          </a:p>
          <a:p>
            <a:pPr marL="285750" indent="-285750">
              <a:buFont typeface="Arial" panose="020B0604020202020204" pitchFamily="34" charset="0"/>
              <a:buChar char="•"/>
            </a:pPr>
            <a:r>
              <a:rPr lang="en-IN" dirty="0"/>
              <a:t>Later, we find the best stock index according to the volume.</a:t>
            </a:r>
          </a:p>
          <a:p>
            <a:pPr marL="285750" indent="-285750">
              <a:buFont typeface="Arial" panose="020B0604020202020204" pitchFamily="34" charset="0"/>
              <a:buChar char="•"/>
            </a:pPr>
            <a:r>
              <a:rPr lang="en-IN" dirty="0"/>
              <a:t>Then, we see the trend in open of the different stock indexes.</a:t>
            </a:r>
          </a:p>
          <a:p>
            <a:pPr marL="285750" indent="-285750">
              <a:buFont typeface="Arial" panose="020B0604020202020204" pitchFamily="34" charset="0"/>
              <a:buChar char="•"/>
            </a:pPr>
            <a:r>
              <a:rPr lang="en-IN" dirty="0"/>
              <a:t>Later, we see the trend in close of the different stock indexes.</a:t>
            </a:r>
          </a:p>
          <a:p>
            <a:pPr marL="285750" indent="-285750">
              <a:buFont typeface="Arial" panose="020B0604020202020204" pitchFamily="34" charset="0"/>
              <a:buChar char="•"/>
            </a:pPr>
            <a:r>
              <a:rPr lang="en-IN" dirty="0"/>
              <a:t>We also compare the high and low of the different stock indexes with each other.</a:t>
            </a:r>
          </a:p>
          <a:p>
            <a:pPr marL="285750" indent="-285750">
              <a:buFont typeface="Arial" panose="020B0604020202020204" pitchFamily="34" charset="0"/>
              <a:buChar char="•"/>
            </a:pPr>
            <a:r>
              <a:rPr lang="en-IN" dirty="0"/>
              <a:t>Then, we get some information of the Currency and Stock Exchange of different regions.</a:t>
            </a:r>
          </a:p>
          <a:p>
            <a:pPr marL="285750" indent="-285750">
              <a:buFont typeface="Arial" panose="020B0604020202020204" pitchFamily="34" charset="0"/>
              <a:buChar char="•"/>
            </a:pPr>
            <a:r>
              <a:rPr lang="en-IN" dirty="0"/>
              <a:t>We group the countries in different continents and find the OCHL and volume of the stock indexes.</a:t>
            </a:r>
          </a:p>
          <a:p>
            <a:pPr marL="285750" indent="-285750">
              <a:buFont typeface="Arial" panose="020B0604020202020204" pitchFamily="34" charset="0"/>
              <a:buChar char="•"/>
            </a:pPr>
            <a:r>
              <a:rPr lang="en-IN" dirty="0"/>
              <a:t>We make the candle stick chart as one of the KPI measures and do the analysis.</a:t>
            </a:r>
          </a:p>
          <a:p>
            <a:pPr marL="285750" indent="-285750">
              <a:buFont typeface="Arial" panose="020B0604020202020204" pitchFamily="34" charset="0"/>
              <a:buChar char="•"/>
            </a:pPr>
            <a:r>
              <a:rPr lang="en-IN" dirty="0"/>
              <a:t>Later we make </a:t>
            </a:r>
            <a:r>
              <a:rPr lang="en-US" dirty="0"/>
              <a:t>MACD chart based on EMAs for only GSPTSE as we recognize as the best stock index and MACD is second of the KPI measure in our story.</a:t>
            </a:r>
          </a:p>
          <a:p>
            <a:pPr marL="285750" indent="-285750">
              <a:buFont typeface="Arial" panose="020B0604020202020204" pitchFamily="34" charset="0"/>
              <a:buChar char="•"/>
            </a:pPr>
            <a:r>
              <a:rPr lang="en-US" dirty="0"/>
              <a:t>RSI is the third KPI measure which show the trend and helps us to predict the future price of the stock.</a:t>
            </a:r>
          </a:p>
          <a:p>
            <a:pPr marL="285750" indent="-285750">
              <a:buFont typeface="Arial" panose="020B0604020202020204" pitchFamily="34" charset="0"/>
              <a:buChar char="•"/>
            </a:pPr>
            <a:r>
              <a:rPr lang="en-US" dirty="0"/>
              <a:t>Dashboard-1 helps in  analysis of all stocks across the globe.</a:t>
            </a:r>
          </a:p>
          <a:p>
            <a:pPr marL="285750" indent="-285750">
              <a:buFont typeface="Arial" panose="020B0604020202020204" pitchFamily="34" charset="0"/>
              <a:buChar char="•"/>
            </a:pPr>
            <a:r>
              <a:rPr lang="en-US" dirty="0"/>
              <a:t>Dashboard-2 depicts the stock exchange along with the grouping of continents.</a:t>
            </a:r>
          </a:p>
          <a:p>
            <a:pPr marL="285750" indent="-285750">
              <a:buFont typeface="Arial" panose="020B0604020202020204" pitchFamily="34" charset="0"/>
              <a:buChar char="•"/>
            </a:pPr>
            <a:r>
              <a:rPr lang="en-US" dirty="0"/>
              <a:t>Dashboard-3 gives us detailed analysis of future predictions of stock price and the trend of the stock index</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lvl="0" indent="-285750" algn="l" rtl="0">
              <a:spcBef>
                <a:spcPts val="0"/>
              </a:spcBef>
              <a:spcAft>
                <a:spcPts val="0"/>
              </a:spcAft>
              <a:buFont typeface="Arial" panose="020B0604020202020204" pitchFamily="34" charset="0"/>
              <a:buChar char="•"/>
            </a:pPr>
            <a:endParaRPr lang="en-IN" dirty="0"/>
          </a:p>
        </p:txBody>
      </p:sp>
    </p:spTree>
    <p:extLst>
      <p:ext uri="{BB962C8B-B14F-4D97-AF65-F5344CB8AC3E}">
        <p14:creationId xmlns:p14="http://schemas.microsoft.com/office/powerpoint/2010/main" val="306370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2700" dirty="0"/>
              <a:t>1.Top 10 Countries with the highest volume of Stock Indexes</a:t>
            </a:r>
            <a:endParaRPr dirty="0"/>
          </a:p>
        </p:txBody>
      </p:sp>
      <p:pic>
        <p:nvPicPr>
          <p:cNvPr id="5" name="Picture 4">
            <a:extLst>
              <a:ext uri="{FF2B5EF4-FFF2-40B4-BE49-F238E27FC236}">
                <a16:creationId xmlns:a16="http://schemas.microsoft.com/office/drawing/2014/main" id="{D4A715A5-8B41-E4B8-6457-DAACCFECB8FA}"/>
              </a:ext>
            </a:extLst>
          </p:cNvPr>
          <p:cNvPicPr>
            <a:picLocks noChangeAspect="1"/>
          </p:cNvPicPr>
          <p:nvPr/>
        </p:nvPicPr>
        <p:blipFill>
          <a:blip r:embed="rId3"/>
          <a:stretch>
            <a:fillRect/>
          </a:stretch>
        </p:blipFill>
        <p:spPr>
          <a:xfrm>
            <a:off x="197042" y="1305001"/>
            <a:ext cx="8617393" cy="2387723"/>
          </a:xfrm>
          <a:prstGeom prst="rect">
            <a:avLst/>
          </a:prstGeom>
        </p:spPr>
      </p:pic>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84324" y="3800574"/>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We observe from the </a:t>
            </a:r>
            <a:r>
              <a:rPr lang="en-IN" b="1" u="sng" dirty="0"/>
              <a:t>bar chart </a:t>
            </a:r>
            <a:r>
              <a:rPr lang="en-IN" dirty="0"/>
              <a:t>that the highest volume of Stock Indexes in top 10 countries across the globe. </a:t>
            </a:r>
          </a:p>
          <a:p>
            <a:pPr marL="285750" lvl="0" indent="-285750" algn="l" rtl="0">
              <a:spcBef>
                <a:spcPts val="0"/>
              </a:spcBef>
              <a:spcAft>
                <a:spcPts val="0"/>
              </a:spcAft>
              <a:buFont typeface="Arial" panose="020B0604020202020204" pitchFamily="34" charset="0"/>
              <a:buChar char="•"/>
            </a:pPr>
            <a:r>
              <a:rPr lang="en-IN" dirty="0"/>
              <a:t>We can see that Canada has the highest volume i.e. 101,265.38G</a:t>
            </a:r>
          </a:p>
          <a:p>
            <a:pPr marL="285750" lvl="0" indent="-285750" algn="l" rtl="0">
              <a:spcBef>
                <a:spcPts val="0"/>
              </a:spcBef>
              <a:spcAft>
                <a:spcPts val="0"/>
              </a:spcAft>
              <a:buFont typeface="Arial" panose="020B0604020202020204" pitchFamily="34" charset="0"/>
              <a:buChar char="•"/>
            </a:pPr>
            <a:r>
              <a:rPr lang="en-IN" dirty="0"/>
              <a:t>Whereas, China has the lowest volume of 2.06G</a:t>
            </a: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2.Top 10 Stock Indexes with the highest Volume</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18763"/>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The above </a:t>
            </a:r>
            <a:r>
              <a:rPr lang="en-IN" b="1" u="sng" dirty="0" err="1"/>
              <a:t>treemap</a:t>
            </a:r>
            <a:r>
              <a:rPr lang="en-IN" b="1" u="sng" dirty="0"/>
              <a:t>, </a:t>
            </a:r>
            <a:r>
              <a:rPr lang="en-IN" dirty="0"/>
              <a:t>depicts the Highest Volume of Stock Indexes. </a:t>
            </a:r>
          </a:p>
          <a:p>
            <a:pPr marL="285750" lvl="0" indent="-285750" algn="l" rtl="0">
              <a:spcBef>
                <a:spcPts val="0"/>
              </a:spcBef>
              <a:spcAft>
                <a:spcPts val="0"/>
              </a:spcAft>
              <a:buFont typeface="Arial" panose="020B0604020202020204" pitchFamily="34" charset="0"/>
              <a:buChar char="•"/>
            </a:pPr>
            <a:r>
              <a:rPr lang="en-IN" dirty="0"/>
              <a:t>We can see that GSPTSE has the highest volume showing the greatest area of proportion.</a:t>
            </a:r>
          </a:p>
          <a:p>
            <a:pPr marL="285750" lvl="0" indent="-285750" algn="l" rtl="0">
              <a:spcBef>
                <a:spcPts val="0"/>
              </a:spcBef>
              <a:spcAft>
                <a:spcPts val="0"/>
              </a:spcAft>
              <a:buFont typeface="Arial" panose="020B0604020202020204" pitchFamily="34" charset="0"/>
              <a:buChar char="•"/>
            </a:pPr>
            <a:r>
              <a:rPr lang="en-IN" dirty="0"/>
              <a:t>While SSMI has the lowest volume among all the stock indexes.</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29DF74FB-8368-F2C1-28F2-9580FD6C63C8}"/>
              </a:ext>
            </a:extLst>
          </p:cNvPr>
          <p:cNvPicPr>
            <a:picLocks noChangeAspect="1"/>
          </p:cNvPicPr>
          <p:nvPr/>
        </p:nvPicPr>
        <p:blipFill>
          <a:blip r:embed="rId3"/>
          <a:stretch>
            <a:fillRect/>
          </a:stretch>
        </p:blipFill>
        <p:spPr>
          <a:xfrm>
            <a:off x="247427" y="1272208"/>
            <a:ext cx="8649145" cy="2630557"/>
          </a:xfrm>
          <a:prstGeom prst="rect">
            <a:avLst/>
          </a:prstGeom>
        </p:spPr>
      </p:pic>
    </p:spTree>
    <p:extLst>
      <p:ext uri="{BB962C8B-B14F-4D97-AF65-F5344CB8AC3E}">
        <p14:creationId xmlns:p14="http://schemas.microsoft.com/office/powerpoint/2010/main" val="11392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3.Open of different Stock Indexes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In the </a:t>
            </a:r>
            <a:r>
              <a:rPr lang="en-IN" b="1" u="sng" dirty="0"/>
              <a:t>line graph</a:t>
            </a:r>
            <a:r>
              <a:rPr lang="en-IN" dirty="0"/>
              <a:t>, we see the open of all the stock indexes.</a:t>
            </a:r>
          </a:p>
          <a:p>
            <a:pPr marL="285750" lvl="0" indent="-285750" algn="l" rtl="0">
              <a:spcBef>
                <a:spcPts val="0"/>
              </a:spcBef>
              <a:spcAft>
                <a:spcPts val="0"/>
              </a:spcAft>
              <a:buFont typeface="Arial" panose="020B0604020202020204" pitchFamily="34" charset="0"/>
              <a:buChar char="•"/>
            </a:pPr>
            <a:r>
              <a:rPr lang="en-IN" dirty="0"/>
              <a:t>We can also filter the stock indexes by volume according to the range.</a:t>
            </a:r>
          </a:p>
          <a:p>
            <a:pPr marL="285750" lvl="0" indent="-285750" algn="l" rtl="0">
              <a:spcBef>
                <a:spcPts val="0"/>
              </a:spcBef>
              <a:spcAft>
                <a:spcPts val="0"/>
              </a:spcAft>
              <a:buFont typeface="Arial" panose="020B0604020202020204" pitchFamily="34" charset="0"/>
              <a:buChar char="•"/>
            </a:pPr>
            <a:r>
              <a:rPr lang="en-IN" dirty="0"/>
              <a:t>We can all filter to see the open according to the stock indexes. </a:t>
            </a:r>
          </a:p>
          <a:p>
            <a:pPr marL="285750" lvl="0" indent="-285750" algn="l" rtl="0">
              <a:spcBef>
                <a:spcPts val="0"/>
              </a:spcBef>
              <a:spcAft>
                <a:spcPts val="0"/>
              </a:spcAft>
              <a:buFont typeface="Arial" panose="020B0604020202020204" pitchFamily="34" charset="0"/>
              <a:buChar char="•"/>
            </a:pPr>
            <a:endParaRPr lang="en-IN" dirty="0"/>
          </a:p>
          <a:p>
            <a:pPr marL="0" lvl="0" indent="0" algn="l" rtl="0">
              <a:spcBef>
                <a:spcPts val="0"/>
              </a:spcBef>
              <a:spcAft>
                <a:spcPts val="0"/>
              </a:spcAft>
              <a:buNone/>
            </a:pPr>
            <a:endParaRPr dirty="0"/>
          </a:p>
        </p:txBody>
      </p:sp>
      <p:pic>
        <p:nvPicPr>
          <p:cNvPr id="9" name="Picture 8">
            <a:extLst>
              <a:ext uri="{FF2B5EF4-FFF2-40B4-BE49-F238E27FC236}">
                <a16:creationId xmlns:a16="http://schemas.microsoft.com/office/drawing/2014/main" id="{F0657B8A-4187-022E-381D-5C19124F6081}"/>
              </a:ext>
            </a:extLst>
          </p:cNvPr>
          <p:cNvPicPr>
            <a:picLocks noChangeAspect="1"/>
          </p:cNvPicPr>
          <p:nvPr/>
        </p:nvPicPr>
        <p:blipFill>
          <a:blip r:embed="rId3"/>
          <a:stretch>
            <a:fillRect/>
          </a:stretch>
        </p:blipFill>
        <p:spPr>
          <a:xfrm>
            <a:off x="253778" y="1258957"/>
            <a:ext cx="8636444" cy="2723322"/>
          </a:xfrm>
          <a:prstGeom prst="rect">
            <a:avLst/>
          </a:prstGeom>
        </p:spPr>
      </p:pic>
    </p:spTree>
    <p:extLst>
      <p:ext uri="{BB962C8B-B14F-4D97-AF65-F5344CB8AC3E}">
        <p14:creationId xmlns:p14="http://schemas.microsoft.com/office/powerpoint/2010/main" val="311098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4. Close of different Stock Indexes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In the </a:t>
            </a:r>
            <a:r>
              <a:rPr lang="en-IN" b="1" u="sng" dirty="0"/>
              <a:t>line graph</a:t>
            </a:r>
            <a:r>
              <a:rPr lang="en-IN" dirty="0"/>
              <a:t>, we see the close of all the stock indexes.</a:t>
            </a:r>
          </a:p>
          <a:p>
            <a:pPr marL="285750" lvl="0" indent="-285750" algn="l" rtl="0">
              <a:spcBef>
                <a:spcPts val="0"/>
              </a:spcBef>
              <a:spcAft>
                <a:spcPts val="0"/>
              </a:spcAft>
              <a:buFont typeface="Arial" panose="020B0604020202020204" pitchFamily="34" charset="0"/>
              <a:buChar char="•"/>
            </a:pPr>
            <a:r>
              <a:rPr lang="en-IN" dirty="0"/>
              <a:t>We can also filter the stock indexes by volume according to the range.</a:t>
            </a:r>
          </a:p>
          <a:p>
            <a:pPr marL="285750" lvl="0" indent="-285750" algn="l" rtl="0">
              <a:spcBef>
                <a:spcPts val="0"/>
              </a:spcBef>
              <a:spcAft>
                <a:spcPts val="0"/>
              </a:spcAft>
              <a:buFont typeface="Arial" panose="020B0604020202020204" pitchFamily="34" charset="0"/>
              <a:buChar char="•"/>
            </a:pPr>
            <a:r>
              <a:rPr lang="en-IN" dirty="0"/>
              <a:t>We can all filter to see the open according to the stock indexes. </a:t>
            </a:r>
          </a:p>
          <a:p>
            <a:pPr marL="285750" lvl="0" indent="-285750" algn="l" rtl="0">
              <a:spcBef>
                <a:spcPts val="0"/>
              </a:spcBef>
              <a:spcAft>
                <a:spcPts val="0"/>
              </a:spcAft>
              <a:buFont typeface="Arial" panose="020B0604020202020204" pitchFamily="34" charset="0"/>
              <a:buChar char="•"/>
            </a:pPr>
            <a:endParaRPr lang="en-IN" dirty="0"/>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0F03AFBA-A288-2A79-E12D-63F113C7D351}"/>
              </a:ext>
            </a:extLst>
          </p:cNvPr>
          <p:cNvPicPr>
            <a:picLocks noChangeAspect="1"/>
          </p:cNvPicPr>
          <p:nvPr/>
        </p:nvPicPr>
        <p:blipFill>
          <a:blip r:embed="rId3"/>
          <a:stretch>
            <a:fillRect/>
          </a:stretch>
        </p:blipFill>
        <p:spPr>
          <a:xfrm>
            <a:off x="244252" y="1272208"/>
            <a:ext cx="8655495" cy="2749827"/>
          </a:xfrm>
          <a:prstGeom prst="rect">
            <a:avLst/>
          </a:prstGeom>
        </p:spPr>
      </p:pic>
    </p:spTree>
    <p:extLst>
      <p:ext uri="{BB962C8B-B14F-4D97-AF65-F5344CB8AC3E}">
        <p14:creationId xmlns:p14="http://schemas.microsoft.com/office/powerpoint/2010/main" val="109047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700" dirty="0"/>
              <a:t>5.High &amp; Low of different Stock Indexes </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4134678"/>
            <a:ext cx="8913901" cy="1016284"/>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In the </a:t>
            </a:r>
            <a:r>
              <a:rPr lang="en-IN" b="1" u="sng" dirty="0"/>
              <a:t>area chart</a:t>
            </a:r>
            <a:r>
              <a:rPr lang="en-IN" dirty="0"/>
              <a:t>, we see the high is marked in bold and the shaded region below denotes the low with the year.</a:t>
            </a:r>
          </a:p>
          <a:p>
            <a:pPr marL="285750" lvl="0" indent="-285750" algn="l" rtl="0">
              <a:spcBef>
                <a:spcPts val="0"/>
              </a:spcBef>
              <a:spcAft>
                <a:spcPts val="0"/>
              </a:spcAft>
              <a:buFont typeface="Arial" panose="020B0604020202020204" pitchFamily="34" charset="0"/>
              <a:buChar char="•"/>
            </a:pPr>
            <a:r>
              <a:rPr lang="en-IN" dirty="0"/>
              <a:t>We can also filter the stock indexes and compare with one another.</a:t>
            </a:r>
          </a:p>
          <a:p>
            <a:pPr marL="285750" lvl="0" indent="-285750" algn="l" rtl="0">
              <a:spcBef>
                <a:spcPts val="0"/>
              </a:spcBef>
              <a:spcAft>
                <a:spcPts val="0"/>
              </a:spcAft>
              <a:buFont typeface="Arial" panose="020B0604020202020204" pitchFamily="34" charset="0"/>
              <a:buChar char="•"/>
            </a:pPr>
            <a:endParaRPr lang="en-IN" dirty="0"/>
          </a:p>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E8BAD989-0509-E6EC-1FB7-FE168B3E7F9F}"/>
              </a:ext>
            </a:extLst>
          </p:cNvPr>
          <p:cNvPicPr>
            <a:picLocks noChangeAspect="1"/>
          </p:cNvPicPr>
          <p:nvPr/>
        </p:nvPicPr>
        <p:blipFill>
          <a:blip r:embed="rId3"/>
          <a:stretch>
            <a:fillRect/>
          </a:stretch>
        </p:blipFill>
        <p:spPr>
          <a:xfrm>
            <a:off x="244252" y="1272208"/>
            <a:ext cx="8655495" cy="2743201"/>
          </a:xfrm>
          <a:prstGeom prst="rect">
            <a:avLst/>
          </a:prstGeom>
        </p:spPr>
      </p:pic>
    </p:spTree>
    <p:extLst>
      <p:ext uri="{BB962C8B-B14F-4D97-AF65-F5344CB8AC3E}">
        <p14:creationId xmlns:p14="http://schemas.microsoft.com/office/powerpoint/2010/main" val="25041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2700" dirty="0"/>
              <a:t>6.Currency Exchange with the Currency and Stock Indexes</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1336089"/>
            <a:ext cx="5212325" cy="2791963"/>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The </a:t>
            </a:r>
            <a:r>
              <a:rPr lang="en-IN" b="1" u="sng" dirty="0"/>
              <a:t>table</a:t>
            </a:r>
            <a:r>
              <a:rPr lang="en-IN" b="1" dirty="0"/>
              <a:t> </a:t>
            </a:r>
            <a:r>
              <a:rPr lang="en-IN" dirty="0"/>
              <a:t>gives information of the Currency Exchange with the Stock Indexes along with the Currency.</a:t>
            </a:r>
          </a:p>
          <a:p>
            <a:pPr marL="285750" lvl="0" indent="-285750" algn="l" rtl="0">
              <a:spcBef>
                <a:spcPts val="0"/>
              </a:spcBef>
              <a:spcAft>
                <a:spcPts val="0"/>
              </a:spcAft>
              <a:buFont typeface="Arial" panose="020B0604020202020204" pitchFamily="34" charset="0"/>
              <a:buChar char="•"/>
            </a:pPr>
            <a:r>
              <a:rPr lang="en-IN" dirty="0"/>
              <a:t>We can depict from observation that there are 2 stock indexes in China, Europe and United States where as other countries have only one Stock Exchange.</a:t>
            </a:r>
          </a:p>
          <a:p>
            <a:pPr marL="285750" lvl="0" indent="-285750" algn="l" rtl="0">
              <a:spcBef>
                <a:spcPts val="0"/>
              </a:spcBef>
              <a:spcAft>
                <a:spcPts val="0"/>
              </a:spcAft>
              <a:buFont typeface="Arial" panose="020B0604020202020204" pitchFamily="34" charset="0"/>
              <a:buChar char="•"/>
            </a:pPr>
            <a:r>
              <a:rPr lang="en-IN" dirty="0"/>
              <a:t>From the exchange column we get to know that where the headquarter of each stock index is located.</a:t>
            </a:r>
          </a:p>
        </p:txBody>
      </p:sp>
      <p:pic>
        <p:nvPicPr>
          <p:cNvPr id="4" name="Picture 3">
            <a:extLst>
              <a:ext uri="{FF2B5EF4-FFF2-40B4-BE49-F238E27FC236}">
                <a16:creationId xmlns:a16="http://schemas.microsoft.com/office/drawing/2014/main" id="{C3A5659B-7A8B-69BB-F594-FE832796A761}"/>
              </a:ext>
            </a:extLst>
          </p:cNvPr>
          <p:cNvPicPr>
            <a:picLocks noChangeAspect="1"/>
          </p:cNvPicPr>
          <p:nvPr/>
        </p:nvPicPr>
        <p:blipFill>
          <a:blip r:embed="rId3"/>
          <a:stretch>
            <a:fillRect/>
          </a:stretch>
        </p:blipFill>
        <p:spPr>
          <a:xfrm>
            <a:off x="5472235" y="1336089"/>
            <a:ext cx="3314870" cy="3633476"/>
          </a:xfrm>
          <a:prstGeom prst="rect">
            <a:avLst/>
          </a:prstGeom>
        </p:spPr>
      </p:pic>
    </p:spTree>
    <p:extLst>
      <p:ext uri="{BB962C8B-B14F-4D97-AF65-F5344CB8AC3E}">
        <p14:creationId xmlns:p14="http://schemas.microsoft.com/office/powerpoint/2010/main" val="351177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97042" y="503289"/>
            <a:ext cx="8978700" cy="83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2700" dirty="0"/>
              <a:t>7.Group of countries showing average OCHL &amp; Volume</a:t>
            </a:r>
            <a:endParaRPr dirty="0"/>
          </a:p>
        </p:txBody>
      </p:sp>
      <p:sp>
        <p:nvSpPr>
          <p:cNvPr id="6" name="Google Shape;100;p15">
            <a:extLst>
              <a:ext uri="{FF2B5EF4-FFF2-40B4-BE49-F238E27FC236}">
                <a16:creationId xmlns:a16="http://schemas.microsoft.com/office/drawing/2014/main" id="{6CC3286A-4257-A83D-36D1-E68600010F32}"/>
              </a:ext>
            </a:extLst>
          </p:cNvPr>
          <p:cNvSpPr txBox="1">
            <a:spLocks noGrp="1"/>
          </p:cNvSpPr>
          <p:nvPr>
            <p:ph type="subTitle" idx="1"/>
          </p:nvPr>
        </p:nvSpPr>
        <p:spPr>
          <a:xfrm>
            <a:off x="115049" y="3922187"/>
            <a:ext cx="8913901" cy="122877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IN" dirty="0"/>
              <a:t>In the </a:t>
            </a:r>
            <a:r>
              <a:rPr lang="en-IN" b="1" u="sng" dirty="0"/>
              <a:t>map</a:t>
            </a:r>
            <a:r>
              <a:rPr lang="en-IN" dirty="0"/>
              <a:t>, we have grouped the countries into the continents.</a:t>
            </a:r>
          </a:p>
          <a:p>
            <a:pPr marL="285750" lvl="0" indent="-285750" algn="l" rtl="0">
              <a:spcBef>
                <a:spcPts val="0"/>
              </a:spcBef>
              <a:spcAft>
                <a:spcPts val="0"/>
              </a:spcAft>
              <a:buFont typeface="Arial" panose="020B0604020202020204" pitchFamily="34" charset="0"/>
              <a:buChar char="•"/>
            </a:pPr>
            <a:r>
              <a:rPr lang="en-IN" dirty="0"/>
              <a:t>We have calculated the average Open, Close, High, Low, (OCHL) and Volume for each continent.</a:t>
            </a:r>
          </a:p>
          <a:p>
            <a:pPr marL="285750" lvl="0" indent="-285750" algn="l" rtl="0">
              <a:spcBef>
                <a:spcPts val="0"/>
              </a:spcBef>
              <a:spcAft>
                <a:spcPts val="0"/>
              </a:spcAft>
              <a:buFont typeface="Arial" panose="020B0604020202020204" pitchFamily="34" charset="0"/>
              <a:buChar char="•"/>
            </a:pPr>
            <a:endParaRPr lang="en-IN"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2EEE6502-D904-7402-D7DB-0086A9AD2B8F}"/>
              </a:ext>
            </a:extLst>
          </p:cNvPr>
          <p:cNvPicPr>
            <a:picLocks noChangeAspect="1"/>
          </p:cNvPicPr>
          <p:nvPr/>
        </p:nvPicPr>
        <p:blipFill>
          <a:blip r:embed="rId3"/>
          <a:stretch>
            <a:fillRect/>
          </a:stretch>
        </p:blipFill>
        <p:spPr>
          <a:xfrm>
            <a:off x="197042" y="1284270"/>
            <a:ext cx="8655495" cy="2574960"/>
          </a:xfrm>
          <a:prstGeom prst="rect">
            <a:avLst/>
          </a:prstGeom>
        </p:spPr>
      </p:pic>
    </p:spTree>
    <p:extLst>
      <p:ext uri="{BB962C8B-B14F-4D97-AF65-F5344CB8AC3E}">
        <p14:creationId xmlns:p14="http://schemas.microsoft.com/office/powerpoint/2010/main" val="222047273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1139</Words>
  <Application>Microsoft Office PowerPoint</Application>
  <PresentationFormat>On-screen Show (16:9)</PresentationFormat>
  <Paragraphs>82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Raleway</vt:lpstr>
      <vt:lpstr>Lato</vt:lpstr>
      <vt:lpstr>Arial</vt:lpstr>
      <vt:lpstr>Streamline</vt:lpstr>
      <vt:lpstr>Final Project  on Stock Data Analysis </vt:lpstr>
      <vt:lpstr>Which Stock Index is the best one to invest your money in, and why, according to the dataset? </vt:lpstr>
      <vt:lpstr>1.Top 10 Countries with the highest volume of Stock Indexes</vt:lpstr>
      <vt:lpstr>2.Top 10 Stock Indexes with the highest Volume</vt:lpstr>
      <vt:lpstr>3.Open of different Stock Indexes </vt:lpstr>
      <vt:lpstr>4. Close of different Stock Indexes </vt:lpstr>
      <vt:lpstr>5.High &amp; Low of different Stock Indexes </vt:lpstr>
      <vt:lpstr>6.Currency Exchange with the Currency and Stock Indexes</vt:lpstr>
      <vt:lpstr>7.Group of countries showing average OCHL &amp; Volume</vt:lpstr>
      <vt:lpstr>8.Candlestick Chart for GSPTSE </vt:lpstr>
      <vt:lpstr>8.Candlestick Chart for GSPTSE </vt:lpstr>
      <vt:lpstr>9.MACD based on EMAs for GSPTSE </vt:lpstr>
      <vt:lpstr>9.MACD based on EMAs for GSPTSE </vt:lpstr>
      <vt:lpstr>10.RSI based on EMAs for GSPTSE </vt:lpstr>
      <vt:lpstr>10.RSI based on EMAs for GSPTSE </vt:lpstr>
      <vt:lpstr>10.RSI based on EMAs for GSPTSE </vt:lpstr>
      <vt:lpstr>Dashboard 1- All Stock Index</vt:lpstr>
      <vt:lpstr>Dashboard 2- Stock Index across the globe</vt:lpstr>
      <vt:lpstr>Dashboard 3- Stock Index GSPTSE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on Stock Data Analysis</dc:title>
  <dc:creator>Prachi Khatri</dc:creator>
  <cp:lastModifiedBy>Prachi Khatri</cp:lastModifiedBy>
  <cp:revision>3</cp:revision>
  <dcterms:modified xsi:type="dcterms:W3CDTF">2023-04-04T02:30:52Z</dcterms:modified>
</cp:coreProperties>
</file>