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spreadsheetml.sheet" PartName="/ppt/embeddings/Microsoft_Excel_Sheet1.xls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Cormorant Garamond"/>
      <p:bold r:id="rId24"/>
      <p:boldItalic r:id="rId25"/>
    </p:embeddedFont>
    <p:embeddedFont>
      <p:font typeface="Quicksa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gwfoOPyA+mZdZ04ZfsClQqDFgV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morantGaramond-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regular.fntdata"/><Relationship Id="rId25" Type="http://schemas.openxmlformats.org/officeDocument/2006/relationships/font" Target="fonts/CormorantGaramond-boldItalic.fntdata"/><Relationship Id="rId28" Type="http://customschemas.google.com/relationships/presentationmetadata" Target="metadata"/><Relationship Id="rId27" Type="http://schemas.openxmlformats.org/officeDocument/2006/relationships/font" Target="fonts/Quicksa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1792288" y="612775"/>
            <a:ext cx="5486400" cy="4114800"/>
          </a:xfrm>
          <a:prstGeom prst="rect">
            <a:avLst/>
          </a:prstGeom>
          <a:noFill/>
          <a:ln>
            <a:noFill/>
          </a:ln>
        </p:spPr>
      </p:sp>
      <p:sp>
        <p:nvSpPr>
          <p:cNvPr id="64" name="Google Shape;64;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
          <p:cNvCxnSpPr/>
          <p:nvPr/>
        </p:nvCxnSpPr>
        <p:spPr>
          <a:xfrm>
            <a:off x="9158735" y="990600"/>
            <a:ext cx="8114971" cy="0"/>
          </a:xfrm>
          <a:prstGeom prst="straightConnector1">
            <a:avLst/>
          </a:prstGeom>
          <a:noFill/>
          <a:ln cap="flat" cmpd="sng" w="76200">
            <a:solidFill>
              <a:srgbClr val="0F4662"/>
            </a:solidFill>
            <a:prstDash val="solid"/>
            <a:round/>
            <a:headEnd len="sm" w="sm" type="none"/>
            <a:tailEnd len="sm" w="sm" type="none"/>
          </a:ln>
        </p:spPr>
      </p:cxnSp>
      <p:cxnSp>
        <p:nvCxnSpPr>
          <p:cNvPr id="85" name="Google Shape;85;p1"/>
          <p:cNvCxnSpPr/>
          <p:nvPr/>
        </p:nvCxnSpPr>
        <p:spPr>
          <a:xfrm>
            <a:off x="1043764" y="9296400"/>
            <a:ext cx="8114971" cy="0"/>
          </a:xfrm>
          <a:prstGeom prst="straightConnector1">
            <a:avLst/>
          </a:prstGeom>
          <a:noFill/>
          <a:ln cap="flat" cmpd="sng" w="76200">
            <a:solidFill>
              <a:srgbClr val="0F4662"/>
            </a:solidFill>
            <a:prstDash val="solid"/>
            <a:round/>
            <a:headEnd len="sm" w="sm" type="none"/>
            <a:tailEnd len="sm" w="sm" type="none"/>
          </a:ln>
        </p:spPr>
      </p:cxnSp>
      <p:sp>
        <p:nvSpPr>
          <p:cNvPr id="86" name="Google Shape;86;p1"/>
          <p:cNvSpPr/>
          <p:nvPr/>
        </p:nvSpPr>
        <p:spPr>
          <a:xfrm>
            <a:off x="9618706" y="90374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87" name="Google Shape;87;p1"/>
          <p:cNvSpPr/>
          <p:nvPr/>
        </p:nvSpPr>
        <p:spPr>
          <a:xfrm>
            <a:off x="5646742" y="8078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14042274" y="6092081"/>
            <a:ext cx="3761952" cy="3761952"/>
          </a:xfrm>
          <a:custGeom>
            <a:rect b="b" l="l" r="r" t="t"/>
            <a:pathLst>
              <a:path extrusionOk="0" h="3761952" w="3761952">
                <a:moveTo>
                  <a:pt x="0" y="0"/>
                </a:moveTo>
                <a:lnTo>
                  <a:pt x="3761952" y="0"/>
                </a:lnTo>
                <a:lnTo>
                  <a:pt x="3761952" y="3761952"/>
                </a:lnTo>
                <a:lnTo>
                  <a:pt x="0" y="3761952"/>
                </a:lnTo>
                <a:lnTo>
                  <a:pt x="0" y="0"/>
                </a:lnTo>
                <a:close/>
              </a:path>
            </a:pathLst>
          </a:custGeom>
          <a:blipFill rotWithShape="1">
            <a:blip r:embed="rId4">
              <a:alphaModFix/>
            </a:blip>
            <a:stretch>
              <a:fillRect b="0" l="0" r="0" t="0"/>
            </a:stretch>
          </a:blipFill>
          <a:ln>
            <a:noFill/>
          </a:ln>
        </p:spPr>
      </p:sp>
      <p:sp>
        <p:nvSpPr>
          <p:cNvPr id="89" name="Google Shape;89;p1"/>
          <p:cNvSpPr txBox="1"/>
          <p:nvPr/>
        </p:nvSpPr>
        <p:spPr>
          <a:xfrm>
            <a:off x="1043764" y="2630742"/>
            <a:ext cx="16229942" cy="1873764"/>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None/>
            </a:pPr>
            <a:r>
              <a:rPr b="1" i="1" lang="en-US" sz="10979" u="none" cap="none" strike="noStrike">
                <a:solidFill>
                  <a:srgbClr val="13131F"/>
                </a:solidFill>
                <a:latin typeface="Cormorant Garamond"/>
                <a:ea typeface="Cormorant Garamond"/>
                <a:cs typeface="Cormorant Garamond"/>
                <a:sym typeface="Cormorant Garamond"/>
              </a:rPr>
              <a:t>GridNova Tech </a:t>
            </a:r>
            <a:endParaRPr/>
          </a:p>
        </p:txBody>
      </p:sp>
      <p:sp>
        <p:nvSpPr>
          <p:cNvPr id="90" name="Google Shape;90;p1"/>
          <p:cNvSpPr txBox="1"/>
          <p:nvPr/>
        </p:nvSpPr>
        <p:spPr>
          <a:xfrm>
            <a:off x="1187349" y="4676953"/>
            <a:ext cx="8607957" cy="837844"/>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4889" u="none" cap="none" strike="noStrike">
                <a:solidFill>
                  <a:srgbClr val="000000"/>
                </a:solidFill>
                <a:latin typeface="Quicksand"/>
                <a:ea typeface="Quicksand"/>
                <a:cs typeface="Quicksand"/>
                <a:sym typeface="Quicksand"/>
              </a:rPr>
              <a:t>Presented by-Prachi Paditkar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p:nvPr/>
        </p:nvSpPr>
        <p:spPr>
          <a:xfrm>
            <a:off x="3246315" y="1317051"/>
            <a:ext cx="10601373" cy="8788329"/>
          </a:xfrm>
          <a:custGeom>
            <a:rect b="b" l="l" r="r" t="t"/>
            <a:pathLst>
              <a:path extrusionOk="0" h="921709" w="1111859">
                <a:moveTo>
                  <a:pt x="0" y="0"/>
                </a:moveTo>
                <a:lnTo>
                  <a:pt x="1111859" y="0"/>
                </a:lnTo>
                <a:lnTo>
                  <a:pt x="1111859" y="921709"/>
                </a:lnTo>
                <a:lnTo>
                  <a:pt x="0" y="921709"/>
                </a:lnTo>
                <a:close/>
              </a:path>
            </a:pathLst>
          </a:custGeom>
          <a:blipFill rotWithShape="1">
            <a:blip r:embed="rId3">
              <a:alphaModFix/>
            </a:blip>
            <a:stretch>
              <a:fillRect b="0" l="-43" r="-42" t="0"/>
            </a:stretch>
          </a:blipFill>
          <a:ln>
            <a:noFill/>
          </a:ln>
        </p:spPr>
      </p:sp>
      <p:sp>
        <p:nvSpPr>
          <p:cNvPr id="178" name="Google Shape;178;p10"/>
          <p:cNvSpPr txBox="1"/>
          <p:nvPr/>
        </p:nvSpPr>
        <p:spPr>
          <a:xfrm>
            <a:off x="1028700" y="384174"/>
            <a:ext cx="12184653" cy="644526"/>
          </a:xfrm>
          <a:prstGeom prst="rect">
            <a:avLst/>
          </a:prstGeom>
          <a:noFill/>
          <a:ln>
            <a:noFill/>
          </a:ln>
        </p:spPr>
        <p:txBody>
          <a:bodyPr anchorCtr="0" anchor="t" bIns="0" lIns="0" spcFirstLastPara="1" rIns="0" wrap="square" tIns="0">
            <a:spAutoFit/>
          </a:bodyPr>
          <a:lstStyle/>
          <a:p>
            <a:pPr indent="0" lvl="0" marL="0" marR="0" rtl="0" algn="l">
              <a:lnSpc>
                <a:spcPct val="170021"/>
              </a:lnSpc>
              <a:spcBef>
                <a:spcPts val="0"/>
              </a:spcBef>
              <a:spcAft>
                <a:spcPts val="0"/>
              </a:spcAft>
              <a:buNone/>
            </a:pPr>
            <a:r>
              <a:rPr b="1" i="0" lang="en-US" sz="3199" u="none" cap="none" strike="noStrike">
                <a:solidFill>
                  <a:srgbClr val="000000"/>
                </a:solidFill>
                <a:latin typeface="Quicksand"/>
                <a:ea typeface="Quicksand"/>
                <a:cs typeface="Quicksand"/>
                <a:sym typeface="Quicksand"/>
              </a:rPr>
              <a:t>Average Rating of Electric Vehicle Charging Stations by City: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p:nvPr/>
        </p:nvSpPr>
        <p:spPr>
          <a:xfrm>
            <a:off x="1342564" y="1293688"/>
            <a:ext cx="14494701" cy="8676021"/>
          </a:xfrm>
          <a:custGeom>
            <a:rect b="b" l="l" r="r" t="t"/>
            <a:pathLst>
              <a:path extrusionOk="0" h="881218" w="1472217">
                <a:moveTo>
                  <a:pt x="0" y="0"/>
                </a:moveTo>
                <a:lnTo>
                  <a:pt x="1472217" y="0"/>
                </a:lnTo>
                <a:lnTo>
                  <a:pt x="1472217" y="881218"/>
                </a:lnTo>
                <a:lnTo>
                  <a:pt x="0" y="881218"/>
                </a:lnTo>
                <a:close/>
              </a:path>
            </a:pathLst>
          </a:custGeom>
          <a:blipFill rotWithShape="1">
            <a:blip r:embed="rId3">
              <a:alphaModFix/>
            </a:blip>
            <a:stretch>
              <a:fillRect b="-2206" l="0" r="0" t="-2207"/>
            </a:stretch>
          </a:blipFill>
          <a:ln>
            <a:noFill/>
          </a:ln>
        </p:spPr>
      </p:sp>
      <p:sp>
        <p:nvSpPr>
          <p:cNvPr id="184" name="Google Shape;184;p11"/>
          <p:cNvSpPr txBox="1"/>
          <p:nvPr/>
        </p:nvSpPr>
        <p:spPr>
          <a:xfrm>
            <a:off x="1028700" y="384174"/>
            <a:ext cx="12184653" cy="644526"/>
          </a:xfrm>
          <a:prstGeom prst="rect">
            <a:avLst/>
          </a:prstGeom>
          <a:noFill/>
          <a:ln>
            <a:noFill/>
          </a:ln>
        </p:spPr>
        <p:txBody>
          <a:bodyPr anchorCtr="0" anchor="t" bIns="0" lIns="0" spcFirstLastPara="1" rIns="0" wrap="square" tIns="0">
            <a:spAutoFit/>
          </a:bodyPr>
          <a:lstStyle/>
          <a:p>
            <a:pPr indent="0" lvl="0" marL="0" marR="0" rtl="0" algn="l">
              <a:lnSpc>
                <a:spcPct val="170021"/>
              </a:lnSpc>
              <a:spcBef>
                <a:spcPts val="0"/>
              </a:spcBef>
              <a:spcAft>
                <a:spcPts val="0"/>
              </a:spcAft>
              <a:buNone/>
            </a:pPr>
            <a:r>
              <a:rPr b="1" i="0" lang="en-US" sz="3199" u="none" cap="none" strike="noStrike">
                <a:solidFill>
                  <a:srgbClr val="000000"/>
                </a:solidFill>
                <a:latin typeface="Quicksand"/>
                <a:ea typeface="Quicksand"/>
                <a:cs typeface="Quicksand"/>
                <a:sym typeface="Quicksand"/>
              </a:rPr>
              <a:t>Charging Station Availability: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12"/>
          <p:cNvGrpSpPr/>
          <p:nvPr/>
        </p:nvGrpSpPr>
        <p:grpSpPr>
          <a:xfrm>
            <a:off x="1028700" y="3199403"/>
            <a:ext cx="7514133" cy="6800402"/>
            <a:chOff x="0" y="-123825"/>
            <a:chExt cx="1979031" cy="1791052"/>
          </a:xfrm>
        </p:grpSpPr>
        <p:sp>
          <p:nvSpPr>
            <p:cNvPr id="190" name="Google Shape;190;p12"/>
            <p:cNvSpPr/>
            <p:nvPr/>
          </p:nvSpPr>
          <p:spPr>
            <a:xfrm>
              <a:off x="0" y="0"/>
              <a:ext cx="1979031" cy="1667227"/>
            </a:xfrm>
            <a:custGeom>
              <a:rect b="b" l="l" r="r" t="t"/>
              <a:pathLst>
                <a:path extrusionOk="0" h="1667227" w="1979031">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txBox="1"/>
            <p:nvPr/>
          </p:nvSpPr>
          <p:spPr>
            <a:xfrm>
              <a:off x="0" y="-123825"/>
              <a:ext cx="1979031" cy="1791051"/>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12"/>
          <p:cNvGrpSpPr/>
          <p:nvPr/>
        </p:nvGrpSpPr>
        <p:grpSpPr>
          <a:xfrm>
            <a:off x="9745167" y="3199403"/>
            <a:ext cx="7514133" cy="6730512"/>
            <a:chOff x="0" y="-123825"/>
            <a:chExt cx="1979031" cy="1772645"/>
          </a:xfrm>
        </p:grpSpPr>
        <p:sp>
          <p:nvSpPr>
            <p:cNvPr id="193" name="Google Shape;193;p12"/>
            <p:cNvSpPr/>
            <p:nvPr/>
          </p:nvSpPr>
          <p:spPr>
            <a:xfrm>
              <a:off x="0" y="0"/>
              <a:ext cx="1979031" cy="1648820"/>
            </a:xfrm>
            <a:custGeom>
              <a:rect b="b" l="l" r="r" t="t"/>
              <a:pathLst>
                <a:path extrusionOk="0" h="1648820" w="1979031">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txBox="1"/>
            <p:nvPr/>
          </p:nvSpPr>
          <p:spPr>
            <a:xfrm>
              <a:off x="0" y="-123825"/>
              <a:ext cx="1979031" cy="177264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5" name="Google Shape;195;p12"/>
          <p:cNvSpPr/>
          <p:nvPr/>
        </p:nvSpPr>
        <p:spPr>
          <a:xfrm>
            <a:off x="4192279" y="1806841"/>
            <a:ext cx="11105776" cy="8192960"/>
          </a:xfrm>
          <a:custGeom>
            <a:rect b="b" l="l" r="r" t="t"/>
            <a:pathLst>
              <a:path extrusionOk="0" h="8192960" w="11105776">
                <a:moveTo>
                  <a:pt x="0" y="0"/>
                </a:moveTo>
                <a:lnTo>
                  <a:pt x="11105775" y="0"/>
                </a:lnTo>
                <a:lnTo>
                  <a:pt x="11105775" y="8192960"/>
                </a:lnTo>
                <a:lnTo>
                  <a:pt x="0" y="8192960"/>
                </a:lnTo>
                <a:lnTo>
                  <a:pt x="0" y="0"/>
                </a:lnTo>
                <a:close/>
              </a:path>
            </a:pathLst>
          </a:custGeom>
          <a:blipFill rotWithShape="1">
            <a:blip r:embed="rId3">
              <a:alphaModFix/>
            </a:blip>
            <a:stretch>
              <a:fillRect b="-682" l="-5195" r="0" t="-6261"/>
            </a:stretch>
          </a:blipFill>
          <a:ln>
            <a:noFill/>
          </a:ln>
        </p:spPr>
      </p:sp>
      <p:sp>
        <p:nvSpPr>
          <p:cNvPr id="196" name="Google Shape;196;p12"/>
          <p:cNvSpPr txBox="1"/>
          <p:nvPr/>
        </p:nvSpPr>
        <p:spPr>
          <a:xfrm>
            <a:off x="3406662" y="576262"/>
            <a:ext cx="10950685" cy="723902"/>
          </a:xfrm>
          <a:prstGeom prst="rect">
            <a:avLst/>
          </a:prstGeom>
          <a:noFill/>
          <a:ln>
            <a:noFill/>
          </a:ln>
        </p:spPr>
        <p:txBody>
          <a:bodyPr anchorCtr="0" anchor="t" bIns="0" lIns="0" spcFirstLastPara="1" rIns="0" wrap="square" tIns="0">
            <a:spAutoFit/>
          </a:bodyPr>
          <a:lstStyle/>
          <a:p>
            <a:pPr indent="0" lvl="0" marL="0" marR="0" rtl="0" algn="l">
              <a:lnSpc>
                <a:spcPct val="170019"/>
              </a:lnSpc>
              <a:spcBef>
                <a:spcPts val="0"/>
              </a:spcBef>
              <a:spcAft>
                <a:spcPts val="0"/>
              </a:spcAft>
              <a:buNone/>
            </a:pPr>
            <a:r>
              <a:rPr b="1" i="0" lang="en-US" sz="3599" u="none" cap="none" strike="noStrike">
                <a:solidFill>
                  <a:srgbClr val="000000"/>
                </a:solidFill>
                <a:latin typeface="Quicksand"/>
                <a:ea typeface="Quicksand"/>
                <a:cs typeface="Quicksand"/>
                <a:sym typeface="Quicksand"/>
              </a:rPr>
              <a:t>Presence of renewable source in Germany: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p:nvPr/>
        </p:nvSpPr>
        <p:spPr>
          <a:xfrm>
            <a:off x="9144000" y="0"/>
            <a:ext cx="9144000" cy="6382293"/>
          </a:xfrm>
          <a:custGeom>
            <a:rect b="b" l="l" r="r" t="t"/>
            <a:pathLst>
              <a:path extrusionOk="0" h="6382293" w="9144000">
                <a:moveTo>
                  <a:pt x="0" y="0"/>
                </a:moveTo>
                <a:lnTo>
                  <a:pt x="9144000" y="0"/>
                </a:lnTo>
                <a:lnTo>
                  <a:pt x="9144000" y="6382293"/>
                </a:lnTo>
                <a:lnTo>
                  <a:pt x="0" y="6382293"/>
                </a:lnTo>
                <a:lnTo>
                  <a:pt x="0" y="0"/>
                </a:lnTo>
                <a:close/>
              </a:path>
            </a:pathLst>
          </a:custGeom>
          <a:blipFill rotWithShape="1">
            <a:blip r:embed="rId3">
              <a:alphaModFix/>
            </a:blip>
            <a:stretch>
              <a:fillRect b="-1238" l="0" r="0" t="-6210"/>
            </a:stretch>
          </a:blipFill>
          <a:ln>
            <a:noFill/>
          </a:ln>
        </p:spPr>
      </p:sp>
      <p:sp>
        <p:nvSpPr>
          <p:cNvPr id="202" name="Google Shape;202;p13"/>
          <p:cNvSpPr/>
          <p:nvPr/>
        </p:nvSpPr>
        <p:spPr>
          <a:xfrm>
            <a:off x="185906" y="2891580"/>
            <a:ext cx="7395420" cy="7395420"/>
          </a:xfrm>
          <a:custGeom>
            <a:rect b="b" l="l" r="r" t="t"/>
            <a:pathLst>
              <a:path extrusionOk="0" h="7395420" w="7395420">
                <a:moveTo>
                  <a:pt x="0" y="0"/>
                </a:moveTo>
                <a:lnTo>
                  <a:pt x="7395420" y="0"/>
                </a:lnTo>
                <a:lnTo>
                  <a:pt x="7395420" y="7395420"/>
                </a:lnTo>
                <a:lnTo>
                  <a:pt x="0" y="7395420"/>
                </a:lnTo>
                <a:lnTo>
                  <a:pt x="0" y="0"/>
                </a:lnTo>
                <a:close/>
              </a:path>
            </a:pathLst>
          </a:custGeom>
          <a:blipFill rotWithShape="1">
            <a:blip r:embed="rId4">
              <a:alphaModFix/>
            </a:blip>
            <a:stretch>
              <a:fillRect b="0" l="0" r="0" t="0"/>
            </a:stretch>
          </a:blipFill>
          <a:ln>
            <a:noFill/>
          </a:ln>
        </p:spPr>
      </p:sp>
      <p:sp>
        <p:nvSpPr>
          <p:cNvPr id="203" name="Google Shape;203;p13"/>
          <p:cNvSpPr txBox="1"/>
          <p:nvPr/>
        </p:nvSpPr>
        <p:spPr>
          <a:xfrm>
            <a:off x="1720196" y="497353"/>
            <a:ext cx="8884834" cy="1393824"/>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4000" u="none" cap="none" strike="noStrike">
                <a:solidFill>
                  <a:srgbClr val="000000"/>
                </a:solidFill>
                <a:latin typeface="Quicksand"/>
                <a:ea typeface="Quicksand"/>
                <a:cs typeface="Quicksand"/>
                <a:sym typeface="Quicksand"/>
              </a:rPr>
              <a:t>Top operators of charging stations in Germany and their market share</a:t>
            </a:r>
            <a:endParaRPr/>
          </a:p>
        </p:txBody>
      </p:sp>
      <p:sp>
        <p:nvSpPr>
          <p:cNvPr id="204" name="Google Shape;204;p13"/>
          <p:cNvSpPr txBox="1"/>
          <p:nvPr/>
        </p:nvSpPr>
        <p:spPr>
          <a:xfrm>
            <a:off x="7905133" y="7083937"/>
            <a:ext cx="8115300" cy="139382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000" u="none" cap="none" strike="noStrike">
                <a:solidFill>
                  <a:srgbClr val="000000"/>
                </a:solidFill>
                <a:latin typeface="Quicksand"/>
                <a:ea typeface="Quicksand"/>
                <a:cs typeface="Quicksand"/>
                <a:sym typeface="Quicksand"/>
              </a:rPr>
              <a:t>Maintenance Frequency of Charging Stations in Germany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14"/>
          <p:cNvGrpSpPr/>
          <p:nvPr/>
        </p:nvGrpSpPr>
        <p:grpSpPr>
          <a:xfrm>
            <a:off x="1028700" y="3199403"/>
            <a:ext cx="7514133" cy="6800402"/>
            <a:chOff x="0" y="-123825"/>
            <a:chExt cx="1979031" cy="1791052"/>
          </a:xfrm>
        </p:grpSpPr>
        <p:sp>
          <p:nvSpPr>
            <p:cNvPr id="210" name="Google Shape;210;p14"/>
            <p:cNvSpPr/>
            <p:nvPr/>
          </p:nvSpPr>
          <p:spPr>
            <a:xfrm>
              <a:off x="0" y="0"/>
              <a:ext cx="1979031" cy="1667227"/>
            </a:xfrm>
            <a:custGeom>
              <a:rect b="b" l="l" r="r" t="t"/>
              <a:pathLst>
                <a:path extrusionOk="0" h="1667227" w="1979031">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txBox="1"/>
            <p:nvPr/>
          </p:nvSpPr>
          <p:spPr>
            <a:xfrm>
              <a:off x="0" y="-123825"/>
              <a:ext cx="1979031" cy="1791051"/>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2" name="Google Shape;212;p14"/>
          <p:cNvGrpSpPr/>
          <p:nvPr/>
        </p:nvGrpSpPr>
        <p:grpSpPr>
          <a:xfrm>
            <a:off x="9745167" y="3199403"/>
            <a:ext cx="7514133" cy="6730512"/>
            <a:chOff x="0" y="-123825"/>
            <a:chExt cx="1979031" cy="1772645"/>
          </a:xfrm>
        </p:grpSpPr>
        <p:sp>
          <p:nvSpPr>
            <p:cNvPr id="213" name="Google Shape;213;p14"/>
            <p:cNvSpPr/>
            <p:nvPr/>
          </p:nvSpPr>
          <p:spPr>
            <a:xfrm>
              <a:off x="0" y="0"/>
              <a:ext cx="1979031" cy="1648820"/>
            </a:xfrm>
            <a:custGeom>
              <a:rect b="b" l="l" r="r" t="t"/>
              <a:pathLst>
                <a:path extrusionOk="0" h="1648820" w="1979031">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nvSpPr>
          <p:spPr>
            <a:xfrm>
              <a:off x="0" y="-123825"/>
              <a:ext cx="1979031" cy="177264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4"/>
          <p:cNvSpPr/>
          <p:nvPr/>
        </p:nvSpPr>
        <p:spPr>
          <a:xfrm>
            <a:off x="-363607" y="1906815"/>
            <a:ext cx="9507607" cy="7794066"/>
          </a:xfrm>
          <a:custGeom>
            <a:rect b="b" l="l" r="r" t="t"/>
            <a:pathLst>
              <a:path extrusionOk="0" h="7794066" w="9507607">
                <a:moveTo>
                  <a:pt x="0" y="0"/>
                </a:moveTo>
                <a:lnTo>
                  <a:pt x="9507607" y="0"/>
                </a:lnTo>
                <a:lnTo>
                  <a:pt x="9507607" y="7794065"/>
                </a:lnTo>
                <a:lnTo>
                  <a:pt x="0" y="7794065"/>
                </a:lnTo>
                <a:lnTo>
                  <a:pt x="0" y="0"/>
                </a:lnTo>
                <a:close/>
              </a:path>
            </a:pathLst>
          </a:custGeom>
          <a:blipFill rotWithShape="1">
            <a:blip r:embed="rId3">
              <a:alphaModFix/>
            </a:blip>
            <a:stretch>
              <a:fillRect b="-3417" l="-6518" r="-6520" t="0"/>
            </a:stretch>
          </a:blipFill>
          <a:ln>
            <a:noFill/>
          </a:ln>
        </p:spPr>
      </p:sp>
      <p:sp>
        <p:nvSpPr>
          <p:cNvPr id="216" name="Google Shape;216;p14"/>
          <p:cNvSpPr/>
          <p:nvPr/>
        </p:nvSpPr>
        <p:spPr>
          <a:xfrm>
            <a:off x="9321695" y="1320695"/>
            <a:ext cx="8966305" cy="8966305"/>
          </a:xfrm>
          <a:custGeom>
            <a:rect b="b" l="l" r="r" t="t"/>
            <a:pathLst>
              <a:path extrusionOk="0" h="8966305" w="8966305">
                <a:moveTo>
                  <a:pt x="0" y="0"/>
                </a:moveTo>
                <a:lnTo>
                  <a:pt x="8966305" y="0"/>
                </a:lnTo>
                <a:lnTo>
                  <a:pt x="8966305" y="8966305"/>
                </a:lnTo>
                <a:lnTo>
                  <a:pt x="0" y="8966305"/>
                </a:lnTo>
                <a:lnTo>
                  <a:pt x="0" y="0"/>
                </a:lnTo>
                <a:close/>
              </a:path>
            </a:pathLst>
          </a:custGeom>
          <a:blipFill rotWithShape="1">
            <a:blip r:embed="rId4">
              <a:alphaModFix/>
            </a:blip>
            <a:stretch>
              <a:fillRect b="0" l="0" r="0" t="0"/>
            </a:stretch>
          </a:blipFill>
          <a:ln>
            <a:noFill/>
          </a:ln>
        </p:spPr>
      </p:sp>
      <p:sp>
        <p:nvSpPr>
          <p:cNvPr id="217" name="Google Shape;217;p14"/>
          <p:cNvSpPr txBox="1"/>
          <p:nvPr/>
        </p:nvSpPr>
        <p:spPr>
          <a:xfrm>
            <a:off x="272551" y="624736"/>
            <a:ext cx="8542833" cy="69595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100" u="none" cap="none" strike="noStrike">
                <a:solidFill>
                  <a:srgbClr val="000000"/>
                </a:solidFill>
                <a:latin typeface="Arial"/>
                <a:ea typeface="Arial"/>
                <a:cs typeface="Arial"/>
                <a:sym typeface="Arial"/>
              </a:rPr>
              <a:t>Charging capacity segmentation </a:t>
            </a:r>
            <a:endParaRPr/>
          </a:p>
        </p:txBody>
      </p:sp>
      <p:sp>
        <p:nvSpPr>
          <p:cNvPr id="218" name="Google Shape;218;p14"/>
          <p:cNvSpPr txBox="1"/>
          <p:nvPr/>
        </p:nvSpPr>
        <p:spPr>
          <a:xfrm>
            <a:off x="10090921" y="272311"/>
            <a:ext cx="7427853" cy="125158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600" u="none" cap="none" strike="noStrike">
                <a:solidFill>
                  <a:srgbClr val="000000"/>
                </a:solidFill>
                <a:latin typeface="Arial"/>
                <a:ea typeface="Arial"/>
                <a:cs typeface="Arial"/>
                <a:sym typeface="Arial"/>
              </a:rPr>
              <a:t>Top 5 charging connectors in Germany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5"/>
          <p:cNvGrpSpPr/>
          <p:nvPr/>
        </p:nvGrpSpPr>
        <p:grpSpPr>
          <a:xfrm>
            <a:off x="14135336" y="-470148"/>
            <a:ext cx="4152664" cy="10757148"/>
            <a:chOff x="0" y="-123825"/>
            <a:chExt cx="1093706" cy="2833158"/>
          </a:xfrm>
        </p:grpSpPr>
        <p:sp>
          <p:nvSpPr>
            <p:cNvPr id="224" name="Google Shape;224;p15"/>
            <p:cNvSpPr/>
            <p:nvPr/>
          </p:nvSpPr>
          <p:spPr>
            <a:xfrm>
              <a:off x="0" y="0"/>
              <a:ext cx="1093706" cy="2709333"/>
            </a:xfrm>
            <a:custGeom>
              <a:rect b="b" l="l" r="r" t="t"/>
              <a:pathLst>
                <a:path extrusionOk="0" h="2709333" w="1093706">
                  <a:moveTo>
                    <a:pt x="0" y="0"/>
                  </a:moveTo>
                  <a:lnTo>
                    <a:pt x="1093706" y="0"/>
                  </a:lnTo>
                  <a:lnTo>
                    <a:pt x="1093706" y="2709333"/>
                  </a:lnTo>
                  <a:lnTo>
                    <a:pt x="0" y="2709333"/>
                  </a:lnTo>
                  <a:close/>
                </a:path>
              </a:pathLst>
            </a:custGeom>
            <a:solidFill>
              <a:srgbClr val="7994A0"/>
            </a:solidFill>
            <a:ln>
              <a:noFill/>
            </a:ln>
          </p:spPr>
        </p:sp>
        <p:sp>
          <p:nvSpPr>
            <p:cNvPr id="225" name="Google Shape;225;p15"/>
            <p:cNvSpPr txBox="1"/>
            <p:nvPr/>
          </p:nvSpPr>
          <p:spPr>
            <a:xfrm>
              <a:off x="0" y="-123825"/>
              <a:ext cx="1093706" cy="2833158"/>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15"/>
          <p:cNvSpPr/>
          <p:nvPr/>
        </p:nvSpPr>
        <p:spPr>
          <a:xfrm>
            <a:off x="14546648" y="2948745"/>
            <a:ext cx="3330041" cy="4719045"/>
          </a:xfrm>
          <a:custGeom>
            <a:rect b="b" l="l" r="r" t="t"/>
            <a:pathLst>
              <a:path extrusionOk="0" h="1173314" w="827961">
                <a:moveTo>
                  <a:pt x="53472" y="0"/>
                </a:moveTo>
                <a:lnTo>
                  <a:pt x="774489" y="0"/>
                </a:lnTo>
                <a:cubicBezTo>
                  <a:pt x="804020" y="0"/>
                  <a:pt x="827961" y="23940"/>
                  <a:pt x="827961" y="53472"/>
                </a:cubicBezTo>
                <a:lnTo>
                  <a:pt x="827961" y="1119842"/>
                </a:lnTo>
                <a:cubicBezTo>
                  <a:pt x="827961" y="1149374"/>
                  <a:pt x="804020" y="1173314"/>
                  <a:pt x="774489" y="1173314"/>
                </a:cubicBezTo>
                <a:lnTo>
                  <a:pt x="53472" y="1173314"/>
                </a:lnTo>
                <a:cubicBezTo>
                  <a:pt x="23940" y="1173314"/>
                  <a:pt x="0" y="1149374"/>
                  <a:pt x="0" y="1119842"/>
                </a:cubicBezTo>
                <a:lnTo>
                  <a:pt x="0" y="53472"/>
                </a:lnTo>
                <a:cubicBezTo>
                  <a:pt x="0" y="23940"/>
                  <a:pt x="23940" y="0"/>
                  <a:pt x="53472" y="0"/>
                </a:cubicBezTo>
                <a:close/>
              </a:path>
            </a:pathLst>
          </a:custGeom>
          <a:blipFill rotWithShape="1">
            <a:blip r:embed="rId3">
              <a:alphaModFix/>
            </a:blip>
            <a:stretch>
              <a:fillRect b="0" l="-56346" r="-5634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txBox="1"/>
          <p:nvPr/>
        </p:nvSpPr>
        <p:spPr>
          <a:xfrm>
            <a:off x="435343" y="272464"/>
            <a:ext cx="5702843" cy="1052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6200" u="none" cap="none" strike="noStrike">
                <a:solidFill>
                  <a:srgbClr val="000000"/>
                </a:solidFill>
                <a:latin typeface="Cormorant Garamond"/>
                <a:ea typeface="Cormorant Garamond"/>
                <a:cs typeface="Cormorant Garamond"/>
                <a:sym typeface="Cormorant Garamond"/>
              </a:rPr>
              <a:t>Key Findings</a:t>
            </a:r>
            <a:endParaRPr/>
          </a:p>
        </p:txBody>
      </p:sp>
      <p:sp>
        <p:nvSpPr>
          <p:cNvPr id="228" name="Google Shape;228;p15"/>
          <p:cNvSpPr txBox="1"/>
          <p:nvPr/>
        </p:nvSpPr>
        <p:spPr>
          <a:xfrm>
            <a:off x="218892" y="2441242"/>
            <a:ext cx="13158865" cy="2867025"/>
          </a:xfrm>
          <a:prstGeom prst="rect">
            <a:avLst/>
          </a:prstGeom>
          <a:noFill/>
          <a:ln>
            <a:noFill/>
          </a:ln>
        </p:spPr>
        <p:txBody>
          <a:bodyPr anchorCtr="0" anchor="t" bIns="0" lIns="0" spcFirstLastPara="1" rIns="0" wrap="square" tIns="0">
            <a:spAutoFit/>
          </a:bodyPr>
          <a:lstStyle/>
          <a:p>
            <a:pPr indent="-291464" lvl="1" marL="582928" marR="0" rtl="0" algn="just">
              <a:lnSpc>
                <a:spcPct val="170025"/>
              </a:lnSpc>
              <a:spcBef>
                <a:spcPts val="0"/>
              </a:spcBef>
              <a:spcAft>
                <a:spcPts val="0"/>
              </a:spcAft>
              <a:buClr>
                <a:srgbClr val="000000"/>
              </a:buClr>
              <a:buSzPts val="2699"/>
              <a:buFont typeface="Arial"/>
              <a:buChar char="•"/>
            </a:pPr>
            <a:r>
              <a:rPr b="0" i="0" lang="en-US" sz="2699" u="none" cap="none" strike="noStrike">
                <a:solidFill>
                  <a:srgbClr val="000000"/>
                </a:solidFill>
                <a:latin typeface="Quicksand"/>
                <a:ea typeface="Quicksand"/>
                <a:cs typeface="Quicksand"/>
                <a:sym typeface="Quicksand"/>
              </a:rPr>
              <a:t>Top 4 cities where higher number of charging stations are  Stuttgart, Berlin, Hamburg, and München cities. </a:t>
            </a:r>
            <a:endParaRPr/>
          </a:p>
          <a:p>
            <a:pPr indent="-291464" lvl="1" marL="582928" marR="0" rtl="0" algn="just">
              <a:lnSpc>
                <a:spcPct val="170025"/>
              </a:lnSpc>
              <a:spcBef>
                <a:spcPts val="0"/>
              </a:spcBef>
              <a:spcAft>
                <a:spcPts val="0"/>
              </a:spcAft>
              <a:buClr>
                <a:srgbClr val="000000"/>
              </a:buClr>
              <a:buSzPts val="2699"/>
              <a:buFont typeface="Arial"/>
              <a:buChar char="•"/>
            </a:pPr>
            <a:r>
              <a:rPr b="0" i="0" lang="en-US" sz="2699" u="none" cap="none" strike="noStrike">
                <a:solidFill>
                  <a:srgbClr val="000000"/>
                </a:solidFill>
                <a:latin typeface="Quicksand"/>
                <a:ea typeface="Quicksand"/>
                <a:cs typeface="Quicksand"/>
                <a:sym typeface="Quicksand"/>
              </a:rPr>
              <a:t>Top 4 cities with highest average users/day are Stuttgart, Leipzig, Köln, München. </a:t>
            </a:r>
            <a:endParaRPr/>
          </a:p>
          <a:p>
            <a:pPr indent="-291464" lvl="1" marL="582928" marR="0" rtl="0" algn="just">
              <a:lnSpc>
                <a:spcPct val="170025"/>
              </a:lnSpc>
              <a:spcBef>
                <a:spcPts val="0"/>
              </a:spcBef>
              <a:spcAft>
                <a:spcPts val="0"/>
              </a:spcAft>
              <a:buClr>
                <a:srgbClr val="000000"/>
              </a:buClr>
              <a:buSzPts val="2699"/>
              <a:buFont typeface="Arial"/>
              <a:buChar char="•"/>
            </a:pPr>
            <a:r>
              <a:rPr b="0" i="0" lang="en-US" sz="2699" u="none" cap="none" strike="noStrike">
                <a:solidFill>
                  <a:srgbClr val="000000"/>
                </a:solidFill>
                <a:latin typeface="Quicksand"/>
                <a:ea typeface="Quicksand"/>
                <a:cs typeface="Quicksand"/>
                <a:sym typeface="Quicksand"/>
              </a:rPr>
              <a:t>The leading cities with ratings above 4 include Köln, Leipzig, and München. </a:t>
            </a:r>
            <a:endParaRPr/>
          </a:p>
        </p:txBody>
      </p:sp>
      <p:sp>
        <p:nvSpPr>
          <p:cNvPr id="229" name="Google Shape;229;p15"/>
          <p:cNvSpPr txBox="1"/>
          <p:nvPr/>
        </p:nvSpPr>
        <p:spPr>
          <a:xfrm>
            <a:off x="218892" y="6380923"/>
            <a:ext cx="13754106" cy="3448050"/>
          </a:xfrm>
          <a:prstGeom prst="rect">
            <a:avLst/>
          </a:prstGeom>
          <a:noFill/>
          <a:ln>
            <a:noFill/>
          </a:ln>
        </p:spPr>
        <p:txBody>
          <a:bodyPr anchorCtr="0" anchor="t" bIns="0" lIns="0" spcFirstLastPara="1" rIns="0" wrap="square" tIns="0">
            <a:spAutoFit/>
          </a:bodyPr>
          <a:lstStyle/>
          <a:p>
            <a:pPr indent="-291464" lvl="1" marL="582928" marR="0" rtl="0" algn="just">
              <a:lnSpc>
                <a:spcPct val="170025"/>
              </a:lnSpc>
              <a:spcBef>
                <a:spcPts val="0"/>
              </a:spcBef>
              <a:spcAft>
                <a:spcPts val="0"/>
              </a:spcAft>
              <a:buClr>
                <a:srgbClr val="000000"/>
              </a:buClr>
              <a:buSzPts val="2699"/>
              <a:buFont typeface="Arial"/>
              <a:buChar char="•"/>
            </a:pPr>
            <a:r>
              <a:rPr b="0" i="0" lang="en-US" sz="2699" u="none" cap="none" strike="noStrike">
                <a:solidFill>
                  <a:srgbClr val="000000"/>
                </a:solidFill>
                <a:latin typeface="Quicksand"/>
                <a:ea typeface="Quicksand"/>
                <a:cs typeface="Quicksand"/>
                <a:sym typeface="Quicksand"/>
              </a:rPr>
              <a:t>Top companies with 20% market share are Tesla, ChargePoint, and EVgo. </a:t>
            </a:r>
            <a:endParaRPr/>
          </a:p>
          <a:p>
            <a:pPr indent="-291464" lvl="1" marL="582928" marR="0" rtl="0" algn="just">
              <a:lnSpc>
                <a:spcPct val="170025"/>
              </a:lnSpc>
              <a:spcBef>
                <a:spcPts val="0"/>
              </a:spcBef>
              <a:spcAft>
                <a:spcPts val="0"/>
              </a:spcAft>
              <a:buClr>
                <a:srgbClr val="000000"/>
              </a:buClr>
              <a:buSzPts val="2699"/>
              <a:buFont typeface="Arial"/>
              <a:buChar char="•"/>
            </a:pPr>
            <a:r>
              <a:rPr b="0" i="0" lang="en-US" sz="2699" u="none" cap="none" strike="noStrike">
                <a:solidFill>
                  <a:srgbClr val="000000"/>
                </a:solidFill>
                <a:latin typeface="Quicksand"/>
                <a:ea typeface="Quicksand"/>
                <a:cs typeface="Quicksand"/>
                <a:sym typeface="Quicksand"/>
              </a:rPr>
              <a:t>Top 5 connector types of charging stations are CCS, Type 2, CHAdeMO, Tesla, and Type 2,Tesla. </a:t>
            </a:r>
            <a:endParaRPr/>
          </a:p>
          <a:p>
            <a:pPr indent="-291464" lvl="1" marL="582928" marR="0" rtl="0" algn="just">
              <a:lnSpc>
                <a:spcPct val="170025"/>
              </a:lnSpc>
              <a:spcBef>
                <a:spcPts val="0"/>
              </a:spcBef>
              <a:spcAft>
                <a:spcPts val="0"/>
              </a:spcAft>
              <a:buClr>
                <a:srgbClr val="000000"/>
              </a:buClr>
              <a:buSzPts val="2699"/>
              <a:buFont typeface="Arial"/>
              <a:buChar char="•"/>
            </a:pPr>
            <a:r>
              <a:rPr b="0" i="0" lang="en-US" sz="2699" u="none" cap="none" strike="noStrike">
                <a:solidFill>
                  <a:srgbClr val="000000"/>
                </a:solidFill>
                <a:latin typeface="Quicksand"/>
                <a:ea typeface="Quicksand"/>
                <a:cs typeface="Quicksand"/>
                <a:sym typeface="Quicksand"/>
              </a:rPr>
              <a:t>The charging capacity of the majority of EV charging stations is 50kW, 150kW, and 350kW, which accounts for nearly 25% of the market share. </a:t>
            </a:r>
            <a:endParaRPr/>
          </a:p>
          <a:p>
            <a:pPr indent="0" lvl="0" marL="0" marR="0" rtl="0" algn="just">
              <a:lnSpc>
                <a:spcPct val="170025"/>
              </a:lnSpc>
              <a:spcBef>
                <a:spcPts val="0"/>
              </a:spcBef>
              <a:spcAft>
                <a:spcPts val="0"/>
              </a:spcAft>
              <a:buNone/>
            </a:pPr>
            <a:r>
              <a:t/>
            </a:r>
            <a:endParaRPr b="0" i="0" sz="2699" u="none" cap="none" strike="noStrike">
              <a:solidFill>
                <a:srgbClr val="000000"/>
              </a:solidFill>
              <a:latin typeface="Quicksand"/>
              <a:ea typeface="Quicksand"/>
              <a:cs typeface="Quicksand"/>
              <a:sym typeface="Quicksand"/>
            </a:endParaRPr>
          </a:p>
        </p:txBody>
      </p:sp>
      <p:sp>
        <p:nvSpPr>
          <p:cNvPr id="230" name="Google Shape;230;p15"/>
          <p:cNvSpPr txBox="1"/>
          <p:nvPr/>
        </p:nvSpPr>
        <p:spPr>
          <a:xfrm>
            <a:off x="435343" y="1642603"/>
            <a:ext cx="10527757"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Quicksand"/>
                <a:ea typeface="Quicksand"/>
                <a:cs typeface="Quicksand"/>
                <a:sym typeface="Quicksand"/>
              </a:rPr>
              <a:t>Top Countries:</a:t>
            </a:r>
            <a:endParaRPr/>
          </a:p>
        </p:txBody>
      </p:sp>
      <p:sp>
        <p:nvSpPr>
          <p:cNvPr id="231" name="Google Shape;231;p15"/>
          <p:cNvSpPr txBox="1"/>
          <p:nvPr/>
        </p:nvSpPr>
        <p:spPr>
          <a:xfrm>
            <a:off x="435343" y="5670383"/>
            <a:ext cx="10527757" cy="644526"/>
          </a:xfrm>
          <a:prstGeom prst="rect">
            <a:avLst/>
          </a:prstGeom>
          <a:noFill/>
          <a:ln>
            <a:noFill/>
          </a:ln>
        </p:spPr>
        <p:txBody>
          <a:bodyPr anchorCtr="0" anchor="t" bIns="0" lIns="0" spcFirstLastPara="1" rIns="0" wrap="square" tIns="0">
            <a:spAutoFit/>
          </a:bodyPr>
          <a:lstStyle/>
          <a:p>
            <a:pPr indent="0" lvl="0" marL="0" marR="0" rtl="0" algn="l">
              <a:lnSpc>
                <a:spcPct val="170021"/>
              </a:lnSpc>
              <a:spcBef>
                <a:spcPts val="0"/>
              </a:spcBef>
              <a:spcAft>
                <a:spcPts val="0"/>
              </a:spcAft>
              <a:buNone/>
            </a:pPr>
            <a:r>
              <a:rPr b="1" i="0" lang="en-US" sz="3199" u="none" cap="none" strike="noStrike">
                <a:solidFill>
                  <a:srgbClr val="000000"/>
                </a:solidFill>
                <a:latin typeface="Quicksand"/>
                <a:ea typeface="Quicksand"/>
                <a:cs typeface="Quicksand"/>
                <a:sym typeface="Quicksand"/>
              </a:rPr>
              <a:t>Targting: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p:nvPr/>
        </p:nvSpPr>
        <p:spPr>
          <a:xfrm>
            <a:off x="329017" y="1804242"/>
            <a:ext cx="4484742" cy="7448847"/>
          </a:xfrm>
          <a:custGeom>
            <a:rect b="b" l="l" r="r" t="t"/>
            <a:pathLst>
              <a:path extrusionOk="0" h="1154021" w="694804">
                <a:moveTo>
                  <a:pt x="39704" y="0"/>
                </a:moveTo>
                <a:lnTo>
                  <a:pt x="655099" y="0"/>
                </a:lnTo>
                <a:cubicBezTo>
                  <a:pt x="665630" y="0"/>
                  <a:pt x="675729" y="4183"/>
                  <a:pt x="683175" y="11629"/>
                </a:cubicBezTo>
                <a:cubicBezTo>
                  <a:pt x="690621" y="19075"/>
                  <a:pt x="694804" y="29174"/>
                  <a:pt x="694804" y="39704"/>
                </a:cubicBezTo>
                <a:lnTo>
                  <a:pt x="694804" y="1114317"/>
                </a:lnTo>
                <a:cubicBezTo>
                  <a:pt x="694804" y="1124847"/>
                  <a:pt x="690621" y="1134946"/>
                  <a:pt x="683175" y="1142392"/>
                </a:cubicBezTo>
                <a:cubicBezTo>
                  <a:pt x="675729" y="1149838"/>
                  <a:pt x="665630" y="1154021"/>
                  <a:pt x="655099" y="1154021"/>
                </a:cubicBezTo>
                <a:lnTo>
                  <a:pt x="39704" y="1154021"/>
                </a:lnTo>
                <a:cubicBezTo>
                  <a:pt x="29174" y="1154021"/>
                  <a:pt x="19075" y="1149838"/>
                  <a:pt x="11629" y="1142392"/>
                </a:cubicBezTo>
                <a:cubicBezTo>
                  <a:pt x="4183" y="1134946"/>
                  <a:pt x="0" y="1124847"/>
                  <a:pt x="0" y="1114317"/>
                </a:cubicBezTo>
                <a:lnTo>
                  <a:pt x="0" y="39704"/>
                </a:lnTo>
                <a:cubicBezTo>
                  <a:pt x="0" y="29174"/>
                  <a:pt x="4183" y="19075"/>
                  <a:pt x="11629" y="11629"/>
                </a:cubicBezTo>
                <a:cubicBezTo>
                  <a:pt x="19075" y="4183"/>
                  <a:pt x="29174" y="0"/>
                  <a:pt x="39704" y="0"/>
                </a:cubicBezTo>
                <a:close/>
              </a:path>
            </a:pathLst>
          </a:custGeom>
          <a:blipFill rotWithShape="1">
            <a:blip r:embed="rId3">
              <a:alphaModFix/>
            </a:blip>
            <a:stretch>
              <a:fillRect b="0" l="-5432" r="-5432"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6"/>
          <p:cNvGrpSpPr/>
          <p:nvPr/>
        </p:nvGrpSpPr>
        <p:grpSpPr>
          <a:xfrm>
            <a:off x="5424642" y="-470148"/>
            <a:ext cx="12863358" cy="10757148"/>
            <a:chOff x="0" y="-123825"/>
            <a:chExt cx="3387880" cy="2833158"/>
          </a:xfrm>
        </p:grpSpPr>
        <p:sp>
          <p:nvSpPr>
            <p:cNvPr id="238" name="Google Shape;238;p16"/>
            <p:cNvSpPr/>
            <p:nvPr/>
          </p:nvSpPr>
          <p:spPr>
            <a:xfrm>
              <a:off x="0" y="0"/>
              <a:ext cx="3387880" cy="2709333"/>
            </a:xfrm>
            <a:custGeom>
              <a:rect b="b" l="l" r="r" t="t"/>
              <a:pathLst>
                <a:path extrusionOk="0" h="2709333" w="3387880">
                  <a:moveTo>
                    <a:pt x="0" y="0"/>
                  </a:moveTo>
                  <a:lnTo>
                    <a:pt x="3387880" y="0"/>
                  </a:lnTo>
                  <a:lnTo>
                    <a:pt x="3387880" y="2709333"/>
                  </a:lnTo>
                  <a:lnTo>
                    <a:pt x="0" y="2709333"/>
                  </a:lnTo>
                  <a:close/>
                </a:path>
              </a:pathLst>
            </a:custGeom>
            <a:solidFill>
              <a:srgbClr val="DBE5EA"/>
            </a:solidFill>
            <a:ln>
              <a:noFill/>
            </a:ln>
          </p:spPr>
        </p:sp>
        <p:sp>
          <p:nvSpPr>
            <p:cNvPr id="239" name="Google Shape;239;p16"/>
            <p:cNvSpPr txBox="1"/>
            <p:nvPr/>
          </p:nvSpPr>
          <p:spPr>
            <a:xfrm>
              <a:off x="0" y="-123825"/>
              <a:ext cx="3387880" cy="2833158"/>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16"/>
          <p:cNvSpPr txBox="1"/>
          <p:nvPr/>
        </p:nvSpPr>
        <p:spPr>
          <a:xfrm>
            <a:off x="0" y="220920"/>
            <a:ext cx="5424642"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00000"/>
                </a:solidFill>
                <a:latin typeface="Cormorant Garamond"/>
                <a:ea typeface="Cormorant Garamond"/>
                <a:cs typeface="Cormorant Garamond"/>
                <a:sym typeface="Cormorant Garamond"/>
              </a:rPr>
              <a:t>Recommendations</a:t>
            </a:r>
            <a:endParaRPr/>
          </a:p>
        </p:txBody>
      </p:sp>
      <p:cxnSp>
        <p:nvCxnSpPr>
          <p:cNvPr id="241" name="Google Shape;241;p16"/>
          <p:cNvCxnSpPr/>
          <p:nvPr/>
        </p:nvCxnSpPr>
        <p:spPr>
          <a:xfrm>
            <a:off x="329017" y="10012086"/>
            <a:ext cx="4484742" cy="0"/>
          </a:xfrm>
          <a:prstGeom prst="straightConnector1">
            <a:avLst/>
          </a:prstGeom>
          <a:noFill/>
          <a:ln cap="flat" cmpd="sng" w="76200">
            <a:solidFill>
              <a:srgbClr val="0F4662"/>
            </a:solidFill>
            <a:prstDash val="solid"/>
            <a:round/>
            <a:headEnd len="sm" w="sm" type="none"/>
            <a:tailEnd len="sm" w="sm" type="none"/>
          </a:ln>
        </p:spPr>
      </p:cxnSp>
      <p:sp>
        <p:nvSpPr>
          <p:cNvPr id="242" name="Google Shape;242;p16"/>
          <p:cNvSpPr txBox="1"/>
          <p:nvPr/>
        </p:nvSpPr>
        <p:spPr>
          <a:xfrm>
            <a:off x="5424650" y="220925"/>
            <a:ext cx="12577500" cy="9997500"/>
          </a:xfrm>
          <a:prstGeom prst="rect">
            <a:avLst/>
          </a:prstGeom>
          <a:noFill/>
          <a:ln>
            <a:noFill/>
          </a:ln>
        </p:spPr>
        <p:txBody>
          <a:bodyPr anchorCtr="0" anchor="t" bIns="0" lIns="0" spcFirstLastPara="1" rIns="0" wrap="square" tIns="0">
            <a:spAutoFit/>
          </a:bodyPr>
          <a:lstStyle/>
          <a:p>
            <a:pPr indent="-303549" lvl="1" marL="607101" marR="0" rtl="0" algn="just">
              <a:lnSpc>
                <a:spcPct val="170046"/>
              </a:lnSpc>
              <a:spcBef>
                <a:spcPts val="0"/>
              </a:spcBef>
              <a:spcAft>
                <a:spcPts val="0"/>
              </a:spcAft>
              <a:buClr>
                <a:srgbClr val="000000"/>
              </a:buClr>
              <a:buSzPts val="2811"/>
              <a:buFont typeface="Arial"/>
              <a:buChar char="•"/>
            </a:pPr>
            <a:r>
              <a:rPr b="1" i="0" lang="en-US" sz="2811" u="none" cap="none" strike="noStrike">
                <a:solidFill>
                  <a:srgbClr val="000000"/>
                </a:solidFill>
                <a:latin typeface="Quicksand"/>
                <a:ea typeface="Quicksand"/>
                <a:cs typeface="Quicksand"/>
                <a:sym typeface="Quicksand"/>
              </a:rPr>
              <a:t>GridNova Tech should proceed with the installation of EV charging stations, targeting high-demand, high-visibility cities such as</a:t>
            </a:r>
            <a:endParaRPr/>
          </a:p>
          <a:p>
            <a:pPr indent="-303549" lvl="1" marL="607101" marR="0" rtl="0" algn="just">
              <a:lnSpc>
                <a:spcPct val="170046"/>
              </a:lnSpc>
              <a:spcBef>
                <a:spcPts val="0"/>
              </a:spcBef>
              <a:spcAft>
                <a:spcPts val="0"/>
              </a:spcAft>
              <a:buClr>
                <a:srgbClr val="000000"/>
              </a:buClr>
              <a:buSzPts val="2811"/>
              <a:buFont typeface="Quicksand"/>
              <a:buAutoNum type="arabicPeriod"/>
            </a:pPr>
            <a:r>
              <a:rPr b="1" i="0" lang="en-US" sz="2811" u="none" cap="none" strike="noStrike">
                <a:solidFill>
                  <a:srgbClr val="000000"/>
                </a:solidFill>
                <a:latin typeface="Quicksand"/>
                <a:ea typeface="Quicksand"/>
                <a:cs typeface="Quicksand"/>
                <a:sym typeface="Quicksand"/>
              </a:rPr>
              <a:t> </a:t>
            </a:r>
            <a:r>
              <a:rPr b="1" i="0" lang="en-US" sz="2811" u="sng" cap="none" strike="noStrike">
                <a:solidFill>
                  <a:srgbClr val="000000"/>
                </a:solidFill>
                <a:latin typeface="Quicksand"/>
                <a:ea typeface="Quicksand"/>
                <a:cs typeface="Quicksand"/>
                <a:sym typeface="Quicksand"/>
              </a:rPr>
              <a:t>München</a:t>
            </a:r>
            <a:r>
              <a:rPr b="1" i="0" lang="en-US" sz="2811" u="none" cap="none" strike="noStrike">
                <a:solidFill>
                  <a:srgbClr val="000000"/>
                </a:solidFill>
                <a:latin typeface="Quicksand"/>
                <a:ea typeface="Quicksand"/>
                <a:cs typeface="Quicksand"/>
                <a:sym typeface="Quicksand"/>
              </a:rPr>
              <a:t>- Among the top cities for a number of stations  i.e. 684, average users/day (55.24), and high user ratings(4.01). Strong EV adoption and consistent demand. </a:t>
            </a:r>
            <a:endParaRPr/>
          </a:p>
          <a:p>
            <a:pPr indent="-303549" lvl="1" marL="607101" marR="0" rtl="0" algn="just">
              <a:lnSpc>
                <a:spcPct val="170046"/>
              </a:lnSpc>
              <a:spcBef>
                <a:spcPts val="0"/>
              </a:spcBef>
              <a:spcAft>
                <a:spcPts val="0"/>
              </a:spcAft>
              <a:buClr>
                <a:srgbClr val="000000"/>
              </a:buClr>
              <a:buSzPts val="2811"/>
              <a:buFont typeface="Quicksand"/>
              <a:buAutoNum type="arabicPeriod"/>
            </a:pPr>
            <a:r>
              <a:rPr b="1" i="0" lang="en-US" sz="2811" u="none" cap="none" strike="noStrike">
                <a:solidFill>
                  <a:srgbClr val="000000"/>
                </a:solidFill>
                <a:latin typeface="Quicksand"/>
                <a:ea typeface="Quicksand"/>
                <a:cs typeface="Quicksand"/>
                <a:sym typeface="Quicksand"/>
              </a:rPr>
              <a:t> </a:t>
            </a:r>
            <a:r>
              <a:rPr b="1" i="0" lang="en-US" sz="2811" u="sng" cap="none" strike="noStrike">
                <a:solidFill>
                  <a:srgbClr val="000000"/>
                </a:solidFill>
                <a:latin typeface="Quicksand"/>
                <a:ea typeface="Quicksand"/>
                <a:cs typeface="Quicksand"/>
                <a:sym typeface="Quicksand"/>
              </a:rPr>
              <a:t>Stuttgart</a:t>
            </a:r>
            <a:r>
              <a:rPr b="1" i="0" lang="en-US" sz="2811" u="none" cap="none" strike="noStrike">
                <a:solidFill>
                  <a:srgbClr val="000000"/>
                </a:solidFill>
                <a:latin typeface="Quicksand"/>
                <a:ea typeface="Quicksand"/>
                <a:cs typeface="Quicksand"/>
                <a:sym typeface="Quicksand"/>
              </a:rPr>
              <a:t>- The highest number of charging stations accounts for a 25.32% share and approximately 56.51 average users per day.  High EV awareness and infrastructure development.</a:t>
            </a:r>
            <a:endParaRPr/>
          </a:p>
          <a:p>
            <a:pPr indent="-303549" lvl="1" marL="607101" marR="0" rtl="0" algn="just">
              <a:lnSpc>
                <a:spcPct val="170046"/>
              </a:lnSpc>
              <a:spcBef>
                <a:spcPts val="0"/>
              </a:spcBef>
              <a:spcAft>
                <a:spcPts val="0"/>
              </a:spcAft>
              <a:buClr>
                <a:srgbClr val="000000"/>
              </a:buClr>
              <a:buSzPts val="2811"/>
              <a:buFont typeface="Quicksand"/>
              <a:buAutoNum type="arabicPeriod"/>
            </a:pPr>
            <a:r>
              <a:rPr b="1" i="0" lang="en-US" sz="2811" u="none" cap="none" strike="noStrike">
                <a:solidFill>
                  <a:srgbClr val="000000"/>
                </a:solidFill>
                <a:latin typeface="Quicksand"/>
                <a:ea typeface="Quicksand"/>
                <a:cs typeface="Quicksand"/>
                <a:sym typeface="Quicksand"/>
              </a:rPr>
              <a:t> </a:t>
            </a:r>
            <a:r>
              <a:rPr b="1" i="0" lang="en-US" sz="2811" u="sng" cap="none" strike="noStrike">
                <a:solidFill>
                  <a:srgbClr val="000000"/>
                </a:solidFill>
                <a:latin typeface="Quicksand"/>
                <a:ea typeface="Quicksand"/>
                <a:cs typeface="Quicksand"/>
                <a:sym typeface="Quicksand"/>
              </a:rPr>
              <a:t>Berlin</a:t>
            </a:r>
            <a:r>
              <a:rPr b="1" i="0" lang="en-US" sz="2811" u="none" cap="none" strike="noStrike">
                <a:solidFill>
                  <a:srgbClr val="000000"/>
                </a:solidFill>
                <a:latin typeface="Quicksand"/>
                <a:ea typeface="Quicksand"/>
                <a:cs typeface="Quicksand"/>
                <a:sym typeface="Quicksand"/>
              </a:rPr>
              <a:t>- The city with the second highest number of charging stations contributes 13%, rating 3.97 but has considerably fewer average daily users(54.14), potentially offering growth opportunities. </a:t>
            </a:r>
            <a:endParaRPr/>
          </a:p>
          <a:p>
            <a:pPr indent="-303549" lvl="1" marL="607101" marR="0" rtl="0" algn="just">
              <a:lnSpc>
                <a:spcPct val="170046"/>
              </a:lnSpc>
              <a:spcBef>
                <a:spcPts val="0"/>
              </a:spcBef>
              <a:spcAft>
                <a:spcPts val="0"/>
              </a:spcAft>
              <a:buClr>
                <a:srgbClr val="000000"/>
              </a:buClr>
              <a:buSzPts val="2811"/>
              <a:buFont typeface="Quicksand"/>
              <a:buAutoNum type="arabicPeriod"/>
            </a:pPr>
            <a:r>
              <a:rPr b="1" i="0" lang="en-US" sz="2811" u="none" cap="none" strike="noStrike">
                <a:solidFill>
                  <a:srgbClr val="000000"/>
                </a:solidFill>
                <a:latin typeface="Quicksand"/>
                <a:ea typeface="Quicksand"/>
                <a:cs typeface="Quicksand"/>
                <a:sym typeface="Quicksand"/>
              </a:rPr>
              <a:t> </a:t>
            </a:r>
            <a:r>
              <a:rPr b="1" i="0" lang="en-US" sz="2811" u="sng" cap="none" strike="noStrike">
                <a:solidFill>
                  <a:srgbClr val="000000"/>
                </a:solidFill>
                <a:latin typeface="Quicksand"/>
                <a:ea typeface="Quicksand"/>
                <a:cs typeface="Quicksand"/>
                <a:sym typeface="Quicksand"/>
              </a:rPr>
              <a:t>Leipzig</a:t>
            </a:r>
            <a:r>
              <a:rPr b="1" i="0" lang="en-US" sz="2811" u="none" cap="none" strike="noStrike">
                <a:solidFill>
                  <a:srgbClr val="000000"/>
                </a:solidFill>
                <a:latin typeface="Quicksand"/>
                <a:ea typeface="Quicksand"/>
                <a:cs typeface="Quicksand"/>
                <a:sym typeface="Quicksand"/>
              </a:rPr>
              <a:t>- The city with the highest daily average users is about 56.87, featuring 634 charging stations that account for 12.68% and holds a rating of 4.01.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p:nvPr/>
        </p:nvSpPr>
        <p:spPr>
          <a:xfrm>
            <a:off x="329017" y="1804242"/>
            <a:ext cx="4484742" cy="7448847"/>
          </a:xfrm>
          <a:custGeom>
            <a:rect b="b" l="l" r="r" t="t"/>
            <a:pathLst>
              <a:path extrusionOk="0" h="1154021" w="694804">
                <a:moveTo>
                  <a:pt x="39704" y="0"/>
                </a:moveTo>
                <a:lnTo>
                  <a:pt x="655099" y="0"/>
                </a:lnTo>
                <a:cubicBezTo>
                  <a:pt x="665630" y="0"/>
                  <a:pt x="675729" y="4183"/>
                  <a:pt x="683175" y="11629"/>
                </a:cubicBezTo>
                <a:cubicBezTo>
                  <a:pt x="690621" y="19075"/>
                  <a:pt x="694804" y="29174"/>
                  <a:pt x="694804" y="39704"/>
                </a:cubicBezTo>
                <a:lnTo>
                  <a:pt x="694804" y="1114317"/>
                </a:lnTo>
                <a:cubicBezTo>
                  <a:pt x="694804" y="1124847"/>
                  <a:pt x="690621" y="1134946"/>
                  <a:pt x="683175" y="1142392"/>
                </a:cubicBezTo>
                <a:cubicBezTo>
                  <a:pt x="675729" y="1149838"/>
                  <a:pt x="665630" y="1154021"/>
                  <a:pt x="655099" y="1154021"/>
                </a:cubicBezTo>
                <a:lnTo>
                  <a:pt x="39704" y="1154021"/>
                </a:lnTo>
                <a:cubicBezTo>
                  <a:pt x="29174" y="1154021"/>
                  <a:pt x="19075" y="1149838"/>
                  <a:pt x="11629" y="1142392"/>
                </a:cubicBezTo>
                <a:cubicBezTo>
                  <a:pt x="4183" y="1134946"/>
                  <a:pt x="0" y="1124847"/>
                  <a:pt x="0" y="1114317"/>
                </a:cubicBezTo>
                <a:lnTo>
                  <a:pt x="0" y="39704"/>
                </a:lnTo>
                <a:cubicBezTo>
                  <a:pt x="0" y="29174"/>
                  <a:pt x="4183" y="19075"/>
                  <a:pt x="11629" y="11629"/>
                </a:cubicBezTo>
                <a:cubicBezTo>
                  <a:pt x="19075" y="4183"/>
                  <a:pt x="29174" y="0"/>
                  <a:pt x="39704" y="0"/>
                </a:cubicBezTo>
                <a:close/>
              </a:path>
            </a:pathLst>
          </a:custGeom>
          <a:blipFill rotWithShape="1">
            <a:blip r:embed="rId3">
              <a:alphaModFix/>
            </a:blip>
            <a:stretch>
              <a:fillRect b="0" l="-5432" r="-5432"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17"/>
          <p:cNvGrpSpPr/>
          <p:nvPr/>
        </p:nvGrpSpPr>
        <p:grpSpPr>
          <a:xfrm>
            <a:off x="5424642" y="-470148"/>
            <a:ext cx="12863358" cy="10757148"/>
            <a:chOff x="0" y="-123825"/>
            <a:chExt cx="3387880" cy="2833158"/>
          </a:xfrm>
        </p:grpSpPr>
        <p:sp>
          <p:nvSpPr>
            <p:cNvPr id="249" name="Google Shape;249;p17"/>
            <p:cNvSpPr/>
            <p:nvPr/>
          </p:nvSpPr>
          <p:spPr>
            <a:xfrm>
              <a:off x="0" y="0"/>
              <a:ext cx="3387880" cy="2709333"/>
            </a:xfrm>
            <a:custGeom>
              <a:rect b="b" l="l" r="r" t="t"/>
              <a:pathLst>
                <a:path extrusionOk="0" h="2709333" w="3387880">
                  <a:moveTo>
                    <a:pt x="0" y="0"/>
                  </a:moveTo>
                  <a:lnTo>
                    <a:pt x="3387880" y="0"/>
                  </a:lnTo>
                  <a:lnTo>
                    <a:pt x="3387880" y="2709333"/>
                  </a:lnTo>
                  <a:lnTo>
                    <a:pt x="0" y="2709333"/>
                  </a:lnTo>
                  <a:close/>
                </a:path>
              </a:pathLst>
            </a:custGeom>
            <a:solidFill>
              <a:srgbClr val="DBE5EA"/>
            </a:solidFill>
            <a:ln>
              <a:noFill/>
            </a:ln>
          </p:spPr>
        </p:sp>
        <p:sp>
          <p:nvSpPr>
            <p:cNvPr id="250" name="Google Shape;250;p17"/>
            <p:cNvSpPr txBox="1"/>
            <p:nvPr/>
          </p:nvSpPr>
          <p:spPr>
            <a:xfrm>
              <a:off x="0" y="-123825"/>
              <a:ext cx="3387880" cy="2833158"/>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1" name="Google Shape;251;p17"/>
          <p:cNvSpPr txBox="1"/>
          <p:nvPr/>
        </p:nvSpPr>
        <p:spPr>
          <a:xfrm>
            <a:off x="0" y="220920"/>
            <a:ext cx="5424642"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00000"/>
                </a:solidFill>
                <a:latin typeface="Cormorant Garamond"/>
                <a:ea typeface="Cormorant Garamond"/>
                <a:cs typeface="Cormorant Garamond"/>
                <a:sym typeface="Cormorant Garamond"/>
              </a:rPr>
              <a:t>Recommendations</a:t>
            </a:r>
            <a:endParaRPr/>
          </a:p>
        </p:txBody>
      </p:sp>
      <p:cxnSp>
        <p:nvCxnSpPr>
          <p:cNvPr id="252" name="Google Shape;252;p17"/>
          <p:cNvCxnSpPr/>
          <p:nvPr/>
        </p:nvCxnSpPr>
        <p:spPr>
          <a:xfrm>
            <a:off x="329017" y="10012086"/>
            <a:ext cx="4484742" cy="0"/>
          </a:xfrm>
          <a:prstGeom prst="straightConnector1">
            <a:avLst/>
          </a:prstGeom>
          <a:noFill/>
          <a:ln cap="flat" cmpd="sng" w="76200">
            <a:solidFill>
              <a:srgbClr val="0F4662"/>
            </a:solidFill>
            <a:prstDash val="solid"/>
            <a:round/>
            <a:headEnd len="sm" w="sm" type="none"/>
            <a:tailEnd len="sm" w="sm" type="none"/>
          </a:ln>
        </p:spPr>
      </p:cxnSp>
      <p:sp>
        <p:nvSpPr>
          <p:cNvPr id="253" name="Google Shape;253;p17"/>
          <p:cNvSpPr txBox="1"/>
          <p:nvPr/>
        </p:nvSpPr>
        <p:spPr>
          <a:xfrm>
            <a:off x="5424642" y="211395"/>
            <a:ext cx="12320012" cy="7746241"/>
          </a:xfrm>
          <a:prstGeom prst="rect">
            <a:avLst/>
          </a:prstGeom>
          <a:noFill/>
          <a:ln>
            <a:noFill/>
          </a:ln>
        </p:spPr>
        <p:txBody>
          <a:bodyPr anchorCtr="0" anchor="t" bIns="0" lIns="0" spcFirstLastPara="1" rIns="0" wrap="square" tIns="0">
            <a:spAutoFit/>
          </a:bodyPr>
          <a:lstStyle/>
          <a:p>
            <a:pPr indent="0" lvl="0" marL="0" marR="0" rtl="0" algn="just">
              <a:lnSpc>
                <a:spcPct val="26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03549" lvl="1" marL="607101" marR="0" rtl="0" algn="just">
              <a:lnSpc>
                <a:spcPct val="170046"/>
              </a:lnSpc>
              <a:spcBef>
                <a:spcPts val="0"/>
              </a:spcBef>
              <a:spcAft>
                <a:spcPts val="0"/>
              </a:spcAft>
              <a:buClr>
                <a:srgbClr val="000000"/>
              </a:buClr>
              <a:buSzPts val="2811"/>
              <a:buFont typeface="Arial"/>
              <a:buChar char="•"/>
            </a:pPr>
            <a:r>
              <a:rPr b="1" i="0" lang="en-US" sz="2811" u="none" cap="none" strike="noStrike">
                <a:solidFill>
                  <a:srgbClr val="000000"/>
                </a:solidFill>
                <a:latin typeface="Quicksand"/>
                <a:ea typeface="Quicksand"/>
                <a:cs typeface="Quicksand"/>
                <a:sym typeface="Quicksand"/>
              </a:rPr>
              <a:t>GridNova Tech can benefit from partnerships with Tesla, ChargePoint, and EVgo through access to established networks, enhanced brand credibility, improved interoperability, shared insights, and opportunities for joint innovation in dynamic pricing and ultra-fast charging.</a:t>
            </a:r>
            <a:endParaRPr/>
          </a:p>
          <a:p>
            <a:pPr indent="-303549" lvl="1" marL="607101" marR="0" rtl="0" algn="just">
              <a:lnSpc>
                <a:spcPct val="170046"/>
              </a:lnSpc>
              <a:spcBef>
                <a:spcPts val="0"/>
              </a:spcBef>
              <a:spcAft>
                <a:spcPts val="0"/>
              </a:spcAft>
              <a:buClr>
                <a:srgbClr val="000000"/>
              </a:buClr>
              <a:buSzPts val="2811"/>
              <a:buFont typeface="Arial"/>
              <a:buChar char="•"/>
            </a:pPr>
            <a:r>
              <a:rPr b="1" i="0" lang="en-US" sz="2811" u="none" cap="none" strike="noStrike">
                <a:solidFill>
                  <a:srgbClr val="000000"/>
                </a:solidFill>
                <a:latin typeface="Quicksand"/>
                <a:ea typeface="Quicksand"/>
                <a:cs typeface="Quicksand"/>
                <a:sym typeface="Quicksand"/>
              </a:rPr>
              <a:t>GridNova Tech should prioritize CCS, Type 2, and CHAdeMO connector types in station design for compatibility with EVs. Fast chargers in 50kW, 150kW, and 350kW, accounting for 25% of the market, will meet consumer expectations for efficiency and speed. </a:t>
            </a:r>
            <a:endParaRPr/>
          </a:p>
          <a:p>
            <a:pPr indent="-303549" lvl="1" marL="607101" marR="0" rtl="0" algn="just">
              <a:lnSpc>
                <a:spcPct val="170046"/>
              </a:lnSpc>
              <a:spcBef>
                <a:spcPts val="0"/>
              </a:spcBef>
              <a:spcAft>
                <a:spcPts val="0"/>
              </a:spcAft>
              <a:buClr>
                <a:srgbClr val="000000"/>
              </a:buClr>
              <a:buSzPts val="2811"/>
              <a:buFont typeface="Arial"/>
              <a:buChar char="•"/>
            </a:pPr>
            <a:r>
              <a:rPr b="1" i="0" lang="en-US" sz="2811" u="none" cap="none" strike="noStrike">
                <a:solidFill>
                  <a:srgbClr val="000000"/>
                </a:solidFill>
                <a:latin typeface="Quicksand"/>
                <a:ea typeface="Quicksand"/>
                <a:cs typeface="Quicksand"/>
                <a:sym typeface="Quicksand"/>
              </a:rPr>
              <a:t>The presence of more than 50% renewable energy sources for EV charging stations can create market growth opportunities for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cxnSp>
        <p:nvCxnSpPr>
          <p:cNvPr id="258" name="Google Shape;258;p18"/>
          <p:cNvCxnSpPr/>
          <p:nvPr/>
        </p:nvCxnSpPr>
        <p:spPr>
          <a:xfrm>
            <a:off x="5897880" y="2215083"/>
            <a:ext cx="6492240" cy="0"/>
          </a:xfrm>
          <a:prstGeom prst="straightConnector1">
            <a:avLst/>
          </a:prstGeom>
          <a:noFill/>
          <a:ln cap="flat" cmpd="sng" w="76200">
            <a:solidFill>
              <a:srgbClr val="0F4662"/>
            </a:solidFill>
            <a:prstDash val="solid"/>
            <a:round/>
            <a:headEnd len="sm" w="sm" type="none"/>
            <a:tailEnd len="sm" w="sm" type="none"/>
          </a:ln>
        </p:spPr>
      </p:cxnSp>
      <p:sp>
        <p:nvSpPr>
          <p:cNvPr id="259" name="Google Shape;259;p18"/>
          <p:cNvSpPr/>
          <p:nvPr/>
        </p:nvSpPr>
        <p:spPr>
          <a:xfrm>
            <a:off x="8304001" y="1116666"/>
            <a:ext cx="1679997" cy="249900"/>
          </a:xfrm>
          <a:custGeom>
            <a:rect b="b" l="l" r="r" t="t"/>
            <a:pathLst>
              <a:path extrusionOk="0" h="249900" w="1679997">
                <a:moveTo>
                  <a:pt x="0" y="0"/>
                </a:moveTo>
                <a:lnTo>
                  <a:pt x="1679998" y="0"/>
                </a:lnTo>
                <a:lnTo>
                  <a:pt x="1679998" y="249899"/>
                </a:lnTo>
                <a:lnTo>
                  <a:pt x="0" y="249899"/>
                </a:lnTo>
                <a:lnTo>
                  <a:pt x="0" y="0"/>
                </a:lnTo>
                <a:close/>
              </a:path>
            </a:pathLst>
          </a:custGeom>
          <a:blipFill rotWithShape="1">
            <a:blip r:embed="rId3">
              <a:alphaModFix/>
            </a:blip>
            <a:stretch>
              <a:fillRect b="0" l="0" r="0" t="0"/>
            </a:stretch>
          </a:blipFill>
          <a:ln>
            <a:noFill/>
          </a:ln>
        </p:spPr>
      </p:sp>
      <p:cxnSp>
        <p:nvCxnSpPr>
          <p:cNvPr id="260" name="Google Shape;260;p18"/>
          <p:cNvCxnSpPr/>
          <p:nvPr/>
        </p:nvCxnSpPr>
        <p:spPr>
          <a:xfrm>
            <a:off x="5897880" y="8159883"/>
            <a:ext cx="6492240" cy="0"/>
          </a:xfrm>
          <a:prstGeom prst="straightConnector1">
            <a:avLst/>
          </a:prstGeom>
          <a:noFill/>
          <a:ln cap="flat" cmpd="sng" w="76200">
            <a:solidFill>
              <a:srgbClr val="0F4662"/>
            </a:solidFill>
            <a:prstDash val="solid"/>
            <a:round/>
            <a:headEnd len="sm" w="sm" type="none"/>
            <a:tailEnd len="sm" w="sm" type="none"/>
          </a:ln>
        </p:spPr>
      </p:cxnSp>
      <p:sp>
        <p:nvSpPr>
          <p:cNvPr id="261" name="Google Shape;261;p18"/>
          <p:cNvSpPr/>
          <p:nvPr/>
        </p:nvSpPr>
        <p:spPr>
          <a:xfrm>
            <a:off x="8304001" y="9008400"/>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
        <p:nvSpPr>
          <p:cNvPr id="262" name="Google Shape;262;p18"/>
          <p:cNvSpPr txBox="1"/>
          <p:nvPr/>
        </p:nvSpPr>
        <p:spPr>
          <a:xfrm>
            <a:off x="3442710" y="3369664"/>
            <a:ext cx="11402580" cy="31857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18577" u="none" cap="none" strike="noStrike">
                <a:solidFill>
                  <a:srgbClr val="000000"/>
                </a:solidFill>
                <a:latin typeface="Cormorant Garamond"/>
                <a:ea typeface="Cormorant Garamond"/>
                <a:cs typeface="Cormorant Garamond"/>
                <a:sym typeface="Cormorant Garamon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710039" y="1827799"/>
            <a:ext cx="16867922" cy="4940300"/>
          </a:xfrm>
          <a:prstGeom prst="rect">
            <a:avLst/>
          </a:prstGeom>
          <a:noFill/>
          <a:ln>
            <a:noFill/>
          </a:ln>
        </p:spPr>
        <p:txBody>
          <a:bodyPr anchorCtr="0" anchor="t" bIns="0" lIns="0" spcFirstLastPara="1" rIns="0" wrap="square" tIns="0">
            <a:spAutoFit/>
          </a:bodyPr>
          <a:lstStyle/>
          <a:p>
            <a:pPr indent="-280668" lvl="1" marL="561339" marR="0" rtl="0" algn="just">
              <a:lnSpc>
                <a:spcPct val="170026"/>
              </a:lnSpc>
              <a:spcBef>
                <a:spcPts val="0"/>
              </a:spcBef>
              <a:spcAft>
                <a:spcPts val="0"/>
              </a:spcAft>
              <a:buClr>
                <a:srgbClr val="000000"/>
              </a:buClr>
              <a:buSzPts val="2599"/>
              <a:buFont typeface="Arial"/>
              <a:buChar char="•"/>
            </a:pPr>
            <a:r>
              <a:rPr b="0" i="0" lang="en-US" sz="2599" u="none" cap="none" strike="noStrike">
                <a:solidFill>
                  <a:srgbClr val="000000"/>
                </a:solidFill>
                <a:latin typeface="Quicksand"/>
                <a:ea typeface="Quicksand"/>
                <a:cs typeface="Quicksand"/>
                <a:sym typeface="Quicksand"/>
              </a:rPr>
              <a:t>GridNova Tech is a German-based company specializing in the manufacturing of electric motors, e-bikes, and charging infrastructure, has recently launched its own charging station brand. As part of their expansion strategy, they are planning to install charging stations across various cities in Germany. However, they are currently facing challenges in identifying the most suitable locations for installation.</a:t>
            </a:r>
            <a:endParaRPr/>
          </a:p>
          <a:p>
            <a:pPr indent="-280668" lvl="1" marL="561339" marR="0" rtl="0" algn="just">
              <a:lnSpc>
                <a:spcPct val="170026"/>
              </a:lnSpc>
              <a:spcBef>
                <a:spcPts val="0"/>
              </a:spcBef>
              <a:spcAft>
                <a:spcPts val="0"/>
              </a:spcAft>
              <a:buClr>
                <a:srgbClr val="000000"/>
              </a:buClr>
              <a:buSzPts val="2599"/>
              <a:buFont typeface="Arial"/>
              <a:buChar char="•"/>
            </a:pPr>
            <a:r>
              <a:rPr b="0" i="0" lang="en-US" sz="2599" u="none" cap="none" strike="noStrike">
                <a:solidFill>
                  <a:srgbClr val="000000"/>
                </a:solidFill>
                <a:latin typeface="Quicksand"/>
                <a:ea typeface="Quicksand"/>
                <a:cs typeface="Quicksand"/>
                <a:sym typeface="Quicksand"/>
              </a:rPr>
              <a:t>To support their decision-making process, I have been engaged to conduct a comprehensive market analysis aimed at identifying cities with a high number of existing installations, significant daily user traffic, and full availability of essential infrastructure. Additionally, the company is seeking insights into the current landscape of charging operators in Germany, the types of charging connectors and capacities in use, and whether renewable energy sources are integrated into the charging network.</a:t>
            </a:r>
            <a:endParaRPr/>
          </a:p>
        </p:txBody>
      </p:sp>
      <p:cxnSp>
        <p:nvCxnSpPr>
          <p:cNvPr id="96" name="Google Shape;96;p2"/>
          <p:cNvCxnSpPr/>
          <p:nvPr/>
        </p:nvCxnSpPr>
        <p:spPr>
          <a:xfrm>
            <a:off x="11404382" y="1028700"/>
            <a:ext cx="6492240" cy="0"/>
          </a:xfrm>
          <a:prstGeom prst="straightConnector1">
            <a:avLst/>
          </a:prstGeom>
          <a:noFill/>
          <a:ln cap="flat" cmpd="sng" w="76200">
            <a:solidFill>
              <a:srgbClr val="0F4662"/>
            </a:solidFill>
            <a:prstDash val="solid"/>
            <a:round/>
            <a:headEnd len="sm" w="sm" type="none"/>
            <a:tailEnd len="sm" w="sm" type="none"/>
          </a:ln>
        </p:spPr>
      </p:cxnSp>
      <p:cxnSp>
        <p:nvCxnSpPr>
          <p:cNvPr id="97" name="Google Shape;97;p2"/>
          <p:cNvCxnSpPr/>
          <p:nvPr/>
        </p:nvCxnSpPr>
        <p:spPr>
          <a:xfrm>
            <a:off x="466467" y="8898049"/>
            <a:ext cx="6492240" cy="0"/>
          </a:xfrm>
          <a:prstGeom prst="straightConnector1">
            <a:avLst/>
          </a:prstGeom>
          <a:noFill/>
          <a:ln cap="flat" cmpd="sng" w="76200">
            <a:solidFill>
              <a:srgbClr val="0F4662"/>
            </a:solidFill>
            <a:prstDash val="solid"/>
            <a:round/>
            <a:headEnd len="sm" w="sm" type="none"/>
            <a:tailEnd len="sm" w="sm" type="none"/>
          </a:ln>
        </p:spPr>
      </p:cxnSp>
      <p:sp>
        <p:nvSpPr>
          <p:cNvPr id="98" name="Google Shape;98;p2"/>
          <p:cNvSpPr/>
          <p:nvPr/>
        </p:nvSpPr>
        <p:spPr>
          <a:xfrm>
            <a:off x="14124246" y="464110"/>
            <a:ext cx="1679997" cy="249900"/>
          </a:xfrm>
          <a:custGeom>
            <a:rect b="b" l="l" r="r" t="t"/>
            <a:pathLst>
              <a:path extrusionOk="0" h="249900" w="1679997">
                <a:moveTo>
                  <a:pt x="0" y="0"/>
                </a:moveTo>
                <a:lnTo>
                  <a:pt x="1679997" y="0"/>
                </a:lnTo>
                <a:lnTo>
                  <a:pt x="1679997" y="249899"/>
                </a:lnTo>
                <a:lnTo>
                  <a:pt x="0" y="249899"/>
                </a:lnTo>
                <a:lnTo>
                  <a:pt x="0" y="0"/>
                </a:lnTo>
                <a:close/>
              </a:path>
            </a:pathLst>
          </a:custGeom>
          <a:blipFill rotWithShape="1">
            <a:blip r:embed="rId3">
              <a:alphaModFix/>
            </a:blip>
            <a:stretch>
              <a:fillRect b="0" l="0" r="0" t="0"/>
            </a:stretch>
          </a:blipFill>
          <a:ln>
            <a:noFill/>
          </a:ln>
        </p:spPr>
      </p:sp>
      <p:sp>
        <p:nvSpPr>
          <p:cNvPr id="99" name="Google Shape;99;p2"/>
          <p:cNvSpPr txBox="1"/>
          <p:nvPr/>
        </p:nvSpPr>
        <p:spPr>
          <a:xfrm>
            <a:off x="1028700" y="599709"/>
            <a:ext cx="804816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00000"/>
                </a:solidFill>
                <a:latin typeface="Cormorant Garamond"/>
                <a:ea typeface="Cormorant Garamond"/>
                <a:cs typeface="Cormorant Garamond"/>
                <a:sym typeface="Cormorant Garamond"/>
              </a:rPr>
              <a:t>Problem Statement</a:t>
            </a:r>
            <a:endParaRPr/>
          </a:p>
        </p:txBody>
      </p:sp>
      <p:sp>
        <p:nvSpPr>
          <p:cNvPr id="100" name="Google Shape;100;p2"/>
          <p:cNvSpPr/>
          <p:nvPr/>
        </p:nvSpPr>
        <p:spPr>
          <a:xfrm>
            <a:off x="3072825" y="9269524"/>
            <a:ext cx="1679997" cy="249900"/>
          </a:xfrm>
          <a:custGeom>
            <a:rect b="b" l="l" r="r" t="t"/>
            <a:pathLst>
              <a:path extrusionOk="0" h="249900" w="1679997">
                <a:moveTo>
                  <a:pt x="0" y="0"/>
                </a:moveTo>
                <a:lnTo>
                  <a:pt x="1679997" y="0"/>
                </a:lnTo>
                <a:lnTo>
                  <a:pt x="1679997" y="249899"/>
                </a:lnTo>
                <a:lnTo>
                  <a:pt x="0" y="249899"/>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466467" y="1587425"/>
            <a:ext cx="17430155" cy="6365875"/>
          </a:xfrm>
          <a:prstGeom prst="rect">
            <a:avLst/>
          </a:prstGeom>
          <a:noFill/>
          <a:ln>
            <a:noFill/>
          </a:ln>
        </p:spPr>
        <p:txBody>
          <a:bodyPr anchorCtr="0" anchor="t" bIns="0" lIns="0" spcFirstLastPara="1" rIns="0" wrap="square" tIns="0">
            <a:spAutoFit/>
          </a:bodyPr>
          <a:lstStyle/>
          <a:p>
            <a:pPr indent="-269874" lvl="1" marL="539749" marR="0" rtl="0" algn="just">
              <a:lnSpc>
                <a:spcPct val="170028"/>
              </a:lnSpc>
              <a:spcBef>
                <a:spcPts val="0"/>
              </a:spcBef>
              <a:spcAft>
                <a:spcPts val="0"/>
              </a:spcAft>
              <a:buClr>
                <a:srgbClr val="000000"/>
              </a:buClr>
              <a:buSzPts val="2499"/>
              <a:buFont typeface="Quicksand"/>
              <a:buAutoNum type="arabicPeriod"/>
            </a:pPr>
            <a:r>
              <a:rPr b="0" i="0" lang="en-US" sz="2499" u="none" cap="none" strike="noStrike">
                <a:solidFill>
                  <a:srgbClr val="000000"/>
                </a:solidFill>
                <a:latin typeface="Quicksand"/>
                <a:ea typeface="Quicksand"/>
                <a:cs typeface="Quicksand"/>
                <a:sym typeface="Quicksand"/>
              </a:rPr>
              <a:t>Identify the most suitable German cities for installing new electric vehicle (EV) charging stations based on: </a:t>
            </a:r>
            <a:endParaRPr/>
          </a:p>
          <a:p>
            <a:pPr indent="-269874" lvl="1" marL="539749" marR="0" rtl="0" algn="just">
              <a:lnSpc>
                <a:spcPct val="170028"/>
              </a:lnSpc>
              <a:spcBef>
                <a:spcPts val="0"/>
              </a:spcBef>
              <a:spcAft>
                <a:spcPts val="0"/>
              </a:spcAft>
              <a:buClr>
                <a:srgbClr val="000000"/>
              </a:buClr>
              <a:buSzPts val="2499"/>
              <a:buFont typeface="Arial"/>
              <a:buChar char="•"/>
            </a:pPr>
            <a:r>
              <a:rPr b="0" i="0" lang="en-US" sz="2499" u="none" cap="none" strike="noStrike">
                <a:solidFill>
                  <a:srgbClr val="000000"/>
                </a:solidFill>
                <a:latin typeface="Quicksand"/>
                <a:ea typeface="Quicksand"/>
                <a:cs typeface="Quicksand"/>
                <a:sym typeface="Quicksand"/>
              </a:rPr>
              <a:t> Existing number of installations        </a:t>
            </a:r>
            <a:endParaRPr/>
          </a:p>
          <a:p>
            <a:pPr indent="-269874" lvl="1" marL="539749" marR="0" rtl="0" algn="just">
              <a:lnSpc>
                <a:spcPct val="170028"/>
              </a:lnSpc>
              <a:spcBef>
                <a:spcPts val="0"/>
              </a:spcBef>
              <a:spcAft>
                <a:spcPts val="0"/>
              </a:spcAft>
              <a:buClr>
                <a:srgbClr val="000000"/>
              </a:buClr>
              <a:buSzPts val="2499"/>
              <a:buFont typeface="Arial"/>
              <a:buChar char="•"/>
            </a:pPr>
            <a:r>
              <a:rPr b="0" i="0" lang="en-US" sz="2499" u="none" cap="none" strike="noStrike">
                <a:solidFill>
                  <a:srgbClr val="000000"/>
                </a:solidFill>
                <a:latin typeface="Quicksand"/>
                <a:ea typeface="Quicksand"/>
                <a:cs typeface="Quicksand"/>
                <a:sym typeface="Quicksand"/>
              </a:rPr>
              <a:t>  Daily user volume</a:t>
            </a:r>
            <a:endParaRPr/>
          </a:p>
          <a:p>
            <a:pPr indent="-269874" lvl="1" marL="539749" marR="0" rtl="0" algn="just">
              <a:lnSpc>
                <a:spcPct val="170028"/>
              </a:lnSpc>
              <a:spcBef>
                <a:spcPts val="0"/>
              </a:spcBef>
              <a:spcAft>
                <a:spcPts val="0"/>
              </a:spcAft>
              <a:buClr>
                <a:srgbClr val="000000"/>
              </a:buClr>
              <a:buSzPts val="2499"/>
              <a:buFont typeface="Arial"/>
              <a:buChar char="•"/>
            </a:pPr>
            <a:r>
              <a:rPr b="0" i="0" lang="en-US" sz="2499" u="none" cap="none" strike="noStrike">
                <a:solidFill>
                  <a:srgbClr val="000000"/>
                </a:solidFill>
                <a:latin typeface="Quicksand"/>
                <a:ea typeface="Quicksand"/>
                <a:cs typeface="Quicksand"/>
                <a:sym typeface="Quicksand"/>
              </a:rPr>
              <a:t>  Average User reviews per city</a:t>
            </a:r>
            <a:endParaRPr/>
          </a:p>
          <a:p>
            <a:pPr indent="-269874" lvl="1" marL="539749" marR="0" rtl="0" algn="just">
              <a:lnSpc>
                <a:spcPct val="170028"/>
              </a:lnSpc>
              <a:spcBef>
                <a:spcPts val="0"/>
              </a:spcBef>
              <a:spcAft>
                <a:spcPts val="0"/>
              </a:spcAft>
              <a:buClr>
                <a:srgbClr val="000000"/>
              </a:buClr>
              <a:buSzPts val="2499"/>
              <a:buFont typeface="Quicksand"/>
              <a:buAutoNum type="arabicPeriod"/>
            </a:pPr>
            <a:r>
              <a:rPr b="0" i="0" lang="en-US" sz="2499" u="none" cap="none" strike="noStrike">
                <a:solidFill>
                  <a:srgbClr val="000000"/>
                </a:solidFill>
                <a:latin typeface="Quicksand"/>
                <a:ea typeface="Quicksand"/>
                <a:cs typeface="Quicksand"/>
                <a:sym typeface="Quicksand"/>
              </a:rPr>
              <a:t>Analyze current charging station operators across Germany to understand the competitive landscape and potential partnerships or differentiators.</a:t>
            </a:r>
            <a:endParaRPr/>
          </a:p>
          <a:p>
            <a:pPr indent="-269874" lvl="1" marL="539749" marR="0" rtl="0" algn="just">
              <a:lnSpc>
                <a:spcPct val="170028"/>
              </a:lnSpc>
              <a:spcBef>
                <a:spcPts val="0"/>
              </a:spcBef>
              <a:spcAft>
                <a:spcPts val="0"/>
              </a:spcAft>
              <a:buClr>
                <a:srgbClr val="000000"/>
              </a:buClr>
              <a:buSzPts val="2499"/>
              <a:buFont typeface="Quicksand"/>
              <a:buAutoNum type="arabicPeriod"/>
            </a:pPr>
            <a:r>
              <a:rPr b="0" i="0" lang="en-US" sz="2499" u="none" cap="none" strike="noStrike">
                <a:solidFill>
                  <a:srgbClr val="000000"/>
                </a:solidFill>
                <a:latin typeface="Quicksand"/>
                <a:ea typeface="Quicksand"/>
                <a:cs typeface="Quicksand"/>
                <a:sym typeface="Quicksand"/>
              </a:rPr>
              <a:t>Examine the types of charging connectors commonly used in Germany to ensure compatibility with various EV models.</a:t>
            </a:r>
            <a:endParaRPr/>
          </a:p>
          <a:p>
            <a:pPr indent="-269874" lvl="1" marL="539749" marR="0" rtl="0" algn="just">
              <a:lnSpc>
                <a:spcPct val="170028"/>
              </a:lnSpc>
              <a:spcBef>
                <a:spcPts val="0"/>
              </a:spcBef>
              <a:spcAft>
                <a:spcPts val="0"/>
              </a:spcAft>
              <a:buClr>
                <a:srgbClr val="000000"/>
              </a:buClr>
              <a:buSzPts val="2499"/>
              <a:buFont typeface="Quicksand"/>
              <a:buAutoNum type="arabicPeriod"/>
            </a:pPr>
            <a:r>
              <a:rPr b="0" i="0" lang="en-US" sz="2499" u="none" cap="none" strike="noStrike">
                <a:solidFill>
                  <a:srgbClr val="000000"/>
                </a:solidFill>
                <a:latin typeface="Quicksand"/>
                <a:ea typeface="Quicksand"/>
                <a:cs typeface="Quicksand"/>
                <a:sym typeface="Quicksand"/>
              </a:rPr>
              <a:t>Assess the charging capacity levels being deployed and their distribution across regions.</a:t>
            </a:r>
            <a:endParaRPr/>
          </a:p>
          <a:p>
            <a:pPr indent="-269874" lvl="1" marL="539749" marR="0" rtl="0" algn="just">
              <a:lnSpc>
                <a:spcPct val="170028"/>
              </a:lnSpc>
              <a:spcBef>
                <a:spcPts val="0"/>
              </a:spcBef>
              <a:spcAft>
                <a:spcPts val="0"/>
              </a:spcAft>
              <a:buClr>
                <a:srgbClr val="000000"/>
              </a:buClr>
              <a:buSzPts val="2499"/>
              <a:buFont typeface="Quicksand"/>
              <a:buAutoNum type="arabicPeriod"/>
            </a:pPr>
            <a:r>
              <a:rPr b="0" i="0" lang="en-US" sz="2499" u="none" cap="none" strike="noStrike">
                <a:solidFill>
                  <a:srgbClr val="000000"/>
                </a:solidFill>
                <a:latin typeface="Quicksand"/>
                <a:ea typeface="Quicksand"/>
                <a:cs typeface="Quicksand"/>
                <a:sym typeface="Quicksand"/>
              </a:rPr>
              <a:t> Evaluate the presence and integration of renewable energy sources in the existing charging infrastructure.</a:t>
            </a:r>
            <a:endParaRPr/>
          </a:p>
          <a:p>
            <a:pPr indent="-269874" lvl="1" marL="539749" marR="0" rtl="0" algn="just">
              <a:lnSpc>
                <a:spcPct val="170028"/>
              </a:lnSpc>
              <a:spcBef>
                <a:spcPts val="0"/>
              </a:spcBef>
              <a:spcAft>
                <a:spcPts val="0"/>
              </a:spcAft>
              <a:buClr>
                <a:srgbClr val="000000"/>
              </a:buClr>
              <a:buSzPts val="2499"/>
              <a:buFont typeface="Quicksand"/>
              <a:buAutoNum type="arabicPeriod"/>
            </a:pPr>
            <a:r>
              <a:rPr b="0" i="0" lang="en-US" sz="2499" u="none" cap="none" strike="noStrike">
                <a:solidFill>
                  <a:srgbClr val="000000"/>
                </a:solidFill>
                <a:latin typeface="Quicksand"/>
                <a:ea typeface="Quicksand"/>
                <a:cs typeface="Quicksand"/>
                <a:sym typeface="Quicksand"/>
              </a:rPr>
              <a:t>Provide actionable, data-driven recommendations to help GridNova ChargeTech strategically deploy their charging stations for maximum impact and user accessibility.</a:t>
            </a:r>
            <a:endParaRPr/>
          </a:p>
        </p:txBody>
      </p:sp>
      <p:cxnSp>
        <p:nvCxnSpPr>
          <p:cNvPr id="106" name="Google Shape;106;p3"/>
          <p:cNvCxnSpPr/>
          <p:nvPr/>
        </p:nvCxnSpPr>
        <p:spPr>
          <a:xfrm>
            <a:off x="11404382" y="1028700"/>
            <a:ext cx="6492240" cy="0"/>
          </a:xfrm>
          <a:prstGeom prst="straightConnector1">
            <a:avLst/>
          </a:prstGeom>
          <a:noFill/>
          <a:ln cap="flat" cmpd="sng" w="76200">
            <a:solidFill>
              <a:srgbClr val="0F4662"/>
            </a:solidFill>
            <a:prstDash val="solid"/>
            <a:round/>
            <a:headEnd len="sm" w="sm" type="none"/>
            <a:tailEnd len="sm" w="sm" type="none"/>
          </a:ln>
        </p:spPr>
      </p:cxnSp>
      <p:cxnSp>
        <p:nvCxnSpPr>
          <p:cNvPr id="107" name="Google Shape;107;p3"/>
          <p:cNvCxnSpPr/>
          <p:nvPr/>
        </p:nvCxnSpPr>
        <p:spPr>
          <a:xfrm>
            <a:off x="710039" y="9407622"/>
            <a:ext cx="6492240" cy="0"/>
          </a:xfrm>
          <a:prstGeom prst="straightConnector1">
            <a:avLst/>
          </a:prstGeom>
          <a:noFill/>
          <a:ln cap="flat" cmpd="sng" w="76200">
            <a:solidFill>
              <a:srgbClr val="0F4662"/>
            </a:solidFill>
            <a:prstDash val="solid"/>
            <a:round/>
            <a:headEnd len="sm" w="sm" type="none"/>
            <a:tailEnd len="sm" w="sm" type="none"/>
          </a:ln>
        </p:spPr>
      </p:cxnSp>
      <p:sp>
        <p:nvSpPr>
          <p:cNvPr id="108" name="Google Shape;108;p3"/>
          <p:cNvSpPr/>
          <p:nvPr/>
        </p:nvSpPr>
        <p:spPr>
          <a:xfrm>
            <a:off x="14124246" y="464110"/>
            <a:ext cx="1679997" cy="249900"/>
          </a:xfrm>
          <a:custGeom>
            <a:rect b="b" l="l" r="r" t="t"/>
            <a:pathLst>
              <a:path extrusionOk="0" h="249900" w="1679997">
                <a:moveTo>
                  <a:pt x="0" y="0"/>
                </a:moveTo>
                <a:lnTo>
                  <a:pt x="1679997" y="0"/>
                </a:lnTo>
                <a:lnTo>
                  <a:pt x="1679997" y="249899"/>
                </a:lnTo>
                <a:lnTo>
                  <a:pt x="0" y="249899"/>
                </a:lnTo>
                <a:lnTo>
                  <a:pt x="0" y="0"/>
                </a:lnTo>
                <a:close/>
              </a:path>
            </a:pathLst>
          </a:custGeom>
          <a:blipFill rotWithShape="1">
            <a:blip r:embed="rId3">
              <a:alphaModFix/>
            </a:blip>
            <a:stretch>
              <a:fillRect b="0" l="0" r="0" t="0"/>
            </a:stretch>
          </a:blipFill>
          <a:ln>
            <a:noFill/>
          </a:ln>
        </p:spPr>
      </p:sp>
      <p:sp>
        <p:nvSpPr>
          <p:cNvPr id="109" name="Google Shape;109;p3"/>
          <p:cNvSpPr txBox="1"/>
          <p:nvPr/>
        </p:nvSpPr>
        <p:spPr>
          <a:xfrm>
            <a:off x="710039" y="349810"/>
            <a:ext cx="804816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00000"/>
                </a:solidFill>
                <a:latin typeface="Cormorant Garamond"/>
                <a:ea typeface="Cormorant Garamond"/>
                <a:cs typeface="Cormorant Garamond"/>
                <a:sym typeface="Cormorant Garamond"/>
              </a:rPr>
              <a:t>Objectives</a:t>
            </a:r>
            <a:endParaRPr/>
          </a:p>
        </p:txBody>
      </p:sp>
      <p:sp>
        <p:nvSpPr>
          <p:cNvPr id="110" name="Google Shape;110;p3"/>
          <p:cNvSpPr/>
          <p:nvPr/>
        </p:nvSpPr>
        <p:spPr>
          <a:xfrm>
            <a:off x="2647322" y="9795144"/>
            <a:ext cx="1679997" cy="249900"/>
          </a:xfrm>
          <a:custGeom>
            <a:rect b="b" l="l" r="r" t="t"/>
            <a:pathLst>
              <a:path extrusionOk="0" h="249900" w="1679997">
                <a:moveTo>
                  <a:pt x="0" y="0"/>
                </a:moveTo>
                <a:lnTo>
                  <a:pt x="1679997" y="0"/>
                </a:lnTo>
                <a:lnTo>
                  <a:pt x="1679997" y="249900"/>
                </a:lnTo>
                <a:lnTo>
                  <a:pt x="0" y="249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5715587" y="4115867"/>
            <a:ext cx="9960491" cy="2365375"/>
          </a:xfrm>
          <a:prstGeom prst="rect">
            <a:avLst/>
          </a:prstGeom>
          <a:noFill/>
          <a:ln>
            <a:noFill/>
          </a:ln>
        </p:spPr>
        <p:txBody>
          <a:bodyPr anchorCtr="0" anchor="t" bIns="0" lIns="0" spcFirstLastPara="1" rIns="0" wrap="square" tIns="0">
            <a:spAutoFit/>
          </a:bodyPr>
          <a:lstStyle/>
          <a:p>
            <a:pPr indent="-302260" lvl="1" marL="604519" marR="0" rtl="0" algn="l">
              <a:lnSpc>
                <a:spcPct val="170025"/>
              </a:lnSpc>
              <a:spcBef>
                <a:spcPts val="0"/>
              </a:spcBef>
              <a:spcAft>
                <a:spcPts val="0"/>
              </a:spcAft>
              <a:buClr>
                <a:srgbClr val="000000"/>
              </a:buClr>
              <a:buSzPts val="2799"/>
              <a:buFont typeface="Arial"/>
              <a:buChar char="•"/>
            </a:pPr>
            <a:r>
              <a:rPr b="0" i="0" lang="en-US" sz="2799" u="none" cap="none" strike="noStrike">
                <a:solidFill>
                  <a:srgbClr val="000000"/>
                </a:solidFill>
                <a:latin typeface="Quicksand"/>
                <a:ea typeface="Quicksand"/>
                <a:cs typeface="Quicksand"/>
                <a:sym typeface="Quicksand"/>
              </a:rPr>
              <a:t>Data Cleaning &amp; Standardization</a:t>
            </a:r>
            <a:endParaRPr/>
          </a:p>
          <a:p>
            <a:pPr indent="-302260" lvl="1" marL="604519" marR="0" rtl="0" algn="l">
              <a:lnSpc>
                <a:spcPct val="170025"/>
              </a:lnSpc>
              <a:spcBef>
                <a:spcPts val="0"/>
              </a:spcBef>
              <a:spcAft>
                <a:spcPts val="0"/>
              </a:spcAft>
              <a:buClr>
                <a:srgbClr val="000000"/>
              </a:buClr>
              <a:buSzPts val="2799"/>
              <a:buFont typeface="Arial"/>
              <a:buChar char="•"/>
            </a:pPr>
            <a:r>
              <a:rPr b="0" i="0" lang="en-US" sz="2799" u="none" cap="none" strike="noStrike">
                <a:solidFill>
                  <a:srgbClr val="000000"/>
                </a:solidFill>
                <a:latin typeface="Quicksand"/>
                <a:ea typeface="Quicksand"/>
                <a:cs typeface="Quicksand"/>
                <a:sym typeface="Quicksand"/>
              </a:rPr>
              <a:t>Exploratory Data Analysis (EDA)</a:t>
            </a:r>
            <a:endParaRPr/>
          </a:p>
          <a:p>
            <a:pPr indent="-302260" lvl="1" marL="604519" marR="0" rtl="0" algn="l">
              <a:lnSpc>
                <a:spcPct val="170025"/>
              </a:lnSpc>
              <a:spcBef>
                <a:spcPts val="0"/>
              </a:spcBef>
              <a:spcAft>
                <a:spcPts val="0"/>
              </a:spcAft>
              <a:buClr>
                <a:srgbClr val="000000"/>
              </a:buClr>
              <a:buSzPts val="2799"/>
              <a:buFont typeface="Arial"/>
              <a:buChar char="•"/>
            </a:pPr>
            <a:r>
              <a:rPr b="0" i="0" lang="en-US" sz="2799" u="none" cap="none" strike="noStrike">
                <a:solidFill>
                  <a:srgbClr val="000000"/>
                </a:solidFill>
                <a:latin typeface="Quicksand"/>
                <a:ea typeface="Quicksand"/>
                <a:cs typeface="Quicksand"/>
                <a:sym typeface="Quicksand"/>
              </a:rPr>
              <a:t>Visual Analytics: Charts and Graph</a:t>
            </a:r>
            <a:endParaRPr/>
          </a:p>
          <a:p>
            <a:pPr indent="-302260" lvl="1" marL="604519" marR="0" rtl="0" algn="l">
              <a:lnSpc>
                <a:spcPct val="170025"/>
              </a:lnSpc>
              <a:spcBef>
                <a:spcPts val="0"/>
              </a:spcBef>
              <a:spcAft>
                <a:spcPts val="0"/>
              </a:spcAft>
              <a:buClr>
                <a:srgbClr val="000000"/>
              </a:buClr>
              <a:buSzPts val="2799"/>
              <a:buFont typeface="Arial"/>
              <a:buChar char="•"/>
            </a:pPr>
            <a:r>
              <a:rPr b="0" i="0" lang="en-US" sz="2799" u="none" cap="none" strike="noStrike">
                <a:solidFill>
                  <a:srgbClr val="000000"/>
                </a:solidFill>
                <a:latin typeface="Quicksand"/>
                <a:ea typeface="Quicksand"/>
                <a:cs typeface="Quicksand"/>
                <a:sym typeface="Quicksand"/>
              </a:rPr>
              <a:t>Insight Extraction and Recommendations</a:t>
            </a:r>
            <a:endParaRPr/>
          </a:p>
        </p:txBody>
      </p:sp>
      <p:cxnSp>
        <p:nvCxnSpPr>
          <p:cNvPr id="116" name="Google Shape;116;p4"/>
          <p:cNvCxnSpPr/>
          <p:nvPr/>
        </p:nvCxnSpPr>
        <p:spPr>
          <a:xfrm>
            <a:off x="5897880" y="3568974"/>
            <a:ext cx="6492240" cy="0"/>
          </a:xfrm>
          <a:prstGeom prst="straightConnector1">
            <a:avLst/>
          </a:prstGeom>
          <a:noFill/>
          <a:ln cap="flat" cmpd="sng" w="76200">
            <a:solidFill>
              <a:srgbClr val="0F4662"/>
            </a:solidFill>
            <a:prstDash val="solid"/>
            <a:round/>
            <a:headEnd len="sm" w="sm" type="none"/>
            <a:tailEnd len="sm" w="sm" type="none"/>
          </a:ln>
        </p:spPr>
      </p:cxnSp>
      <p:cxnSp>
        <p:nvCxnSpPr>
          <p:cNvPr id="117" name="Google Shape;117;p4"/>
          <p:cNvCxnSpPr/>
          <p:nvPr/>
        </p:nvCxnSpPr>
        <p:spPr>
          <a:xfrm>
            <a:off x="5897880" y="7171009"/>
            <a:ext cx="6492240" cy="0"/>
          </a:xfrm>
          <a:prstGeom prst="straightConnector1">
            <a:avLst/>
          </a:prstGeom>
          <a:noFill/>
          <a:ln cap="flat" cmpd="sng" w="76200">
            <a:solidFill>
              <a:srgbClr val="0F4662"/>
            </a:solidFill>
            <a:prstDash val="solid"/>
            <a:round/>
            <a:headEnd len="sm" w="sm" type="none"/>
            <a:tailEnd len="sm" w="sm" type="none"/>
          </a:ln>
        </p:spPr>
      </p:cxnSp>
      <p:sp>
        <p:nvSpPr>
          <p:cNvPr id="118" name="Google Shape;118;p4"/>
          <p:cNvSpPr/>
          <p:nvPr/>
        </p:nvSpPr>
        <p:spPr>
          <a:xfrm>
            <a:off x="8304001" y="2470557"/>
            <a:ext cx="1679997" cy="249900"/>
          </a:xfrm>
          <a:custGeom>
            <a:rect b="b" l="l" r="r" t="t"/>
            <a:pathLst>
              <a:path extrusionOk="0" h="249900" w="1679997">
                <a:moveTo>
                  <a:pt x="0" y="0"/>
                </a:moveTo>
                <a:lnTo>
                  <a:pt x="1679998" y="0"/>
                </a:lnTo>
                <a:lnTo>
                  <a:pt x="1679998" y="249899"/>
                </a:lnTo>
                <a:lnTo>
                  <a:pt x="0" y="249899"/>
                </a:lnTo>
                <a:lnTo>
                  <a:pt x="0" y="0"/>
                </a:lnTo>
                <a:close/>
              </a:path>
            </a:pathLst>
          </a:custGeom>
          <a:blipFill rotWithShape="1">
            <a:blip r:embed="rId3">
              <a:alphaModFix/>
            </a:blip>
            <a:stretch>
              <a:fillRect b="0" l="0" r="0" t="0"/>
            </a:stretch>
          </a:blipFill>
          <a:ln>
            <a:noFill/>
          </a:ln>
        </p:spPr>
      </p:sp>
      <p:sp>
        <p:nvSpPr>
          <p:cNvPr id="119" name="Google Shape;119;p4"/>
          <p:cNvSpPr txBox="1"/>
          <p:nvPr/>
        </p:nvSpPr>
        <p:spPr>
          <a:xfrm>
            <a:off x="1028700" y="599709"/>
            <a:ext cx="804816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00000"/>
                </a:solidFill>
                <a:latin typeface="Cormorant Garamond"/>
                <a:ea typeface="Cormorant Garamond"/>
                <a:cs typeface="Cormorant Garamond"/>
                <a:sym typeface="Cormorant Garamond"/>
              </a:rPr>
              <a:t>Methodology</a:t>
            </a:r>
            <a:endParaRPr/>
          </a:p>
        </p:txBody>
      </p:sp>
      <p:sp>
        <p:nvSpPr>
          <p:cNvPr id="120" name="Google Shape;120;p4"/>
          <p:cNvSpPr/>
          <p:nvPr/>
        </p:nvSpPr>
        <p:spPr>
          <a:xfrm>
            <a:off x="8304001" y="8019527"/>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nvSpPr>
        <p:spPr>
          <a:xfrm>
            <a:off x="474839" y="75565"/>
            <a:ext cx="16952333" cy="9531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5600" u="none" cap="none" strike="noStrike">
                <a:solidFill>
                  <a:srgbClr val="000000"/>
                </a:solidFill>
                <a:latin typeface="Cormorant Garamond"/>
                <a:ea typeface="Cormorant Garamond"/>
                <a:cs typeface="Cormorant Garamond"/>
                <a:sym typeface="Cormorant Garamond"/>
              </a:rPr>
              <a:t>Market Overview of Germany Electric Vehicle Charging Station</a:t>
            </a:r>
            <a:endParaRPr/>
          </a:p>
        </p:txBody>
      </p:sp>
      <p:sp>
        <p:nvSpPr>
          <p:cNvPr id="126" name="Google Shape;126;p5"/>
          <p:cNvSpPr txBox="1"/>
          <p:nvPr/>
        </p:nvSpPr>
        <p:spPr>
          <a:xfrm>
            <a:off x="674577" y="1296596"/>
            <a:ext cx="16752595" cy="8220710"/>
          </a:xfrm>
          <a:prstGeom prst="rect">
            <a:avLst/>
          </a:prstGeom>
          <a:noFill/>
          <a:ln>
            <a:noFill/>
          </a:ln>
        </p:spPr>
        <p:txBody>
          <a:bodyPr anchorCtr="0" anchor="t" bIns="0" lIns="0" spcFirstLastPara="1" rIns="0" wrap="square" tIns="0">
            <a:spAutoFit/>
          </a:bodyPr>
          <a:lstStyle/>
          <a:p>
            <a:pPr indent="-280671" lvl="1" marL="561344" marR="0" rtl="0" algn="just">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Germany's EV charging station market is rapidly growing, fueled by strong government support, rising EV adoption, and major public and private investments. Advancements in fast-charging technology and smart energy management are also boosting demand by improving efficiency and user experience.</a:t>
            </a:r>
            <a:endParaRPr/>
          </a:p>
          <a:p>
            <a:pPr indent="-280671" lvl="1" marL="561344" marR="0" rtl="0" algn="just">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Germany has a total of 5,000 electric vehicle charging stations located mainly in the top German cities such as Berlin, Frankfurt, Hamburg, Köln, Leipzig, München, and Stuttgart.  </a:t>
            </a:r>
            <a:endParaRPr/>
          </a:p>
          <a:p>
            <a:pPr indent="-280671" lvl="1" marL="561344" marR="0" rtl="0" algn="just">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According to the data, Germany saw higher installation rates of EV charging stations in the years 2013, 2015, 2017, 2020, and 2022. This trend suggests continued growth in charging infrastructure, indicating strong future opportunities for EV charging station providers.</a:t>
            </a:r>
            <a:endParaRPr/>
          </a:p>
          <a:p>
            <a:pPr indent="-280671" lvl="1" marL="561344" marR="0" rtl="0" algn="just">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Around 51% of the energy used for EV charging in Germany comes from renewables, highlighting the country's progress toward its 2045 carbon neutrality goal and its commitment to clean, sustainable mobility.</a:t>
            </a:r>
            <a:endParaRPr/>
          </a:p>
          <a:p>
            <a:pPr indent="-280671" lvl="1" marL="561344" marR="0" rtl="0" algn="just">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The charging capacity of the charger is 22 kW, 50 kW, 150 kW, 350 kW, and their maintenance frequency are annually, monthly, and quarterly.  The charging station availability times are from 6:00 -22:00, 9:00 -18:00, 24/7a and it varies from location to location.</a:t>
            </a:r>
            <a:endParaRPr/>
          </a:p>
          <a:p>
            <a:pPr indent="-280671" lvl="1" marL="561344" marR="0" rtl="0" algn="just">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Furthermore, Germany’s electric vehicle (EV) charging station market is dominated by only five major players: EVgo, ChargePoint, Greenlots, Ionity, and Tesla. </a:t>
            </a:r>
            <a:endParaRPr/>
          </a:p>
          <a:p>
            <a:pPr indent="0" lvl="0" marL="0" marR="0" rtl="0" algn="just">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nvSpPr>
        <p:spPr>
          <a:xfrm>
            <a:off x="911275" y="336154"/>
            <a:ext cx="5580689" cy="9531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5600" u="none" cap="none" strike="noStrike">
                <a:solidFill>
                  <a:srgbClr val="000000"/>
                </a:solidFill>
                <a:latin typeface="Cormorant Garamond"/>
                <a:ea typeface="Cormorant Garamond"/>
                <a:cs typeface="Cormorant Garamond"/>
                <a:sym typeface="Cormorant Garamond"/>
              </a:rPr>
              <a:t>Market Segmentation</a:t>
            </a:r>
            <a:endParaRPr/>
          </a:p>
        </p:txBody>
      </p:sp>
      <p:sp>
        <p:nvSpPr>
          <p:cNvPr id="132" name="Google Shape;132;p6"/>
          <p:cNvSpPr txBox="1"/>
          <p:nvPr/>
        </p:nvSpPr>
        <p:spPr>
          <a:xfrm>
            <a:off x="1752600" y="1535210"/>
            <a:ext cx="2822213" cy="500137"/>
          </a:xfrm>
          <a:prstGeom prst="rect">
            <a:avLst/>
          </a:prstGeom>
          <a:noFill/>
          <a:ln>
            <a:noFill/>
          </a:ln>
        </p:spPr>
        <p:txBody>
          <a:bodyPr anchorCtr="0" anchor="t" bIns="0" lIns="0" spcFirstLastPara="1" rIns="0" wrap="square" tIns="0">
            <a:spAutoFit/>
          </a:bodyPr>
          <a:lstStyle/>
          <a:p>
            <a:pPr indent="0" lvl="0" marL="0" marR="0" rtl="0" algn="ctr">
              <a:lnSpc>
                <a:spcPct val="140028"/>
              </a:lnSpc>
              <a:spcBef>
                <a:spcPts val="0"/>
              </a:spcBef>
              <a:spcAft>
                <a:spcPts val="0"/>
              </a:spcAft>
              <a:buNone/>
            </a:pPr>
            <a:r>
              <a:rPr b="1" i="0" lang="en-US" sz="2813" u="none" cap="none" strike="noStrike">
                <a:solidFill>
                  <a:srgbClr val="000000"/>
                </a:solidFill>
                <a:latin typeface="Arial"/>
                <a:ea typeface="Arial"/>
                <a:cs typeface="Arial"/>
                <a:sym typeface="Arial"/>
              </a:rPr>
              <a:t>By Countries</a:t>
            </a:r>
            <a:endParaRPr/>
          </a:p>
        </p:txBody>
      </p:sp>
      <p:sp>
        <p:nvSpPr>
          <p:cNvPr id="133" name="Google Shape;133;p6"/>
          <p:cNvSpPr txBox="1"/>
          <p:nvPr/>
        </p:nvSpPr>
        <p:spPr>
          <a:xfrm>
            <a:off x="2565512" y="2141856"/>
            <a:ext cx="2272215" cy="2715894"/>
          </a:xfrm>
          <a:prstGeom prst="rect">
            <a:avLst/>
          </a:prstGeom>
          <a:noFill/>
          <a:ln>
            <a:noFill/>
          </a:ln>
        </p:spPr>
        <p:txBody>
          <a:bodyPr anchorCtr="0" anchor="t" bIns="0" lIns="0" spcFirstLastPara="1" rIns="0" wrap="square" tIns="0">
            <a:spAutoFit/>
          </a:bodyPr>
          <a:lstStyle/>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Berlin</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Frankfurt</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Hamburg</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Köln</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Leipzig</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München</a:t>
            </a:r>
            <a:endParaRPr b="0" i="0" sz="2200" u="none" cap="none" strike="noStrike">
              <a:solidFill>
                <a:srgbClr val="000000"/>
              </a:solidFill>
              <a:latin typeface="Arial"/>
              <a:ea typeface="Arial"/>
              <a:cs typeface="Arial"/>
              <a:sym typeface="Arial"/>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 Stuttgart</a:t>
            </a:r>
            <a:endParaRPr/>
          </a:p>
        </p:txBody>
      </p:sp>
      <p:sp>
        <p:nvSpPr>
          <p:cNvPr id="134" name="Google Shape;134;p6"/>
          <p:cNvSpPr txBox="1"/>
          <p:nvPr/>
        </p:nvSpPr>
        <p:spPr>
          <a:xfrm>
            <a:off x="2015514" y="5086350"/>
            <a:ext cx="4044901" cy="48098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1" i="0" lang="en-US" sz="2813" u="none" cap="none" strike="noStrike">
                <a:solidFill>
                  <a:srgbClr val="000000"/>
                </a:solidFill>
                <a:latin typeface="Arial"/>
                <a:ea typeface="Arial"/>
                <a:cs typeface="Arial"/>
                <a:sym typeface="Arial"/>
              </a:rPr>
              <a:t>By Charging Capacity</a:t>
            </a:r>
            <a:endParaRPr/>
          </a:p>
        </p:txBody>
      </p:sp>
      <p:sp>
        <p:nvSpPr>
          <p:cNvPr id="135" name="Google Shape;135;p6"/>
          <p:cNvSpPr txBox="1"/>
          <p:nvPr/>
        </p:nvSpPr>
        <p:spPr>
          <a:xfrm>
            <a:off x="2565512" y="5741145"/>
            <a:ext cx="2272215" cy="1544319"/>
          </a:xfrm>
          <a:prstGeom prst="rect">
            <a:avLst/>
          </a:prstGeom>
          <a:noFill/>
          <a:ln>
            <a:noFill/>
          </a:ln>
        </p:spPr>
        <p:txBody>
          <a:bodyPr anchorCtr="0" anchor="t" bIns="0" lIns="0" spcFirstLastPara="1" rIns="0" wrap="square" tIns="0">
            <a:spAutoFit/>
          </a:bodyPr>
          <a:lstStyle/>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22 kW</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50 kW</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150 kW</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350 kW</a:t>
            </a:r>
            <a:endParaRPr/>
          </a:p>
        </p:txBody>
      </p:sp>
      <p:sp>
        <p:nvSpPr>
          <p:cNvPr id="136" name="Google Shape;136;p6"/>
          <p:cNvSpPr txBox="1"/>
          <p:nvPr/>
        </p:nvSpPr>
        <p:spPr>
          <a:xfrm>
            <a:off x="9345467" y="1518816"/>
            <a:ext cx="3758616" cy="48098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1" i="0" lang="en-US" sz="2813" u="none" cap="none" strike="noStrike">
                <a:solidFill>
                  <a:srgbClr val="000000"/>
                </a:solidFill>
                <a:latin typeface="Arial"/>
                <a:ea typeface="Arial"/>
                <a:cs typeface="Arial"/>
                <a:sym typeface="Arial"/>
              </a:rPr>
              <a:t>By Connector Type</a:t>
            </a:r>
            <a:endParaRPr/>
          </a:p>
        </p:txBody>
      </p:sp>
      <p:sp>
        <p:nvSpPr>
          <p:cNvPr id="137" name="Google Shape;137;p6"/>
          <p:cNvSpPr txBox="1"/>
          <p:nvPr/>
        </p:nvSpPr>
        <p:spPr>
          <a:xfrm>
            <a:off x="9891833" y="2092660"/>
            <a:ext cx="3826329" cy="3106419"/>
          </a:xfrm>
          <a:prstGeom prst="rect">
            <a:avLst/>
          </a:prstGeom>
          <a:noFill/>
          <a:ln>
            <a:noFill/>
          </a:ln>
        </p:spPr>
        <p:txBody>
          <a:bodyPr anchorCtr="0" anchor="t" bIns="0" lIns="0" spcFirstLastPara="1" rIns="0" wrap="square" tIns="0">
            <a:spAutoFit/>
          </a:bodyPr>
          <a:lstStyle/>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CCS, CHAdeMO</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Tesla, Type 2</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Type 2</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CCS, Tesla</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CHAdeMO, Tesla</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Tesla, CCS</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CHAdeMO, Type 2</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Others</a:t>
            </a:r>
            <a:endParaRPr/>
          </a:p>
        </p:txBody>
      </p:sp>
      <p:graphicFrame>
        <p:nvGraphicFramePr>
          <p:cNvPr id="138" name="Google Shape;138;p6"/>
          <p:cNvGraphicFramePr/>
          <p:nvPr/>
        </p:nvGraphicFramePr>
        <p:xfrm>
          <a:off x="0" y="0"/>
          <a:ext cx="1257300" cy="419100"/>
        </p:xfrm>
        <a:graphic>
          <a:graphicData uri="http://schemas.openxmlformats.org/presentationml/2006/ole">
            <mc:AlternateContent>
              <mc:Choice Requires="v">
                <p:oleObj r:id="rId4" imgH="419100" imgW="1257300" progId="Excel.Sheet.12" spid="_x0000_s1">
                  <p:embed/>
                </p:oleObj>
              </mc:Choice>
              <mc:Fallback>
                <p:oleObj r:id="rId5" imgH="419100" imgW="1257300" progId="Excel.Sheet.12">
                  <p:embed/>
                  <p:pic>
                    <p:nvPicPr>
                      <p:cNvPr id="138" name="Google Shape;138;p6"/>
                      <p:cNvPicPr preferRelativeResize="0"/>
                      <p:nvPr/>
                    </p:nvPicPr>
                    <p:blipFill rotWithShape="1">
                      <a:blip r:embed="rId6">
                        <a:alphaModFix/>
                      </a:blip>
                      <a:srcRect b="0" l="0" r="0" t="0"/>
                      <a:stretch/>
                    </p:blipFill>
                    <p:spPr>
                      <a:xfrm>
                        <a:off x="0" y="0"/>
                        <a:ext cx="1257300" cy="419100"/>
                      </a:xfrm>
                      <a:prstGeom prst="rect">
                        <a:avLst/>
                      </a:prstGeom>
                      <a:noFill/>
                      <a:ln>
                        <a:noFill/>
                      </a:ln>
                    </p:spPr>
                  </p:pic>
                </p:oleObj>
              </mc:Fallback>
            </mc:AlternateContent>
          </a:graphicData>
        </a:graphic>
      </p:graphicFrame>
      <p:sp>
        <p:nvSpPr>
          <p:cNvPr id="139" name="Google Shape;139;p6"/>
          <p:cNvSpPr txBox="1"/>
          <p:nvPr/>
        </p:nvSpPr>
        <p:spPr>
          <a:xfrm>
            <a:off x="2054423" y="7656654"/>
            <a:ext cx="4494776" cy="48098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1" i="0" lang="en-US" sz="2813" u="none" cap="none" strike="noStrike">
                <a:solidFill>
                  <a:srgbClr val="000000"/>
                </a:solidFill>
                <a:latin typeface="Arial"/>
                <a:ea typeface="Arial"/>
                <a:cs typeface="Arial"/>
                <a:sym typeface="Arial"/>
              </a:rPr>
              <a:t>By Availability (in time)</a:t>
            </a:r>
            <a:endParaRPr/>
          </a:p>
        </p:txBody>
      </p:sp>
      <p:sp>
        <p:nvSpPr>
          <p:cNvPr id="140" name="Google Shape;140;p6"/>
          <p:cNvSpPr txBox="1"/>
          <p:nvPr/>
        </p:nvSpPr>
        <p:spPr>
          <a:xfrm>
            <a:off x="2565512" y="8280508"/>
            <a:ext cx="2272215" cy="1153794"/>
          </a:xfrm>
          <a:prstGeom prst="rect">
            <a:avLst/>
          </a:prstGeom>
          <a:noFill/>
          <a:ln>
            <a:noFill/>
          </a:ln>
        </p:spPr>
        <p:txBody>
          <a:bodyPr anchorCtr="0" anchor="t" bIns="0" lIns="0" spcFirstLastPara="1" rIns="0" wrap="square" tIns="0">
            <a:spAutoFit/>
          </a:bodyPr>
          <a:lstStyle/>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6:00-22:00</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9:00-18:00</a:t>
            </a:r>
            <a:endParaRPr/>
          </a:p>
          <a:p>
            <a:pPr indent="-237492" lvl="1" marL="474985"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24/7</a:t>
            </a:r>
            <a:endParaRPr/>
          </a:p>
        </p:txBody>
      </p:sp>
      <p:sp>
        <p:nvSpPr>
          <p:cNvPr id="141" name="Google Shape;141;p6"/>
          <p:cNvSpPr txBox="1"/>
          <p:nvPr/>
        </p:nvSpPr>
        <p:spPr>
          <a:xfrm>
            <a:off x="9345467" y="5510180"/>
            <a:ext cx="3901758" cy="48098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1" i="0" lang="en-US" sz="2813" u="none" cap="none" strike="noStrike">
                <a:solidFill>
                  <a:srgbClr val="000000"/>
                </a:solidFill>
                <a:latin typeface="Arial"/>
                <a:ea typeface="Arial"/>
                <a:cs typeface="Arial"/>
                <a:sym typeface="Arial"/>
              </a:rPr>
              <a:t>Major key players</a:t>
            </a:r>
            <a:endParaRPr/>
          </a:p>
        </p:txBody>
      </p:sp>
      <p:sp>
        <p:nvSpPr>
          <p:cNvPr id="142" name="Google Shape;142;p6"/>
          <p:cNvSpPr txBox="1"/>
          <p:nvPr/>
        </p:nvSpPr>
        <p:spPr>
          <a:xfrm>
            <a:off x="9891833" y="6086409"/>
            <a:ext cx="2354010" cy="1934844"/>
          </a:xfrm>
          <a:prstGeom prst="rect">
            <a:avLst/>
          </a:prstGeom>
          <a:noFill/>
          <a:ln>
            <a:noFill/>
          </a:ln>
        </p:spPr>
        <p:txBody>
          <a:bodyPr anchorCtr="0" anchor="t" bIns="0" lIns="0" spcFirstLastPara="1" rIns="0" wrap="square" tIns="0">
            <a:spAutoFit/>
          </a:bodyPr>
          <a:lstStyle/>
          <a:p>
            <a:pPr indent="-237492" lvl="1" marL="474985" marR="0" rtl="0" algn="l">
              <a:lnSpc>
                <a:spcPct val="14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Arial"/>
                <a:ea typeface="Arial"/>
                <a:cs typeface="Arial"/>
                <a:sym typeface="Arial"/>
              </a:rPr>
              <a:t>EVgo</a:t>
            </a:r>
            <a:endParaRPr/>
          </a:p>
          <a:p>
            <a:pPr indent="-237492" lvl="1" marL="474985" marR="0" rtl="0" algn="l">
              <a:lnSpc>
                <a:spcPct val="14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Arial"/>
                <a:ea typeface="Arial"/>
                <a:cs typeface="Arial"/>
                <a:sym typeface="Arial"/>
              </a:rPr>
              <a:t>ChargePoint</a:t>
            </a:r>
            <a:endParaRPr/>
          </a:p>
          <a:p>
            <a:pPr indent="-237492" lvl="1" marL="474985" marR="0" rtl="0" algn="l">
              <a:lnSpc>
                <a:spcPct val="14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Arial"/>
                <a:ea typeface="Arial"/>
                <a:cs typeface="Arial"/>
                <a:sym typeface="Arial"/>
              </a:rPr>
              <a:t>Greenlots</a:t>
            </a:r>
            <a:endParaRPr/>
          </a:p>
          <a:p>
            <a:pPr indent="-237492" lvl="1" marL="474985" marR="0" rtl="0" algn="l">
              <a:lnSpc>
                <a:spcPct val="14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Arial"/>
                <a:ea typeface="Arial"/>
                <a:cs typeface="Arial"/>
                <a:sym typeface="Arial"/>
              </a:rPr>
              <a:t>Ionity</a:t>
            </a:r>
            <a:endParaRPr/>
          </a:p>
          <a:p>
            <a:pPr indent="-237492" lvl="1" marL="474985" marR="0" rtl="0" algn="l">
              <a:lnSpc>
                <a:spcPct val="14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Arial"/>
                <a:ea typeface="Arial"/>
                <a:cs typeface="Arial"/>
                <a:sym typeface="Arial"/>
              </a:rPr>
              <a:t>Tesla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7"/>
          <p:cNvGrpSpPr/>
          <p:nvPr/>
        </p:nvGrpSpPr>
        <p:grpSpPr>
          <a:xfrm>
            <a:off x="1028700" y="3199403"/>
            <a:ext cx="7514133" cy="6800402"/>
            <a:chOff x="0" y="-123825"/>
            <a:chExt cx="1979031" cy="1791052"/>
          </a:xfrm>
        </p:grpSpPr>
        <p:sp>
          <p:nvSpPr>
            <p:cNvPr id="148" name="Google Shape;148;p7"/>
            <p:cNvSpPr/>
            <p:nvPr/>
          </p:nvSpPr>
          <p:spPr>
            <a:xfrm>
              <a:off x="0" y="0"/>
              <a:ext cx="1979031" cy="1667227"/>
            </a:xfrm>
            <a:custGeom>
              <a:rect b="b" l="l" r="r" t="t"/>
              <a:pathLst>
                <a:path extrusionOk="0" h="1667227" w="1979031">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txBox="1"/>
            <p:nvPr/>
          </p:nvSpPr>
          <p:spPr>
            <a:xfrm>
              <a:off x="0" y="-123825"/>
              <a:ext cx="1979031" cy="1791051"/>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7"/>
          <p:cNvGrpSpPr/>
          <p:nvPr/>
        </p:nvGrpSpPr>
        <p:grpSpPr>
          <a:xfrm>
            <a:off x="9745167" y="3199403"/>
            <a:ext cx="7514133" cy="6730512"/>
            <a:chOff x="0" y="-123825"/>
            <a:chExt cx="1979031" cy="1772645"/>
          </a:xfrm>
        </p:grpSpPr>
        <p:sp>
          <p:nvSpPr>
            <p:cNvPr id="151" name="Google Shape;151;p7"/>
            <p:cNvSpPr/>
            <p:nvPr/>
          </p:nvSpPr>
          <p:spPr>
            <a:xfrm>
              <a:off x="0" y="0"/>
              <a:ext cx="1979031" cy="1648820"/>
            </a:xfrm>
            <a:custGeom>
              <a:rect b="b" l="l" r="r" t="t"/>
              <a:pathLst>
                <a:path extrusionOk="0" h="1648820" w="1979031">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nvSpPr>
          <p:spPr>
            <a:xfrm>
              <a:off x="0" y="-123825"/>
              <a:ext cx="1979031" cy="177264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7"/>
          <p:cNvSpPr/>
          <p:nvPr/>
        </p:nvSpPr>
        <p:spPr>
          <a:xfrm>
            <a:off x="3027822" y="1235850"/>
            <a:ext cx="10994321" cy="9051150"/>
          </a:xfrm>
          <a:custGeom>
            <a:rect b="b" l="l" r="r" t="t"/>
            <a:pathLst>
              <a:path extrusionOk="0" h="812800" w="987298">
                <a:moveTo>
                  <a:pt x="0" y="0"/>
                </a:moveTo>
                <a:lnTo>
                  <a:pt x="987298" y="0"/>
                </a:lnTo>
                <a:lnTo>
                  <a:pt x="987298" y="812800"/>
                </a:lnTo>
                <a:lnTo>
                  <a:pt x="0" y="812800"/>
                </a:lnTo>
                <a:close/>
              </a:path>
            </a:pathLst>
          </a:custGeom>
          <a:blipFill rotWithShape="1">
            <a:blip r:embed="rId3">
              <a:alphaModFix/>
            </a:blip>
            <a:stretch>
              <a:fillRect b="-574" l="0" r="0" t="-574"/>
            </a:stretch>
          </a:blipFill>
          <a:ln>
            <a:noFill/>
          </a:ln>
        </p:spPr>
      </p:sp>
      <p:sp>
        <p:nvSpPr>
          <p:cNvPr id="154" name="Google Shape;154;p7"/>
          <p:cNvSpPr txBox="1"/>
          <p:nvPr/>
        </p:nvSpPr>
        <p:spPr>
          <a:xfrm>
            <a:off x="398273" y="371474"/>
            <a:ext cx="10751169" cy="657226"/>
          </a:xfrm>
          <a:prstGeom prst="rect">
            <a:avLst/>
          </a:prstGeom>
          <a:noFill/>
          <a:ln>
            <a:noFill/>
          </a:ln>
        </p:spPr>
        <p:txBody>
          <a:bodyPr anchorCtr="0" anchor="t" bIns="0" lIns="0" spcFirstLastPara="1" rIns="0" wrap="square" tIns="0">
            <a:spAutoFit/>
          </a:bodyPr>
          <a:lstStyle/>
          <a:p>
            <a:pPr indent="0" lvl="0" marL="0" marR="0" rtl="0" algn="l">
              <a:lnSpc>
                <a:spcPct val="170021"/>
              </a:lnSpc>
              <a:spcBef>
                <a:spcPts val="0"/>
              </a:spcBef>
              <a:spcAft>
                <a:spcPts val="0"/>
              </a:spcAft>
              <a:buNone/>
            </a:pPr>
            <a:r>
              <a:rPr b="1" i="0" lang="en-US" sz="3299" u="none" cap="none" strike="noStrike">
                <a:solidFill>
                  <a:srgbClr val="000000"/>
                </a:solidFill>
                <a:latin typeface="Quicksand"/>
                <a:ea typeface="Quicksand"/>
                <a:cs typeface="Quicksand"/>
                <a:sym typeface="Quicksand"/>
              </a:rPr>
              <a:t>Number of EV charging station installed in Germany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8"/>
          <p:cNvGrpSpPr/>
          <p:nvPr/>
        </p:nvGrpSpPr>
        <p:grpSpPr>
          <a:xfrm>
            <a:off x="1028700" y="3199403"/>
            <a:ext cx="7514133" cy="6800402"/>
            <a:chOff x="0" y="-123825"/>
            <a:chExt cx="1979031" cy="1791052"/>
          </a:xfrm>
        </p:grpSpPr>
        <p:sp>
          <p:nvSpPr>
            <p:cNvPr id="160" name="Google Shape;160;p8"/>
            <p:cNvSpPr/>
            <p:nvPr/>
          </p:nvSpPr>
          <p:spPr>
            <a:xfrm>
              <a:off x="0" y="0"/>
              <a:ext cx="1979031" cy="1667227"/>
            </a:xfrm>
            <a:custGeom>
              <a:rect b="b" l="l" r="r" t="t"/>
              <a:pathLst>
                <a:path extrusionOk="0" h="1667227" w="1979031">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txBox="1"/>
            <p:nvPr/>
          </p:nvSpPr>
          <p:spPr>
            <a:xfrm>
              <a:off x="0" y="-123825"/>
              <a:ext cx="1979031" cy="1791051"/>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p8"/>
          <p:cNvGrpSpPr/>
          <p:nvPr/>
        </p:nvGrpSpPr>
        <p:grpSpPr>
          <a:xfrm>
            <a:off x="9745167" y="3199403"/>
            <a:ext cx="7514133" cy="6730512"/>
            <a:chOff x="0" y="-123825"/>
            <a:chExt cx="1979031" cy="1772645"/>
          </a:xfrm>
        </p:grpSpPr>
        <p:sp>
          <p:nvSpPr>
            <p:cNvPr id="163" name="Google Shape;163;p8"/>
            <p:cNvSpPr/>
            <p:nvPr/>
          </p:nvSpPr>
          <p:spPr>
            <a:xfrm>
              <a:off x="0" y="0"/>
              <a:ext cx="1979031" cy="1648820"/>
            </a:xfrm>
            <a:custGeom>
              <a:rect b="b" l="l" r="r" t="t"/>
              <a:pathLst>
                <a:path extrusionOk="0" h="1648820" w="1979031">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txBox="1"/>
            <p:nvPr/>
          </p:nvSpPr>
          <p:spPr>
            <a:xfrm>
              <a:off x="0" y="-123825"/>
              <a:ext cx="1979031" cy="177264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5" name="Google Shape;165;p8"/>
          <p:cNvSpPr/>
          <p:nvPr/>
        </p:nvSpPr>
        <p:spPr>
          <a:xfrm>
            <a:off x="434012" y="868821"/>
            <a:ext cx="17419975" cy="9059404"/>
          </a:xfrm>
          <a:custGeom>
            <a:rect b="b" l="l" r="r" t="t"/>
            <a:pathLst>
              <a:path extrusionOk="0" h="801762" w="1541677">
                <a:moveTo>
                  <a:pt x="0" y="0"/>
                </a:moveTo>
                <a:lnTo>
                  <a:pt x="1541677" y="0"/>
                </a:lnTo>
                <a:lnTo>
                  <a:pt x="1541677" y="801762"/>
                </a:lnTo>
                <a:lnTo>
                  <a:pt x="0" y="801762"/>
                </a:lnTo>
                <a:close/>
              </a:path>
            </a:pathLst>
          </a:custGeom>
          <a:blipFill rotWithShape="1">
            <a:blip r:embed="rId3">
              <a:alphaModFix/>
            </a:blip>
            <a:stretch>
              <a:fillRect b="0" l="-2004" r="-2003" t="0"/>
            </a:stretch>
          </a:blipFill>
          <a:ln>
            <a:noFill/>
          </a:ln>
        </p:spPr>
      </p:sp>
      <p:sp>
        <p:nvSpPr>
          <p:cNvPr id="166" name="Google Shape;166;p8"/>
          <p:cNvSpPr txBox="1"/>
          <p:nvPr/>
        </p:nvSpPr>
        <p:spPr>
          <a:xfrm>
            <a:off x="434012" y="465595"/>
            <a:ext cx="17419975" cy="644526"/>
          </a:xfrm>
          <a:prstGeom prst="rect">
            <a:avLst/>
          </a:prstGeom>
          <a:noFill/>
          <a:ln>
            <a:noFill/>
          </a:ln>
        </p:spPr>
        <p:txBody>
          <a:bodyPr anchorCtr="0" anchor="t" bIns="0" lIns="0" spcFirstLastPara="1" rIns="0" wrap="square" tIns="0">
            <a:spAutoFit/>
          </a:bodyPr>
          <a:lstStyle/>
          <a:p>
            <a:pPr indent="0" lvl="0" marL="0" marR="0" rtl="0" algn="l">
              <a:lnSpc>
                <a:spcPct val="170021"/>
              </a:lnSpc>
              <a:spcBef>
                <a:spcPts val="0"/>
              </a:spcBef>
              <a:spcAft>
                <a:spcPts val="0"/>
              </a:spcAft>
              <a:buNone/>
            </a:pPr>
            <a:r>
              <a:rPr b="1" i="0" lang="en-US" sz="3199" u="none" cap="none" strike="noStrike">
                <a:solidFill>
                  <a:srgbClr val="000000"/>
                </a:solidFill>
                <a:latin typeface="Quicksand"/>
                <a:ea typeface="Quicksand"/>
                <a:cs typeface="Quicksand"/>
                <a:sym typeface="Quicksand"/>
              </a:rPr>
              <a:t>Top 7 Cities in Germany with the Highest Number of Electric Vehicle Charging Stations: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p:nvPr/>
        </p:nvSpPr>
        <p:spPr>
          <a:xfrm>
            <a:off x="3474170" y="1554416"/>
            <a:ext cx="11339660" cy="8732584"/>
          </a:xfrm>
          <a:custGeom>
            <a:rect b="b" l="l" r="r" t="t"/>
            <a:pathLst>
              <a:path extrusionOk="0" h="997602" w="1295431">
                <a:moveTo>
                  <a:pt x="0" y="0"/>
                </a:moveTo>
                <a:lnTo>
                  <a:pt x="1295431" y="0"/>
                </a:lnTo>
                <a:lnTo>
                  <a:pt x="1295431" y="997602"/>
                </a:lnTo>
                <a:lnTo>
                  <a:pt x="0" y="997602"/>
                </a:lnTo>
                <a:close/>
              </a:path>
            </a:pathLst>
          </a:custGeom>
          <a:blipFill rotWithShape="1">
            <a:blip r:embed="rId3">
              <a:alphaModFix/>
            </a:blip>
            <a:stretch>
              <a:fillRect b="0" l="-63" r="-63" t="0"/>
            </a:stretch>
          </a:blipFill>
          <a:ln>
            <a:noFill/>
          </a:ln>
        </p:spPr>
      </p:sp>
      <p:sp>
        <p:nvSpPr>
          <p:cNvPr id="172" name="Google Shape;172;p9"/>
          <p:cNvSpPr txBox="1"/>
          <p:nvPr/>
        </p:nvSpPr>
        <p:spPr>
          <a:xfrm>
            <a:off x="1662298" y="625474"/>
            <a:ext cx="13341008" cy="644526"/>
          </a:xfrm>
          <a:prstGeom prst="rect">
            <a:avLst/>
          </a:prstGeom>
          <a:noFill/>
          <a:ln>
            <a:noFill/>
          </a:ln>
        </p:spPr>
        <p:txBody>
          <a:bodyPr anchorCtr="0" anchor="t" bIns="0" lIns="0" spcFirstLastPara="1" rIns="0" wrap="square" tIns="0">
            <a:spAutoFit/>
          </a:bodyPr>
          <a:lstStyle/>
          <a:p>
            <a:pPr indent="0" lvl="0" marL="0" marR="0" rtl="0" algn="l">
              <a:lnSpc>
                <a:spcPct val="170021"/>
              </a:lnSpc>
              <a:spcBef>
                <a:spcPts val="0"/>
              </a:spcBef>
              <a:spcAft>
                <a:spcPts val="0"/>
              </a:spcAft>
              <a:buNone/>
            </a:pPr>
            <a:r>
              <a:rPr b="1" i="0" lang="en-US" sz="3199" u="none" cap="none" strike="noStrike">
                <a:solidFill>
                  <a:srgbClr val="000000"/>
                </a:solidFill>
                <a:latin typeface="Quicksand"/>
                <a:ea typeface="Quicksand"/>
                <a:cs typeface="Quicksand"/>
                <a:sym typeface="Quicksand"/>
              </a:rPr>
              <a:t>Average Daily Users of Electric Vehicle Charging Stations by City: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