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g+g1J+nwMioEXX6oar/3jxunJs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97B2"/>
            </a:gs>
            <a:gs pos="100000">
              <a:srgbClr val="7ED957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531425" y="-493803"/>
            <a:ext cx="18133569" cy="1611149"/>
            <a:chOff x="7501" y="-57150"/>
            <a:chExt cx="4775920" cy="424335"/>
          </a:xfrm>
        </p:grpSpPr>
        <p:sp>
          <p:nvSpPr>
            <p:cNvPr id="85" name="Google Shape;85;p1"/>
            <p:cNvSpPr/>
            <p:nvPr/>
          </p:nvSpPr>
          <p:spPr>
            <a:xfrm>
              <a:off x="7501" y="0"/>
              <a:ext cx="4775920" cy="367185"/>
            </a:xfrm>
            <a:custGeom>
              <a:rect b="b" l="l" r="r" t="t"/>
              <a:pathLst>
                <a:path extrusionOk="0" h="367185" w="4775920">
                  <a:moveTo>
                    <a:pt x="215277" y="0"/>
                  </a:moveTo>
                  <a:lnTo>
                    <a:pt x="4763844" y="0"/>
                  </a:lnTo>
                  <a:cubicBezTo>
                    <a:pt x="4767930" y="0"/>
                    <a:pt x="4771711" y="2160"/>
                    <a:pt x="4773786" y="5680"/>
                  </a:cubicBezTo>
                  <a:cubicBezTo>
                    <a:pt x="4775861" y="9200"/>
                    <a:pt x="4775921" y="13555"/>
                    <a:pt x="4773942" y="17130"/>
                  </a:cubicBezTo>
                  <a:lnTo>
                    <a:pt x="4589701" y="350056"/>
                  </a:lnTo>
                  <a:cubicBezTo>
                    <a:pt x="4583852" y="360626"/>
                    <a:pt x="4572724" y="367185"/>
                    <a:pt x="4560644" y="367185"/>
                  </a:cubicBezTo>
                  <a:lnTo>
                    <a:pt x="12077" y="367185"/>
                  </a:lnTo>
                  <a:cubicBezTo>
                    <a:pt x="7991" y="367185"/>
                    <a:pt x="4209" y="365025"/>
                    <a:pt x="2134" y="361505"/>
                  </a:cubicBezTo>
                  <a:cubicBezTo>
                    <a:pt x="59" y="357985"/>
                    <a:pt x="0" y="353631"/>
                    <a:pt x="1979" y="350056"/>
                  </a:cubicBezTo>
                  <a:lnTo>
                    <a:pt x="186219" y="17130"/>
                  </a:lnTo>
                  <a:cubicBezTo>
                    <a:pt x="192069" y="6560"/>
                    <a:pt x="203196" y="0"/>
                    <a:pt x="215277" y="0"/>
                  </a:cubicBezTo>
                  <a:close/>
                </a:path>
              </a:pathLst>
            </a:custGeom>
            <a:solidFill>
              <a:srgbClr val="E6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101600" y="-57150"/>
              <a:ext cx="4587723" cy="424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-1113649" y="9077017"/>
            <a:ext cx="18133569" cy="1611149"/>
            <a:chOff x="7501" y="-57150"/>
            <a:chExt cx="4775920" cy="424335"/>
          </a:xfrm>
        </p:grpSpPr>
        <p:sp>
          <p:nvSpPr>
            <p:cNvPr id="88" name="Google Shape;88;p1"/>
            <p:cNvSpPr/>
            <p:nvPr/>
          </p:nvSpPr>
          <p:spPr>
            <a:xfrm>
              <a:off x="7501" y="0"/>
              <a:ext cx="4775920" cy="367185"/>
            </a:xfrm>
            <a:custGeom>
              <a:rect b="b" l="l" r="r" t="t"/>
              <a:pathLst>
                <a:path extrusionOk="0" h="367185" w="4775920">
                  <a:moveTo>
                    <a:pt x="215277" y="0"/>
                  </a:moveTo>
                  <a:lnTo>
                    <a:pt x="4763844" y="0"/>
                  </a:lnTo>
                  <a:cubicBezTo>
                    <a:pt x="4767930" y="0"/>
                    <a:pt x="4771711" y="2160"/>
                    <a:pt x="4773786" y="5680"/>
                  </a:cubicBezTo>
                  <a:cubicBezTo>
                    <a:pt x="4775861" y="9200"/>
                    <a:pt x="4775921" y="13555"/>
                    <a:pt x="4773942" y="17130"/>
                  </a:cubicBezTo>
                  <a:lnTo>
                    <a:pt x="4589701" y="350056"/>
                  </a:lnTo>
                  <a:cubicBezTo>
                    <a:pt x="4583852" y="360626"/>
                    <a:pt x="4572724" y="367185"/>
                    <a:pt x="4560644" y="367185"/>
                  </a:cubicBezTo>
                  <a:lnTo>
                    <a:pt x="12077" y="367185"/>
                  </a:lnTo>
                  <a:cubicBezTo>
                    <a:pt x="7991" y="367185"/>
                    <a:pt x="4209" y="365025"/>
                    <a:pt x="2134" y="361505"/>
                  </a:cubicBezTo>
                  <a:cubicBezTo>
                    <a:pt x="59" y="357985"/>
                    <a:pt x="0" y="353631"/>
                    <a:pt x="1979" y="350056"/>
                  </a:cubicBezTo>
                  <a:lnTo>
                    <a:pt x="186219" y="17130"/>
                  </a:lnTo>
                  <a:cubicBezTo>
                    <a:pt x="192069" y="6560"/>
                    <a:pt x="203196" y="0"/>
                    <a:pt x="215277" y="0"/>
                  </a:cubicBezTo>
                  <a:close/>
                </a:path>
              </a:pathLst>
            </a:custGeom>
            <a:solidFill>
              <a:srgbClr val="E6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01600" y="-57150"/>
              <a:ext cx="4587723" cy="424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/>
          <p:nvPr/>
        </p:nvSpPr>
        <p:spPr>
          <a:xfrm flipH="1">
            <a:off x="-1342713" y="-338989"/>
            <a:ext cx="5863245" cy="1985981"/>
          </a:xfrm>
          <a:custGeom>
            <a:rect b="b" l="l" r="r" t="t"/>
            <a:pathLst>
              <a:path extrusionOk="0" h="1985981" w="5863245">
                <a:moveTo>
                  <a:pt x="5863245" y="0"/>
                </a:moveTo>
                <a:lnTo>
                  <a:pt x="0" y="0"/>
                </a:lnTo>
                <a:lnTo>
                  <a:pt x="0" y="1985981"/>
                </a:lnTo>
                <a:lnTo>
                  <a:pt x="5863245" y="1985981"/>
                </a:lnTo>
                <a:lnTo>
                  <a:pt x="586324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3767468" y="8640008"/>
            <a:ext cx="5863245" cy="1985981"/>
          </a:xfrm>
          <a:custGeom>
            <a:rect b="b" l="l" r="r" t="t"/>
            <a:pathLst>
              <a:path extrusionOk="0" h="1985981" w="5863245">
                <a:moveTo>
                  <a:pt x="0" y="0"/>
                </a:moveTo>
                <a:lnTo>
                  <a:pt x="5863245" y="0"/>
                </a:lnTo>
                <a:lnTo>
                  <a:pt x="5863245" y="1985981"/>
                </a:lnTo>
                <a:lnTo>
                  <a:pt x="0" y="19859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>
            <a:off x="15126137" y="416694"/>
            <a:ext cx="346451" cy="255667"/>
          </a:xfrm>
          <a:custGeom>
            <a:rect b="b" l="l" r="r" t="t"/>
            <a:pathLst>
              <a:path extrusionOk="0" h="255667" w="346451">
                <a:moveTo>
                  <a:pt x="0" y="0"/>
                </a:moveTo>
                <a:lnTo>
                  <a:pt x="346451" y="0"/>
                </a:lnTo>
                <a:lnTo>
                  <a:pt x="346451" y="255667"/>
                </a:lnTo>
                <a:lnTo>
                  <a:pt x="0" y="2556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>
            <a:off x="6679111" y="2049913"/>
            <a:ext cx="11005723" cy="5636238"/>
          </a:xfrm>
          <a:custGeom>
            <a:rect b="b" l="l" r="r" t="t"/>
            <a:pathLst>
              <a:path extrusionOk="0" h="5636238" w="11005723">
                <a:moveTo>
                  <a:pt x="0" y="0"/>
                </a:moveTo>
                <a:lnTo>
                  <a:pt x="11005723" y="0"/>
                </a:lnTo>
                <a:lnTo>
                  <a:pt x="11005723" y="5636239"/>
                </a:lnTo>
                <a:lnTo>
                  <a:pt x="0" y="5636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916" l="0" r="0" t="-4917"/>
            </a:stretch>
          </a:blipFill>
          <a:ln>
            <a:noFill/>
          </a:ln>
        </p:spPr>
      </p:sp>
      <p:sp>
        <p:nvSpPr>
          <p:cNvPr id="94" name="Google Shape;94;p1"/>
          <p:cNvSpPr txBox="1"/>
          <p:nvPr/>
        </p:nvSpPr>
        <p:spPr>
          <a:xfrm>
            <a:off x="396674" y="2851317"/>
            <a:ext cx="4740633" cy="48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0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OLA ELECTRIC MOBILITY PVT LTD.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5324900" y="368378"/>
            <a:ext cx="1934400" cy="3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1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2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Studio Shodwe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96674" y="9526527"/>
            <a:ext cx="3198015" cy="446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6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www.olacabs.com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C0DF"/>
            </a:gs>
            <a:gs pos="100000">
              <a:srgbClr val="FFDE59"/>
            </a:gs>
          </a:gsLst>
          <a:lin ang="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914400" y="-398053"/>
            <a:ext cx="0" cy="1108310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2"/>
          <p:cNvSpPr/>
          <p:nvPr/>
        </p:nvSpPr>
        <p:spPr>
          <a:xfrm>
            <a:off x="11763596" y="3317099"/>
            <a:ext cx="7066082" cy="7390722"/>
          </a:xfrm>
          <a:custGeom>
            <a:rect b="b" l="l" r="r" t="t"/>
            <a:pathLst>
              <a:path extrusionOk="0" h="7390722" w="7066082">
                <a:moveTo>
                  <a:pt x="0" y="0"/>
                </a:moveTo>
                <a:lnTo>
                  <a:pt x="7066082" y="0"/>
                </a:lnTo>
                <a:lnTo>
                  <a:pt x="7066082" y="7390722"/>
                </a:lnTo>
                <a:lnTo>
                  <a:pt x="0" y="7390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>
            <a:off x="8633005" y="2222836"/>
            <a:ext cx="8626295" cy="6522485"/>
          </a:xfrm>
          <a:custGeom>
            <a:rect b="b" l="l" r="r" t="t"/>
            <a:pathLst>
              <a:path extrusionOk="0" h="6522485" w="8626295">
                <a:moveTo>
                  <a:pt x="0" y="0"/>
                </a:moveTo>
                <a:lnTo>
                  <a:pt x="8626295" y="0"/>
                </a:lnTo>
                <a:lnTo>
                  <a:pt x="8626295" y="6522486"/>
                </a:lnTo>
                <a:lnTo>
                  <a:pt x="0" y="65224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6111" r="-6110" t="0"/>
            </a:stretch>
          </a:blipFill>
          <a:ln>
            <a:noFill/>
          </a:ln>
        </p:spPr>
      </p:sp>
      <p:sp>
        <p:nvSpPr>
          <p:cNvPr id="104" name="Google Shape;104;p2"/>
          <p:cNvSpPr txBox="1"/>
          <p:nvPr/>
        </p:nvSpPr>
        <p:spPr>
          <a:xfrm>
            <a:off x="1528109" y="2796099"/>
            <a:ext cx="5606219" cy="937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7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OLA COMPANY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357114" y="4085272"/>
            <a:ext cx="6852227" cy="488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 is the biggest mobility platform in India and among the largest ride-hailing firms globally, operating in over 250 cities throughout India, Australia, New Zealand, and the UK. The Ola app provides mobility options by linking customers with drivers and a variety of vehicles including bikes, auto-rickshaws, metered taxis, and cabs, ensuring convenience and transparency for hundreds of millions of users and more than 1.5 million driver-partners.</a:t>
            </a:r>
            <a:endParaRPr/>
          </a:p>
          <a:p>
            <a:pPr indent="0" lvl="0" marL="0" marR="0" rtl="0" algn="l">
              <a:lnSpc>
                <a:spcPct val="133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C0DF"/>
            </a:gs>
            <a:gs pos="100000">
              <a:srgbClr val="FFDE59"/>
            </a:gs>
          </a:gsLst>
          <a:lin ang="0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3"/>
          <p:cNvCxnSpPr/>
          <p:nvPr/>
        </p:nvCxnSpPr>
        <p:spPr>
          <a:xfrm>
            <a:off x="914400" y="-398053"/>
            <a:ext cx="0" cy="1108310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3"/>
          <p:cNvSpPr/>
          <p:nvPr/>
        </p:nvSpPr>
        <p:spPr>
          <a:xfrm rot="-5400000">
            <a:off x="11065635" y="3810766"/>
            <a:ext cx="11855461" cy="2665469"/>
          </a:xfrm>
          <a:custGeom>
            <a:rect b="b" l="l" r="r" t="t"/>
            <a:pathLst>
              <a:path extrusionOk="0" h="2665469" w="11855461">
                <a:moveTo>
                  <a:pt x="0" y="0"/>
                </a:moveTo>
                <a:lnTo>
                  <a:pt x="11855461" y="0"/>
                </a:lnTo>
                <a:lnTo>
                  <a:pt x="11855461" y="2665468"/>
                </a:lnTo>
                <a:lnTo>
                  <a:pt x="0" y="26654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3"/>
          <p:cNvSpPr/>
          <p:nvPr/>
        </p:nvSpPr>
        <p:spPr>
          <a:xfrm>
            <a:off x="3076014" y="106176"/>
            <a:ext cx="7546332" cy="2573551"/>
          </a:xfrm>
          <a:custGeom>
            <a:rect b="b" l="l" r="r" t="t"/>
            <a:pathLst>
              <a:path extrusionOk="0" h="2573551" w="7546332">
                <a:moveTo>
                  <a:pt x="0" y="0"/>
                </a:moveTo>
                <a:lnTo>
                  <a:pt x="7546332" y="0"/>
                </a:lnTo>
                <a:lnTo>
                  <a:pt x="7546332" y="2573551"/>
                </a:lnTo>
                <a:lnTo>
                  <a:pt x="0" y="25735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312" l="0" r="0" t="-1313"/>
            </a:stretch>
          </a:blipFill>
          <a:ln>
            <a:noFill/>
          </a:ln>
        </p:spPr>
      </p:sp>
      <p:sp>
        <p:nvSpPr>
          <p:cNvPr id="113" name="Google Shape;113;p3"/>
          <p:cNvSpPr/>
          <p:nvPr/>
        </p:nvSpPr>
        <p:spPr>
          <a:xfrm>
            <a:off x="15127337" y="0"/>
            <a:ext cx="2958459" cy="2507294"/>
          </a:xfrm>
          <a:custGeom>
            <a:rect b="b" l="l" r="r" t="t"/>
            <a:pathLst>
              <a:path extrusionOk="0" h="2507294" w="2958459">
                <a:moveTo>
                  <a:pt x="0" y="0"/>
                </a:moveTo>
                <a:lnTo>
                  <a:pt x="2958459" y="0"/>
                </a:lnTo>
                <a:lnTo>
                  <a:pt x="2958459" y="2507294"/>
                </a:lnTo>
                <a:lnTo>
                  <a:pt x="0" y="25072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914400" y="8252484"/>
            <a:ext cx="2554757" cy="2034516"/>
          </a:xfrm>
          <a:custGeom>
            <a:rect b="b" l="l" r="r" t="t"/>
            <a:pathLst>
              <a:path extrusionOk="0" h="2034516" w="2554757">
                <a:moveTo>
                  <a:pt x="0" y="0"/>
                </a:moveTo>
                <a:lnTo>
                  <a:pt x="2554757" y="0"/>
                </a:lnTo>
                <a:lnTo>
                  <a:pt x="2554757" y="2034516"/>
                </a:lnTo>
                <a:lnTo>
                  <a:pt x="0" y="20345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3"/>
          <p:cNvSpPr txBox="1"/>
          <p:nvPr/>
        </p:nvSpPr>
        <p:spPr>
          <a:xfrm>
            <a:off x="3803795" y="3891754"/>
            <a:ext cx="5340205" cy="937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7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3803795" y="5278899"/>
            <a:ext cx="10296834" cy="2911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7367" lvl="1" marL="514735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4"/>
              <a:buFont typeface="Arial"/>
              <a:buChar char="•"/>
            </a:pPr>
            <a:r>
              <a:rPr b="1" i="0" lang="en-US" sz="23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analyze Ola’s ride data for insights into customer behavior, vehicle efficiency, and operational challenges.</a:t>
            </a:r>
            <a:endParaRPr/>
          </a:p>
          <a:p>
            <a:pPr indent="-257367" lvl="1" marL="514735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4"/>
              <a:buFont typeface="Arial"/>
              <a:buChar char="•"/>
            </a:pPr>
            <a:r>
              <a:rPr b="1" i="0" lang="en-US" sz="23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identify patterns in ride cancellations, booking success rates, and geographical demand.</a:t>
            </a:r>
            <a:endParaRPr/>
          </a:p>
          <a:p>
            <a:pPr indent="-257367" lvl="1" marL="514735" marR="0" rtl="0" algn="just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4"/>
              <a:buFont typeface="Arial"/>
              <a:buChar char="•"/>
            </a:pPr>
            <a:r>
              <a:rPr b="1" i="0" lang="en-US" sz="23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provide data-driven recommendations to optimize Ola’s services and enhance customer experience.</a:t>
            </a:r>
            <a:endParaRPr/>
          </a:p>
          <a:p>
            <a:pPr indent="0" lvl="0" marL="0" marR="0" rtl="0" algn="l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8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C0DF"/>
            </a:gs>
            <a:gs pos="100000">
              <a:srgbClr val="FFDE59"/>
            </a:gs>
          </a:gsLst>
          <a:lin ang="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4"/>
          <p:cNvCxnSpPr/>
          <p:nvPr/>
        </p:nvCxnSpPr>
        <p:spPr>
          <a:xfrm>
            <a:off x="914400" y="-398053"/>
            <a:ext cx="0" cy="1108310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4"/>
          <p:cNvSpPr/>
          <p:nvPr/>
        </p:nvSpPr>
        <p:spPr>
          <a:xfrm>
            <a:off x="11469973" y="227479"/>
            <a:ext cx="6486406" cy="4123856"/>
          </a:xfrm>
          <a:custGeom>
            <a:rect b="b" l="l" r="r" t="t"/>
            <a:pathLst>
              <a:path extrusionOk="0" h="1136769" w="1788022">
                <a:moveTo>
                  <a:pt x="203200" y="0"/>
                </a:moveTo>
                <a:lnTo>
                  <a:pt x="1788022" y="0"/>
                </a:lnTo>
                <a:lnTo>
                  <a:pt x="1584822" y="1136769"/>
                </a:lnTo>
                <a:lnTo>
                  <a:pt x="0" y="1136769"/>
                </a:lnTo>
                <a:lnTo>
                  <a:pt x="2032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58" l="0" r="0" t="-1858"/>
            </a:stretch>
          </a:blipFill>
          <a:ln cap="sq" cmpd="sng" w="57150">
            <a:solidFill>
              <a:srgbClr val="E62121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123" name="Google Shape;123;p4"/>
          <p:cNvGrpSpPr/>
          <p:nvPr/>
        </p:nvGrpSpPr>
        <p:grpSpPr>
          <a:xfrm rot="-5400000">
            <a:off x="14611926" y="8162916"/>
            <a:ext cx="6471915" cy="1611149"/>
            <a:chOff x="20586" y="-57150"/>
            <a:chExt cx="1704537" cy="424335"/>
          </a:xfrm>
        </p:grpSpPr>
        <p:sp>
          <p:nvSpPr>
            <p:cNvPr id="124" name="Google Shape;124;p4"/>
            <p:cNvSpPr/>
            <p:nvPr/>
          </p:nvSpPr>
          <p:spPr>
            <a:xfrm>
              <a:off x="20586" y="0"/>
              <a:ext cx="1704537" cy="367185"/>
            </a:xfrm>
            <a:custGeom>
              <a:rect b="b" l="l" r="r" t="t"/>
              <a:pathLst>
                <a:path extrusionOk="0" h="367185" w="1704537">
                  <a:moveTo>
                    <a:pt x="236343" y="0"/>
                  </a:moveTo>
                  <a:lnTo>
                    <a:pt x="1671394" y="0"/>
                  </a:lnTo>
                  <a:cubicBezTo>
                    <a:pt x="1682608" y="0"/>
                    <a:pt x="1692985" y="5929"/>
                    <a:pt x="1698680" y="15589"/>
                  </a:cubicBezTo>
                  <a:cubicBezTo>
                    <a:pt x="1704374" y="25249"/>
                    <a:pt x="1704537" y="37199"/>
                    <a:pt x="1699107" y="47011"/>
                  </a:cubicBezTo>
                  <a:lnTo>
                    <a:pt x="1547939" y="320175"/>
                  </a:lnTo>
                  <a:cubicBezTo>
                    <a:pt x="1531886" y="349183"/>
                    <a:pt x="1501347" y="367185"/>
                    <a:pt x="1468194" y="367185"/>
                  </a:cubicBezTo>
                  <a:lnTo>
                    <a:pt x="33143" y="367185"/>
                  </a:lnTo>
                  <a:cubicBezTo>
                    <a:pt x="21930" y="367185"/>
                    <a:pt x="11552" y="361257"/>
                    <a:pt x="5857" y="351597"/>
                  </a:cubicBezTo>
                  <a:cubicBezTo>
                    <a:pt x="163" y="341937"/>
                    <a:pt x="0" y="329986"/>
                    <a:pt x="5430" y="320175"/>
                  </a:cubicBezTo>
                  <a:lnTo>
                    <a:pt x="156598" y="47011"/>
                  </a:lnTo>
                  <a:cubicBezTo>
                    <a:pt x="172651" y="18003"/>
                    <a:pt x="203190" y="0"/>
                    <a:pt x="236343" y="0"/>
                  </a:cubicBezTo>
                  <a:close/>
                </a:path>
              </a:pathLst>
            </a:custGeom>
            <a:solidFill>
              <a:srgbClr val="E6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01600" y="-57150"/>
              <a:ext cx="1542509" cy="424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4"/>
          <p:cNvSpPr txBox="1"/>
          <p:nvPr/>
        </p:nvSpPr>
        <p:spPr>
          <a:xfrm>
            <a:off x="1430924" y="660544"/>
            <a:ext cx="5584166" cy="783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7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1430924" y="1973851"/>
            <a:ext cx="9331335" cy="69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388" lvl="1" marL="538776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5"/>
              <a:buFont typeface="Arial"/>
              <a:buChar char="•"/>
            </a:pPr>
            <a:r>
              <a:rPr b="1" i="0" lang="en-US" sz="24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successful bookings is 63,967, exceeding the cancellation count of 28,933.</a:t>
            </a:r>
            <a:endParaRPr/>
          </a:p>
          <a:p>
            <a:pPr indent="-269388" lvl="1" marL="538776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5"/>
              <a:buFont typeface="Arial"/>
              <a:buChar char="•"/>
            </a:pPr>
            <a:r>
              <a:rPr b="1" i="0" lang="en-US" sz="24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common reason for canceling bookings by the driver is a “Personal &amp; Car related issue” and by the customer is “Driver is not moving towards personal location”.</a:t>
            </a:r>
            <a:endParaRPr/>
          </a:p>
          <a:p>
            <a:pPr indent="-269388" lvl="1" marL="538776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5"/>
              <a:buFont typeface="Arial"/>
              <a:buChar char="•"/>
            </a:pPr>
            <a:r>
              <a:rPr b="1" i="0" lang="en-US" sz="24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driver has rated the Prime SUV and E-bike at the highest level, while the customer has given the top rating to the Prime Plus vehicle which is 4.01. </a:t>
            </a:r>
            <a:endParaRPr/>
          </a:p>
          <a:p>
            <a:pPr indent="-269388" lvl="1" marL="538776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5"/>
              <a:buFont typeface="Arial"/>
              <a:buChar char="•"/>
            </a:pPr>
            <a:r>
              <a:rPr b="1" i="0" lang="en-US" sz="24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highest revenue comes from cash payments, while debit cards are the least utilized payment method.</a:t>
            </a:r>
            <a:endParaRPr/>
          </a:p>
          <a:p>
            <a:pPr indent="-269388" lvl="1" marL="538776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5"/>
              <a:buFont typeface="Arial"/>
              <a:buChar char="•"/>
            </a:pPr>
            <a:r>
              <a:rPr b="1" i="0" lang="en-US" sz="24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 total distance travel data, Customers primarily favor Prime Sedan and E-Bike, followed by Bike, Prime Plus, Mini, Prime SUV, and Auto.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C0DF"/>
            </a:gs>
            <a:gs pos="100000">
              <a:srgbClr val="FFDE59"/>
            </a:gs>
          </a:gsLst>
          <a:lin ang="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5"/>
          <p:cNvCxnSpPr/>
          <p:nvPr/>
        </p:nvCxnSpPr>
        <p:spPr>
          <a:xfrm>
            <a:off x="534451" y="-365457"/>
            <a:ext cx="0" cy="1108310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" name="Google Shape;133;p5"/>
          <p:cNvGrpSpPr/>
          <p:nvPr/>
        </p:nvGrpSpPr>
        <p:grpSpPr>
          <a:xfrm>
            <a:off x="-2682456" y="-582449"/>
            <a:ext cx="6471915" cy="1611149"/>
            <a:chOff x="20586" y="-57150"/>
            <a:chExt cx="1704537" cy="424335"/>
          </a:xfrm>
        </p:grpSpPr>
        <p:sp>
          <p:nvSpPr>
            <p:cNvPr id="134" name="Google Shape;134;p5"/>
            <p:cNvSpPr/>
            <p:nvPr/>
          </p:nvSpPr>
          <p:spPr>
            <a:xfrm>
              <a:off x="20586" y="0"/>
              <a:ext cx="1704537" cy="367185"/>
            </a:xfrm>
            <a:custGeom>
              <a:rect b="b" l="l" r="r" t="t"/>
              <a:pathLst>
                <a:path extrusionOk="0" h="367185" w="1704537">
                  <a:moveTo>
                    <a:pt x="236343" y="0"/>
                  </a:moveTo>
                  <a:lnTo>
                    <a:pt x="1671394" y="0"/>
                  </a:lnTo>
                  <a:cubicBezTo>
                    <a:pt x="1682608" y="0"/>
                    <a:pt x="1692985" y="5929"/>
                    <a:pt x="1698680" y="15589"/>
                  </a:cubicBezTo>
                  <a:cubicBezTo>
                    <a:pt x="1704374" y="25249"/>
                    <a:pt x="1704537" y="37199"/>
                    <a:pt x="1699107" y="47011"/>
                  </a:cubicBezTo>
                  <a:lnTo>
                    <a:pt x="1547939" y="320175"/>
                  </a:lnTo>
                  <a:cubicBezTo>
                    <a:pt x="1531886" y="349183"/>
                    <a:pt x="1501347" y="367185"/>
                    <a:pt x="1468194" y="367185"/>
                  </a:cubicBezTo>
                  <a:lnTo>
                    <a:pt x="33143" y="367185"/>
                  </a:lnTo>
                  <a:cubicBezTo>
                    <a:pt x="21930" y="367185"/>
                    <a:pt x="11552" y="361257"/>
                    <a:pt x="5857" y="351597"/>
                  </a:cubicBezTo>
                  <a:cubicBezTo>
                    <a:pt x="163" y="341937"/>
                    <a:pt x="0" y="329986"/>
                    <a:pt x="5430" y="320175"/>
                  </a:cubicBezTo>
                  <a:lnTo>
                    <a:pt x="156598" y="47011"/>
                  </a:lnTo>
                  <a:cubicBezTo>
                    <a:pt x="172651" y="18003"/>
                    <a:pt x="203190" y="0"/>
                    <a:pt x="236343" y="0"/>
                  </a:cubicBezTo>
                  <a:close/>
                </a:path>
              </a:pathLst>
            </a:custGeom>
            <a:solidFill>
              <a:srgbClr val="E6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101600" y="-57150"/>
              <a:ext cx="1542509" cy="424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5"/>
          <p:cNvSpPr/>
          <p:nvPr/>
        </p:nvSpPr>
        <p:spPr>
          <a:xfrm>
            <a:off x="15244715" y="0"/>
            <a:ext cx="3043285" cy="1829619"/>
          </a:xfrm>
          <a:custGeom>
            <a:rect b="b" l="l" r="r" t="t"/>
            <a:pathLst>
              <a:path extrusionOk="0" h="1829619" w="3043285">
                <a:moveTo>
                  <a:pt x="0" y="0"/>
                </a:moveTo>
                <a:lnTo>
                  <a:pt x="3043285" y="0"/>
                </a:lnTo>
                <a:lnTo>
                  <a:pt x="3043285" y="1829619"/>
                </a:lnTo>
                <a:lnTo>
                  <a:pt x="0" y="18296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42" l="0" r="0" t="-5342"/>
            </a:stretch>
          </a:blipFill>
          <a:ln cap="sq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7" name="Google Shape;137;p5"/>
          <p:cNvSpPr/>
          <p:nvPr/>
        </p:nvSpPr>
        <p:spPr>
          <a:xfrm>
            <a:off x="13200354" y="1829619"/>
            <a:ext cx="2044361" cy="1531298"/>
          </a:xfrm>
          <a:custGeom>
            <a:rect b="b" l="l" r="r" t="t"/>
            <a:pathLst>
              <a:path extrusionOk="0" h="1531298" w="2044361">
                <a:moveTo>
                  <a:pt x="0" y="0"/>
                </a:moveTo>
                <a:lnTo>
                  <a:pt x="2044361" y="0"/>
                </a:lnTo>
                <a:lnTo>
                  <a:pt x="2044361" y="1531297"/>
                </a:lnTo>
                <a:lnTo>
                  <a:pt x="0" y="15312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sq" cmpd="sng" w="857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8" name="Google Shape;138;p5"/>
          <p:cNvSpPr txBox="1"/>
          <p:nvPr/>
        </p:nvSpPr>
        <p:spPr>
          <a:xfrm>
            <a:off x="1229578" y="1639053"/>
            <a:ext cx="6647097" cy="783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7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1016513" y="2718840"/>
            <a:ext cx="11701800" cy="7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strategy for cancellation rides:</a:t>
            </a:r>
            <a:endParaRPr/>
          </a:p>
          <a:p>
            <a:pPr indent="-267432" lvl="1" marL="534866" marR="0" rtl="0" algn="just">
              <a:lnSpc>
                <a:spcPct val="11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7"/>
              <a:buFont typeface="Arial"/>
              <a:buChar char="•"/>
            </a:pPr>
            <a:r>
              <a:rPr b="1" i="0" lang="en-US" sz="24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 system to monitor driver cancellations due to personal and car issues, offer support like vehicle maintenance or incentives, improve driver navigation algorithms, and allow customers to choose alternate nearby drivers. </a:t>
            </a:r>
            <a:endParaRPr/>
          </a:p>
          <a:p>
            <a:pPr indent="0" lvl="0" marL="0" marR="0" rtl="0" algn="l">
              <a:lnSpc>
                <a:spcPct val="11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7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other vehicles</a:t>
            </a:r>
            <a:endParaRPr/>
          </a:p>
          <a:p>
            <a:pPr indent="-267432" lvl="1" marL="534866" marR="0" rtl="0" algn="just">
              <a:lnSpc>
                <a:spcPct val="11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7"/>
              <a:buFont typeface="Arial"/>
              <a:buChar char="•"/>
            </a:pPr>
            <a:r>
              <a:rPr b="1" i="0" lang="en-US" sz="24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 company must focus on Bike, Prime Plus, Mini, Prime SUV, and Auto vehicles to maintain its customer satisfaction, boost the ride experiance and attract new customers. </a:t>
            </a:r>
            <a:endParaRPr/>
          </a:p>
          <a:p>
            <a:pPr indent="-267432" lvl="1" marL="534866" marR="0" rtl="0" algn="just">
              <a:lnSpc>
                <a:spcPct val="11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7"/>
              <a:buFont typeface="Arial"/>
              <a:buChar char="•"/>
            </a:pPr>
            <a:r>
              <a:rPr b="1" i="0" lang="en-US" sz="24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this, company can investigate customer feedback on above vehicles to understand key improvement areas . </a:t>
            </a:r>
            <a:endParaRPr/>
          </a:p>
          <a:p>
            <a:pPr indent="0" lvl="0" marL="0" marR="0" rtl="0" algn="l">
              <a:lnSpc>
                <a:spcPct val="11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7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Revenue Streams:</a:t>
            </a:r>
            <a:endParaRPr/>
          </a:p>
          <a:p>
            <a:pPr indent="-267432" lvl="1" marL="534866" marR="0" rtl="0" algn="just">
              <a:lnSpc>
                <a:spcPct val="11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7"/>
              <a:buFont typeface="Arial"/>
              <a:buChar char="•"/>
            </a:pPr>
            <a:r>
              <a:rPr b="1" i="0" lang="en-US" sz="24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 should enhance cash-handling policies and promote digital payment options like debit cards through cashback incentives, discounts, or reward programs to increase usage and reduce cash dependency.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C0DF"/>
            </a:gs>
            <a:gs pos="100000">
              <a:srgbClr val="FFDE59"/>
            </a:gs>
          </a:gsLst>
          <a:lin ang="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>
            <a:off x="1531425" y="-493803"/>
            <a:ext cx="18133569" cy="1611149"/>
            <a:chOff x="7501" y="-57150"/>
            <a:chExt cx="4775920" cy="424335"/>
          </a:xfrm>
        </p:grpSpPr>
        <p:sp>
          <p:nvSpPr>
            <p:cNvPr id="145" name="Google Shape;145;p6"/>
            <p:cNvSpPr/>
            <p:nvPr/>
          </p:nvSpPr>
          <p:spPr>
            <a:xfrm>
              <a:off x="7501" y="0"/>
              <a:ext cx="4775920" cy="367185"/>
            </a:xfrm>
            <a:custGeom>
              <a:rect b="b" l="l" r="r" t="t"/>
              <a:pathLst>
                <a:path extrusionOk="0" h="367185" w="4775920">
                  <a:moveTo>
                    <a:pt x="215277" y="0"/>
                  </a:moveTo>
                  <a:lnTo>
                    <a:pt x="4763844" y="0"/>
                  </a:lnTo>
                  <a:cubicBezTo>
                    <a:pt x="4767930" y="0"/>
                    <a:pt x="4771711" y="2160"/>
                    <a:pt x="4773786" y="5680"/>
                  </a:cubicBezTo>
                  <a:cubicBezTo>
                    <a:pt x="4775861" y="9200"/>
                    <a:pt x="4775921" y="13555"/>
                    <a:pt x="4773942" y="17130"/>
                  </a:cubicBezTo>
                  <a:lnTo>
                    <a:pt x="4589701" y="350056"/>
                  </a:lnTo>
                  <a:cubicBezTo>
                    <a:pt x="4583852" y="360626"/>
                    <a:pt x="4572724" y="367185"/>
                    <a:pt x="4560644" y="367185"/>
                  </a:cubicBezTo>
                  <a:lnTo>
                    <a:pt x="12077" y="367185"/>
                  </a:lnTo>
                  <a:cubicBezTo>
                    <a:pt x="7991" y="367185"/>
                    <a:pt x="4209" y="365025"/>
                    <a:pt x="2134" y="361505"/>
                  </a:cubicBezTo>
                  <a:cubicBezTo>
                    <a:pt x="59" y="357985"/>
                    <a:pt x="0" y="353631"/>
                    <a:pt x="1979" y="350056"/>
                  </a:cubicBezTo>
                  <a:lnTo>
                    <a:pt x="186219" y="17130"/>
                  </a:lnTo>
                  <a:cubicBezTo>
                    <a:pt x="192069" y="6560"/>
                    <a:pt x="203196" y="0"/>
                    <a:pt x="215277" y="0"/>
                  </a:cubicBezTo>
                  <a:close/>
                </a:path>
              </a:pathLst>
            </a:custGeom>
            <a:solidFill>
              <a:srgbClr val="E6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 txBox="1"/>
            <p:nvPr/>
          </p:nvSpPr>
          <p:spPr>
            <a:xfrm>
              <a:off x="101600" y="-57150"/>
              <a:ext cx="4587723" cy="424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6"/>
          <p:cNvGrpSpPr/>
          <p:nvPr/>
        </p:nvGrpSpPr>
        <p:grpSpPr>
          <a:xfrm>
            <a:off x="-1113649" y="9077017"/>
            <a:ext cx="18133569" cy="1611149"/>
            <a:chOff x="7501" y="-57150"/>
            <a:chExt cx="4775920" cy="424335"/>
          </a:xfrm>
        </p:grpSpPr>
        <p:sp>
          <p:nvSpPr>
            <p:cNvPr id="148" name="Google Shape;148;p6"/>
            <p:cNvSpPr/>
            <p:nvPr/>
          </p:nvSpPr>
          <p:spPr>
            <a:xfrm>
              <a:off x="7501" y="0"/>
              <a:ext cx="4775920" cy="367185"/>
            </a:xfrm>
            <a:custGeom>
              <a:rect b="b" l="l" r="r" t="t"/>
              <a:pathLst>
                <a:path extrusionOk="0" h="367185" w="4775920">
                  <a:moveTo>
                    <a:pt x="215277" y="0"/>
                  </a:moveTo>
                  <a:lnTo>
                    <a:pt x="4763844" y="0"/>
                  </a:lnTo>
                  <a:cubicBezTo>
                    <a:pt x="4767930" y="0"/>
                    <a:pt x="4771711" y="2160"/>
                    <a:pt x="4773786" y="5680"/>
                  </a:cubicBezTo>
                  <a:cubicBezTo>
                    <a:pt x="4775861" y="9200"/>
                    <a:pt x="4775921" y="13555"/>
                    <a:pt x="4773942" y="17130"/>
                  </a:cubicBezTo>
                  <a:lnTo>
                    <a:pt x="4589701" y="350056"/>
                  </a:lnTo>
                  <a:cubicBezTo>
                    <a:pt x="4583852" y="360626"/>
                    <a:pt x="4572724" y="367185"/>
                    <a:pt x="4560644" y="367185"/>
                  </a:cubicBezTo>
                  <a:lnTo>
                    <a:pt x="12077" y="367185"/>
                  </a:lnTo>
                  <a:cubicBezTo>
                    <a:pt x="7991" y="367185"/>
                    <a:pt x="4209" y="365025"/>
                    <a:pt x="2134" y="361505"/>
                  </a:cubicBezTo>
                  <a:cubicBezTo>
                    <a:pt x="59" y="357985"/>
                    <a:pt x="0" y="353631"/>
                    <a:pt x="1979" y="350056"/>
                  </a:cubicBezTo>
                  <a:lnTo>
                    <a:pt x="186219" y="17130"/>
                  </a:lnTo>
                  <a:cubicBezTo>
                    <a:pt x="192069" y="6560"/>
                    <a:pt x="203196" y="0"/>
                    <a:pt x="215277" y="0"/>
                  </a:cubicBezTo>
                  <a:close/>
                </a:path>
              </a:pathLst>
            </a:custGeom>
            <a:solidFill>
              <a:srgbClr val="E6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101600" y="-57150"/>
              <a:ext cx="4587723" cy="424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6"/>
          <p:cNvSpPr/>
          <p:nvPr/>
        </p:nvSpPr>
        <p:spPr>
          <a:xfrm flipH="1">
            <a:off x="-1342713" y="-338989"/>
            <a:ext cx="5863245" cy="1985981"/>
          </a:xfrm>
          <a:custGeom>
            <a:rect b="b" l="l" r="r" t="t"/>
            <a:pathLst>
              <a:path extrusionOk="0" h="1985981" w="5863245">
                <a:moveTo>
                  <a:pt x="5863245" y="0"/>
                </a:moveTo>
                <a:lnTo>
                  <a:pt x="0" y="0"/>
                </a:lnTo>
                <a:lnTo>
                  <a:pt x="0" y="1985981"/>
                </a:lnTo>
                <a:lnTo>
                  <a:pt x="5863245" y="1985981"/>
                </a:lnTo>
                <a:lnTo>
                  <a:pt x="586324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6"/>
          <p:cNvSpPr/>
          <p:nvPr/>
        </p:nvSpPr>
        <p:spPr>
          <a:xfrm>
            <a:off x="13767468" y="8640008"/>
            <a:ext cx="5863245" cy="1985981"/>
          </a:xfrm>
          <a:custGeom>
            <a:rect b="b" l="l" r="r" t="t"/>
            <a:pathLst>
              <a:path extrusionOk="0" h="1985981" w="5863245">
                <a:moveTo>
                  <a:pt x="0" y="0"/>
                </a:moveTo>
                <a:lnTo>
                  <a:pt x="5863245" y="0"/>
                </a:lnTo>
                <a:lnTo>
                  <a:pt x="5863245" y="1985981"/>
                </a:lnTo>
                <a:lnTo>
                  <a:pt x="0" y="19859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6"/>
          <p:cNvSpPr/>
          <p:nvPr/>
        </p:nvSpPr>
        <p:spPr>
          <a:xfrm>
            <a:off x="15126137" y="416694"/>
            <a:ext cx="346451" cy="255667"/>
          </a:xfrm>
          <a:custGeom>
            <a:rect b="b" l="l" r="r" t="t"/>
            <a:pathLst>
              <a:path extrusionOk="0" h="255667" w="346451">
                <a:moveTo>
                  <a:pt x="0" y="0"/>
                </a:moveTo>
                <a:lnTo>
                  <a:pt x="346451" y="0"/>
                </a:lnTo>
                <a:lnTo>
                  <a:pt x="346451" y="255667"/>
                </a:lnTo>
                <a:lnTo>
                  <a:pt x="0" y="2556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6"/>
          <p:cNvSpPr txBox="1"/>
          <p:nvPr/>
        </p:nvSpPr>
        <p:spPr>
          <a:xfrm>
            <a:off x="1028700" y="3630012"/>
            <a:ext cx="4770760" cy="1598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30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5799460" y="3630435"/>
            <a:ext cx="5131977" cy="1592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30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15324900" y="368378"/>
            <a:ext cx="1934400" cy="3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1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2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Studio Shodwe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1028700" y="9604423"/>
            <a:ext cx="2565988" cy="3156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2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reallygreatsite.com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