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p:bold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4" roundtripDataSignature="AMtx7mjRsKRAUQkCuNavaRfwtuI45Vt+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jpg"/><Relationship Id="rId5" Type="http://schemas.openxmlformats.org/officeDocument/2006/relationships/image" Target="../media/image7.jp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5.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8.jpg"/><Relationship Id="rId5" Type="http://schemas.openxmlformats.org/officeDocument/2006/relationships/image" Target="../media/image17.jp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a:off x="11974246" y="-911011"/>
            <a:ext cx="8795528" cy="11198011"/>
          </a:xfrm>
          <a:custGeom>
            <a:rect b="b" l="l" r="r" t="t"/>
            <a:pathLst>
              <a:path extrusionOk="0" h="11198011" w="8795528">
                <a:moveTo>
                  <a:pt x="8795529" y="0"/>
                </a:moveTo>
                <a:lnTo>
                  <a:pt x="0" y="0"/>
                </a:lnTo>
                <a:lnTo>
                  <a:pt x="0" y="11198011"/>
                </a:lnTo>
                <a:lnTo>
                  <a:pt x="8795529" y="11198011"/>
                </a:lnTo>
                <a:lnTo>
                  <a:pt x="8795529" y="0"/>
                </a:lnTo>
                <a:close/>
              </a:path>
            </a:pathLst>
          </a:custGeom>
          <a:blipFill rotWithShape="1">
            <a:blip r:embed="rId3">
              <a:alphaModFix/>
            </a:blip>
            <a:stretch>
              <a:fillRect b="0" l="0" r="0" t="0"/>
            </a:stretch>
          </a:blipFill>
          <a:ln>
            <a:noFill/>
          </a:ln>
        </p:spPr>
      </p:sp>
      <p:sp>
        <p:nvSpPr>
          <p:cNvPr id="85" name="Google Shape;85;p1"/>
          <p:cNvSpPr/>
          <p:nvPr/>
        </p:nvSpPr>
        <p:spPr>
          <a:xfrm>
            <a:off x="9568074" y="1028700"/>
            <a:ext cx="8226091" cy="8226091"/>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4">
              <a:alphaModFix/>
            </a:blip>
            <a:stretch>
              <a:fillRect b="0" l="-25045" r="-25045" t="0"/>
            </a:stretch>
          </a:blipFill>
          <a:ln cap="sq" cmpd="sng" w="142875">
            <a:solidFill>
              <a:srgbClr val="1B75BC"/>
            </a:solidFill>
            <a:prstDash val="solid"/>
            <a:miter lim="8000"/>
            <a:headEnd len="sm" w="sm" type="none"/>
            <a:tailEnd len="sm" w="sm" type="none"/>
          </a:ln>
        </p:spPr>
      </p:sp>
      <p:sp>
        <p:nvSpPr>
          <p:cNvPr id="86" name="Google Shape;86;p1"/>
          <p:cNvSpPr/>
          <p:nvPr/>
        </p:nvSpPr>
        <p:spPr>
          <a:xfrm>
            <a:off x="1028700" y="854391"/>
            <a:ext cx="972630" cy="772798"/>
          </a:xfrm>
          <a:custGeom>
            <a:rect b="b" l="l" r="r" t="t"/>
            <a:pathLst>
              <a:path extrusionOk="0" h="772798" w="972630">
                <a:moveTo>
                  <a:pt x="0" y="0"/>
                </a:moveTo>
                <a:lnTo>
                  <a:pt x="972630" y="0"/>
                </a:lnTo>
                <a:lnTo>
                  <a:pt x="972630" y="772798"/>
                </a:lnTo>
                <a:lnTo>
                  <a:pt x="0" y="772798"/>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15239844" y="854391"/>
            <a:ext cx="1293365" cy="1293365"/>
          </a:xfrm>
          <a:custGeom>
            <a:rect b="b" l="l" r="r" t="t"/>
            <a:pathLst>
              <a:path extrusionOk="0" h="1293365" w="1293365">
                <a:moveTo>
                  <a:pt x="0" y="0"/>
                </a:moveTo>
                <a:lnTo>
                  <a:pt x="1293365" y="0"/>
                </a:lnTo>
                <a:lnTo>
                  <a:pt x="1293365" y="1293365"/>
                </a:lnTo>
                <a:lnTo>
                  <a:pt x="0" y="1293365"/>
                </a:lnTo>
                <a:lnTo>
                  <a:pt x="0" y="0"/>
                </a:lnTo>
                <a:close/>
              </a:path>
            </a:pathLst>
          </a:custGeom>
          <a:blipFill rotWithShape="1">
            <a:blip r:embed="rId6">
              <a:alphaModFix/>
            </a:blip>
            <a:stretch>
              <a:fillRect b="0" l="0" r="0" t="0"/>
            </a:stretch>
          </a:blipFill>
          <a:ln>
            <a:noFill/>
          </a:ln>
        </p:spPr>
      </p:sp>
      <p:sp>
        <p:nvSpPr>
          <p:cNvPr id="88" name="Google Shape;88;p1"/>
          <p:cNvSpPr txBox="1"/>
          <p:nvPr/>
        </p:nvSpPr>
        <p:spPr>
          <a:xfrm>
            <a:off x="1028700" y="3834431"/>
            <a:ext cx="7626518" cy="2228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6399" u="none" cap="none" strike="noStrike">
                <a:solidFill>
                  <a:srgbClr val="153BBA"/>
                </a:solidFill>
                <a:latin typeface="Montserrat"/>
                <a:ea typeface="Montserrat"/>
                <a:cs typeface="Montserrat"/>
                <a:sym typeface="Montserrat"/>
              </a:rPr>
              <a:t>PAPOLLO HOSPITAL </a:t>
            </a:r>
            <a:endParaRPr/>
          </a:p>
        </p:txBody>
      </p:sp>
      <p:sp>
        <p:nvSpPr>
          <p:cNvPr id="89" name="Google Shape;89;p1"/>
          <p:cNvSpPr txBox="1"/>
          <p:nvPr/>
        </p:nvSpPr>
        <p:spPr>
          <a:xfrm>
            <a:off x="1028700" y="3014679"/>
            <a:ext cx="7458952" cy="64643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800" u="none" cap="none" strike="noStrike">
                <a:solidFill>
                  <a:srgbClr val="153BBA"/>
                </a:solidFill>
                <a:latin typeface="Arial"/>
                <a:ea typeface="Arial"/>
                <a:cs typeface="Arial"/>
                <a:sym typeface="Arial"/>
              </a:rPr>
              <a:t>INNOVATING HEALTHCARE :</a:t>
            </a:r>
            <a:endParaRPr/>
          </a:p>
        </p:txBody>
      </p:sp>
      <p:sp>
        <p:nvSpPr>
          <p:cNvPr id="90" name="Google Shape;90;p1"/>
          <p:cNvSpPr txBox="1"/>
          <p:nvPr/>
        </p:nvSpPr>
        <p:spPr>
          <a:xfrm>
            <a:off x="2167357" y="962025"/>
            <a:ext cx="2902572"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53BBA"/>
                </a:solidFill>
                <a:latin typeface="Arial"/>
                <a:ea typeface="Arial"/>
                <a:cs typeface="Arial"/>
                <a:sym typeface="Arial"/>
              </a:rPr>
              <a:t>Salford &amp; Co.</a:t>
            </a:r>
            <a:endParaRPr/>
          </a:p>
        </p:txBody>
      </p:sp>
      <p:sp>
        <p:nvSpPr>
          <p:cNvPr id="91" name="Google Shape;91;p1"/>
          <p:cNvSpPr txBox="1"/>
          <p:nvPr/>
        </p:nvSpPr>
        <p:spPr>
          <a:xfrm>
            <a:off x="1028700" y="8763935"/>
            <a:ext cx="517988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53BBA"/>
                </a:solidFill>
                <a:latin typeface="Arial"/>
                <a:ea typeface="Arial"/>
                <a:cs typeface="Arial"/>
                <a:sym typeface="Arial"/>
              </a:rPr>
              <a:t>www.papollohospital.com</a:t>
            </a:r>
            <a:endParaRPr/>
          </a:p>
        </p:txBody>
      </p:sp>
      <p:sp>
        <p:nvSpPr>
          <p:cNvPr id="92" name="Google Shape;92;p1"/>
          <p:cNvSpPr/>
          <p:nvPr/>
        </p:nvSpPr>
        <p:spPr>
          <a:xfrm>
            <a:off x="9948461" y="7749335"/>
            <a:ext cx="1081275" cy="1081275"/>
          </a:xfrm>
          <a:custGeom>
            <a:rect b="b" l="l" r="r" t="t"/>
            <a:pathLst>
              <a:path extrusionOk="0" h="1081275" w="1081275">
                <a:moveTo>
                  <a:pt x="0" y="0"/>
                </a:moveTo>
                <a:lnTo>
                  <a:pt x="1081275" y="0"/>
                </a:lnTo>
                <a:lnTo>
                  <a:pt x="1081275" y="1081275"/>
                </a:lnTo>
                <a:lnTo>
                  <a:pt x="0" y="1081275"/>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flipH="1">
            <a:off x="8361793" y="0"/>
            <a:ext cx="9926207" cy="10287000"/>
          </a:xfrm>
          <a:custGeom>
            <a:rect b="b" l="l" r="r" t="t"/>
            <a:pathLst>
              <a:path extrusionOk="0" h="1593725" w="1537829">
                <a:moveTo>
                  <a:pt x="1537829" y="0"/>
                </a:moveTo>
                <a:lnTo>
                  <a:pt x="0" y="0"/>
                </a:lnTo>
                <a:lnTo>
                  <a:pt x="0" y="1593725"/>
                </a:lnTo>
                <a:lnTo>
                  <a:pt x="1537829" y="1593725"/>
                </a:lnTo>
                <a:close/>
              </a:path>
            </a:pathLst>
          </a:custGeom>
          <a:blipFill rotWithShape="1">
            <a:blip r:embed="rId3">
              <a:alphaModFix/>
            </a:blip>
            <a:stretch>
              <a:fillRect b="0" l="-52559" r="-2693" t="0"/>
            </a:stretch>
          </a:blipFill>
          <a:ln>
            <a:noFill/>
          </a:ln>
        </p:spPr>
      </p:sp>
      <p:grpSp>
        <p:nvGrpSpPr>
          <p:cNvPr id="98" name="Google Shape;98;p2"/>
          <p:cNvGrpSpPr/>
          <p:nvPr/>
        </p:nvGrpSpPr>
        <p:grpSpPr>
          <a:xfrm>
            <a:off x="-6169071" y="-4502681"/>
            <a:ext cx="19795049" cy="19292361"/>
            <a:chOff x="0" y="0"/>
            <a:chExt cx="833979" cy="812800"/>
          </a:xfrm>
        </p:grpSpPr>
        <p:sp>
          <p:nvSpPr>
            <p:cNvPr id="99" name="Google Shape;99;p2"/>
            <p:cNvSpPr/>
            <p:nvPr/>
          </p:nvSpPr>
          <p:spPr>
            <a:xfrm>
              <a:off x="0" y="0"/>
              <a:ext cx="833979" cy="812800"/>
            </a:xfrm>
            <a:custGeom>
              <a:rect b="b" l="l" r="r" t="t"/>
              <a:pathLst>
                <a:path extrusionOk="0" h="812800" w="833979">
                  <a:moveTo>
                    <a:pt x="416989" y="0"/>
                  </a:moveTo>
                  <a:lnTo>
                    <a:pt x="833979" y="406400"/>
                  </a:lnTo>
                  <a:lnTo>
                    <a:pt x="416989" y="812800"/>
                  </a:lnTo>
                  <a:lnTo>
                    <a:pt x="0" y="406400"/>
                  </a:lnTo>
                  <a:lnTo>
                    <a:pt x="416989" y="0"/>
                  </a:lnTo>
                  <a:close/>
                </a:path>
              </a:pathLst>
            </a:custGeom>
            <a:solidFill>
              <a:srgbClr val="FFFFFF"/>
            </a:solidFill>
            <a:ln>
              <a:noFill/>
            </a:ln>
          </p:spPr>
        </p:sp>
        <p:sp>
          <p:nvSpPr>
            <p:cNvPr id="100" name="Google Shape;100;p2"/>
            <p:cNvSpPr txBox="1"/>
            <p:nvPr/>
          </p:nvSpPr>
          <p:spPr>
            <a:xfrm>
              <a:off x="143340" y="101600"/>
              <a:ext cx="547298" cy="571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2"/>
          <p:cNvSpPr txBox="1"/>
          <p:nvPr/>
        </p:nvSpPr>
        <p:spPr>
          <a:xfrm>
            <a:off x="1372837" y="3459301"/>
            <a:ext cx="9005400" cy="46932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153BBA"/>
                </a:solidFill>
                <a:latin typeface="Arial"/>
                <a:ea typeface="Arial"/>
                <a:cs typeface="Arial"/>
                <a:sym typeface="Arial"/>
              </a:rPr>
              <a:t>Apollo Hospitals is one of India’s leading healthcare providers, founded in 1983 by Dr. Prathap C. Reddy. It operates a network of hospitals, pharmacies, and diagnostic centers across the country. Papollo Hospital is a renowned healthcare institution known for its advanced facilities, patient-centered care, and advanced technology. It offers services in cardiology, orthopedics, oncology, neurology, and general surgery, and uses modern analytics to enhance operations and service quality.  </a:t>
            </a:r>
            <a:endParaRPr/>
          </a:p>
        </p:txBody>
      </p:sp>
      <p:sp>
        <p:nvSpPr>
          <p:cNvPr id="102" name="Google Shape;102;p2"/>
          <p:cNvSpPr/>
          <p:nvPr/>
        </p:nvSpPr>
        <p:spPr>
          <a:xfrm>
            <a:off x="0" y="6481741"/>
            <a:ext cx="4039985" cy="5143500"/>
          </a:xfrm>
          <a:custGeom>
            <a:rect b="b" l="l" r="r" t="t"/>
            <a:pathLst>
              <a:path extrusionOk="0" h="5143500" w="4039985">
                <a:moveTo>
                  <a:pt x="0" y="0"/>
                </a:moveTo>
                <a:lnTo>
                  <a:pt x="4039985" y="0"/>
                </a:lnTo>
                <a:lnTo>
                  <a:pt x="4039985" y="5143500"/>
                </a:lnTo>
                <a:lnTo>
                  <a:pt x="0" y="5143500"/>
                </a:lnTo>
                <a:lnTo>
                  <a:pt x="0" y="0"/>
                </a:lnTo>
                <a:close/>
              </a:path>
            </a:pathLst>
          </a:custGeom>
          <a:blipFill rotWithShape="1">
            <a:blip r:embed="rId4">
              <a:alphaModFix/>
            </a:blip>
            <a:stretch>
              <a:fillRect b="0" l="0" r="0" t="0"/>
            </a:stretch>
          </a:blipFill>
          <a:ln>
            <a:noFill/>
          </a:ln>
        </p:spPr>
      </p:sp>
      <p:sp>
        <p:nvSpPr>
          <p:cNvPr id="103" name="Google Shape;103;p2"/>
          <p:cNvSpPr/>
          <p:nvPr/>
        </p:nvSpPr>
        <p:spPr>
          <a:xfrm flipH="1" rot="10800000">
            <a:off x="0" y="-1714491"/>
            <a:ext cx="4039985" cy="5143500"/>
          </a:xfrm>
          <a:custGeom>
            <a:rect b="b" l="l" r="r" t="t"/>
            <a:pathLst>
              <a:path extrusionOk="0" h="5143500" w="4039985">
                <a:moveTo>
                  <a:pt x="0" y="5143500"/>
                </a:moveTo>
                <a:lnTo>
                  <a:pt x="4039985" y="5143500"/>
                </a:lnTo>
                <a:lnTo>
                  <a:pt x="4039985" y="0"/>
                </a:lnTo>
                <a:lnTo>
                  <a:pt x="0" y="0"/>
                </a:lnTo>
                <a:lnTo>
                  <a:pt x="0" y="5143500"/>
                </a:lnTo>
                <a:close/>
              </a:path>
            </a:pathLst>
          </a:custGeom>
          <a:blipFill rotWithShape="1">
            <a:blip r:embed="rId4">
              <a:alphaModFix/>
            </a:blip>
            <a:stretch>
              <a:fillRect b="0" l="0" r="0" t="0"/>
            </a:stretch>
          </a:blipFill>
          <a:ln>
            <a:noFill/>
          </a:ln>
        </p:spPr>
      </p:sp>
      <p:sp>
        <p:nvSpPr>
          <p:cNvPr id="104" name="Google Shape;104;p2"/>
          <p:cNvSpPr txBox="1"/>
          <p:nvPr/>
        </p:nvSpPr>
        <p:spPr>
          <a:xfrm>
            <a:off x="1941593" y="2331785"/>
            <a:ext cx="5260800" cy="9234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5999" u="none" cap="none" strike="noStrike">
                <a:solidFill>
                  <a:srgbClr val="153BBA"/>
                </a:solidFill>
                <a:latin typeface="Montserrat"/>
                <a:ea typeface="Montserrat"/>
                <a:cs typeface="Montserrat"/>
                <a:sym typeface="Montserrat"/>
              </a:rPr>
              <a:t>Introduction</a:t>
            </a:r>
            <a:endParaRPr/>
          </a:p>
        </p:txBody>
      </p:sp>
      <p:sp>
        <p:nvSpPr>
          <p:cNvPr id="105" name="Google Shape;105;p2"/>
          <p:cNvSpPr/>
          <p:nvPr/>
        </p:nvSpPr>
        <p:spPr>
          <a:xfrm>
            <a:off x="7491095" y="8182793"/>
            <a:ext cx="870698" cy="870698"/>
          </a:xfrm>
          <a:custGeom>
            <a:rect b="b" l="l" r="r" t="t"/>
            <a:pathLst>
              <a:path extrusionOk="0" h="870698" w="870698">
                <a:moveTo>
                  <a:pt x="0" y="0"/>
                </a:moveTo>
                <a:lnTo>
                  <a:pt x="870698" y="0"/>
                </a:lnTo>
                <a:lnTo>
                  <a:pt x="870698" y="870698"/>
                </a:lnTo>
                <a:lnTo>
                  <a:pt x="0" y="870698"/>
                </a:lnTo>
                <a:lnTo>
                  <a:pt x="0" y="0"/>
                </a:lnTo>
                <a:close/>
              </a:path>
            </a:pathLst>
          </a:custGeom>
          <a:blipFill rotWithShape="1">
            <a:blip r:embed="rId5">
              <a:alphaModFix/>
            </a:blip>
            <a:stretch>
              <a:fillRect b="0" l="0" r="0" t="0"/>
            </a:stretch>
          </a:blipFill>
          <a:ln>
            <a:noFill/>
          </a:ln>
        </p:spPr>
      </p:sp>
      <p:sp>
        <p:nvSpPr>
          <p:cNvPr id="106" name="Google Shape;106;p2"/>
          <p:cNvSpPr/>
          <p:nvPr/>
        </p:nvSpPr>
        <p:spPr>
          <a:xfrm>
            <a:off x="8767988" y="2088616"/>
            <a:ext cx="701632" cy="701632"/>
          </a:xfrm>
          <a:custGeom>
            <a:rect b="b" l="l" r="r" t="t"/>
            <a:pathLst>
              <a:path extrusionOk="0" h="701632" w="701632">
                <a:moveTo>
                  <a:pt x="0" y="0"/>
                </a:moveTo>
                <a:lnTo>
                  <a:pt x="701632" y="0"/>
                </a:lnTo>
                <a:lnTo>
                  <a:pt x="701632" y="701632"/>
                </a:lnTo>
                <a:lnTo>
                  <a:pt x="0" y="701632"/>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nvSpPr>
        <p:spPr>
          <a:xfrm>
            <a:off x="8787146" y="4583417"/>
            <a:ext cx="8037525" cy="9531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600" u="none" cap="none" strike="noStrike">
                <a:solidFill>
                  <a:srgbClr val="153BBA"/>
                </a:solidFill>
                <a:latin typeface="Montserrat"/>
                <a:ea typeface="Montserrat"/>
                <a:cs typeface="Montserrat"/>
                <a:sym typeface="Montserrat"/>
              </a:rPr>
              <a:t>Objective </a:t>
            </a:r>
            <a:endParaRPr/>
          </a:p>
        </p:txBody>
      </p:sp>
      <p:sp>
        <p:nvSpPr>
          <p:cNvPr id="112" name="Google Shape;112;p3"/>
          <p:cNvSpPr txBox="1"/>
          <p:nvPr/>
        </p:nvSpPr>
        <p:spPr>
          <a:xfrm>
            <a:off x="8787146" y="6645275"/>
            <a:ext cx="8472154" cy="2174875"/>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153BBA"/>
                </a:solidFill>
                <a:latin typeface="Arial"/>
                <a:ea typeface="Arial"/>
                <a:cs typeface="Arial"/>
                <a:sym typeface="Arial"/>
              </a:rPr>
              <a:t>The primary objective of this analysis is to evaluate hospital performance, patient trends, and revenue generation at Papollo Hospital. The insights aim to improve operational efficiency, enhance patient care, and optimize resource allocation.</a:t>
            </a:r>
            <a:endParaRPr/>
          </a:p>
        </p:txBody>
      </p:sp>
      <p:sp>
        <p:nvSpPr>
          <p:cNvPr id="113" name="Google Shape;113;p3"/>
          <p:cNvSpPr/>
          <p:nvPr/>
        </p:nvSpPr>
        <p:spPr>
          <a:xfrm>
            <a:off x="2927401" y="4319886"/>
            <a:ext cx="4686897" cy="5967114"/>
          </a:xfrm>
          <a:custGeom>
            <a:rect b="b" l="l" r="r" t="t"/>
            <a:pathLst>
              <a:path extrusionOk="0" h="5967114" w="4686897">
                <a:moveTo>
                  <a:pt x="0" y="0"/>
                </a:moveTo>
                <a:lnTo>
                  <a:pt x="4686897" y="0"/>
                </a:lnTo>
                <a:lnTo>
                  <a:pt x="4686897" y="5967114"/>
                </a:lnTo>
                <a:lnTo>
                  <a:pt x="0" y="5967114"/>
                </a:lnTo>
                <a:lnTo>
                  <a:pt x="0" y="0"/>
                </a:lnTo>
                <a:close/>
              </a:path>
            </a:pathLst>
          </a:custGeom>
          <a:blipFill rotWithShape="1">
            <a:blip r:embed="rId3">
              <a:alphaModFix/>
            </a:blip>
            <a:stretch>
              <a:fillRect b="0" l="0" r="0" t="0"/>
            </a:stretch>
          </a:blipFill>
          <a:ln>
            <a:noFill/>
          </a:ln>
        </p:spPr>
      </p:sp>
      <p:sp>
        <p:nvSpPr>
          <p:cNvPr id="114" name="Google Shape;114;p3"/>
          <p:cNvSpPr/>
          <p:nvPr/>
        </p:nvSpPr>
        <p:spPr>
          <a:xfrm rot="5400000">
            <a:off x="980902" y="-980902"/>
            <a:ext cx="7182196" cy="9144000"/>
          </a:xfrm>
          <a:custGeom>
            <a:rect b="b" l="l" r="r" t="t"/>
            <a:pathLst>
              <a:path extrusionOk="0" h="9144000" w="7182196">
                <a:moveTo>
                  <a:pt x="7182196" y="9144000"/>
                </a:moveTo>
                <a:lnTo>
                  <a:pt x="0" y="9144000"/>
                </a:lnTo>
                <a:lnTo>
                  <a:pt x="0" y="0"/>
                </a:lnTo>
                <a:lnTo>
                  <a:pt x="7182196" y="0"/>
                </a:lnTo>
                <a:lnTo>
                  <a:pt x="7182196" y="9144000"/>
                </a:lnTo>
                <a:close/>
              </a:path>
            </a:pathLst>
          </a:custGeom>
          <a:blipFill rotWithShape="1">
            <a:blip r:embed="rId3">
              <a:alphaModFix/>
            </a:blip>
            <a:stretch>
              <a:fillRect b="0" l="0" r="0" t="0"/>
            </a:stretch>
          </a:blipFill>
          <a:ln>
            <a:noFill/>
          </a:ln>
        </p:spPr>
      </p:sp>
      <p:sp>
        <p:nvSpPr>
          <p:cNvPr id="115" name="Google Shape;115;p3"/>
          <p:cNvSpPr/>
          <p:nvPr/>
        </p:nvSpPr>
        <p:spPr>
          <a:xfrm>
            <a:off x="-1519426" y="2141508"/>
            <a:ext cx="8458150" cy="8458150"/>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4">
              <a:alphaModFix/>
            </a:blip>
            <a:stretch>
              <a:fillRect b="0" l="-25045" r="-25045" t="0"/>
            </a:stretch>
          </a:blipFill>
          <a:ln cap="sq" cmpd="sng" w="142875">
            <a:solidFill>
              <a:srgbClr val="1B75BC"/>
            </a:solidFill>
            <a:prstDash val="solid"/>
            <a:miter lim="8000"/>
            <a:headEnd len="sm" w="sm" type="none"/>
            <a:tailEnd len="sm" w="sm" type="none"/>
          </a:ln>
        </p:spPr>
      </p:sp>
      <p:sp>
        <p:nvSpPr>
          <p:cNvPr id="116" name="Google Shape;116;p3"/>
          <p:cNvSpPr/>
          <p:nvPr/>
        </p:nvSpPr>
        <p:spPr>
          <a:xfrm>
            <a:off x="4162065" y="-174117"/>
            <a:ext cx="5553319" cy="5553319"/>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5">
              <a:alphaModFix/>
            </a:blip>
            <a:stretch>
              <a:fillRect b="0" l="-45342" r="-4654" t="0"/>
            </a:stretch>
          </a:blipFill>
          <a:ln cap="sq" cmpd="sng" w="142875">
            <a:solidFill>
              <a:srgbClr val="1B75BC"/>
            </a:solidFill>
            <a:prstDash val="solid"/>
            <a:miter lim="8000"/>
            <a:headEnd len="sm" w="sm" type="none"/>
            <a:tailEnd len="sm" w="sm" type="none"/>
          </a:ln>
        </p:spPr>
      </p:sp>
      <p:sp>
        <p:nvSpPr>
          <p:cNvPr id="117" name="Google Shape;117;p3"/>
          <p:cNvSpPr/>
          <p:nvPr/>
        </p:nvSpPr>
        <p:spPr>
          <a:xfrm>
            <a:off x="7263482" y="7054893"/>
            <a:ext cx="701632" cy="701632"/>
          </a:xfrm>
          <a:custGeom>
            <a:rect b="b" l="l" r="r" t="t"/>
            <a:pathLst>
              <a:path extrusionOk="0" h="701632" w="701632">
                <a:moveTo>
                  <a:pt x="0" y="0"/>
                </a:moveTo>
                <a:lnTo>
                  <a:pt x="701632" y="0"/>
                </a:lnTo>
                <a:lnTo>
                  <a:pt x="701632" y="701632"/>
                </a:lnTo>
                <a:lnTo>
                  <a:pt x="0" y="701632"/>
                </a:lnTo>
                <a:lnTo>
                  <a:pt x="0" y="0"/>
                </a:lnTo>
                <a:close/>
              </a:path>
            </a:pathLst>
          </a:custGeom>
          <a:blipFill rotWithShape="1">
            <a:blip r:embed="rId6">
              <a:alphaModFix/>
            </a:blip>
            <a:stretch>
              <a:fillRect b="0" l="0" r="0" t="0"/>
            </a:stretch>
          </a:blipFill>
          <a:ln>
            <a:noFill/>
          </a:ln>
        </p:spPr>
      </p:sp>
      <p:sp>
        <p:nvSpPr>
          <p:cNvPr id="118" name="Google Shape;118;p3"/>
          <p:cNvSpPr/>
          <p:nvPr/>
        </p:nvSpPr>
        <p:spPr>
          <a:xfrm>
            <a:off x="16062679" y="1028700"/>
            <a:ext cx="1112808" cy="1112808"/>
          </a:xfrm>
          <a:custGeom>
            <a:rect b="b" l="l" r="r" t="t"/>
            <a:pathLst>
              <a:path extrusionOk="0" h="1112808" w="1112808">
                <a:moveTo>
                  <a:pt x="0" y="0"/>
                </a:moveTo>
                <a:lnTo>
                  <a:pt x="1112808" y="0"/>
                </a:lnTo>
                <a:lnTo>
                  <a:pt x="1112808" y="1112808"/>
                </a:lnTo>
                <a:lnTo>
                  <a:pt x="0" y="1112808"/>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0" y="1347075"/>
            <a:ext cx="8270700" cy="8893800"/>
          </a:xfrm>
          <a:prstGeom prst="rect">
            <a:avLst/>
          </a:prstGeom>
          <a:noFill/>
          <a:ln>
            <a:noFill/>
          </a:ln>
        </p:spPr>
        <p:txBody>
          <a:bodyPr anchorCtr="0" anchor="t" bIns="0" lIns="0" spcFirstLastPara="1" rIns="0" wrap="square" tIns="0">
            <a:spAutoFit/>
          </a:bodyPr>
          <a:lstStyle/>
          <a:p>
            <a:pPr indent="-271044" lvl="1" marL="554787" marR="0" rtl="0" algn="just">
              <a:lnSpc>
                <a:spcPct val="140015"/>
              </a:lnSpc>
              <a:spcBef>
                <a:spcPts val="0"/>
              </a:spcBef>
              <a:spcAft>
                <a:spcPts val="0"/>
              </a:spcAft>
              <a:buClr>
                <a:srgbClr val="153BBA"/>
              </a:buClr>
              <a:buSzPts val="2469"/>
              <a:buFont typeface="Arial"/>
              <a:buChar char="•"/>
            </a:pPr>
            <a:r>
              <a:rPr b="0" i="0" lang="en-US" sz="2469" u="none" cap="none" strike="noStrike">
                <a:solidFill>
                  <a:srgbClr val="153BBA"/>
                </a:solidFill>
                <a:latin typeface="Arial"/>
                <a:ea typeface="Arial"/>
                <a:cs typeface="Arial"/>
                <a:sym typeface="Arial"/>
              </a:rPr>
              <a:t>The private bed occupancy rate is higher than the general and ICU, which is 3579 in Papollo Hospital.</a:t>
            </a:r>
            <a:endParaRPr sz="1300"/>
          </a:p>
          <a:p>
            <a:pPr indent="-271044" lvl="1" marL="554787" marR="0" rtl="0" algn="just">
              <a:lnSpc>
                <a:spcPct val="140015"/>
              </a:lnSpc>
              <a:spcBef>
                <a:spcPts val="0"/>
              </a:spcBef>
              <a:spcAft>
                <a:spcPts val="0"/>
              </a:spcAft>
              <a:buClr>
                <a:srgbClr val="153BBA"/>
              </a:buClr>
              <a:buSzPts val="2469"/>
              <a:buFont typeface="Arial"/>
              <a:buChar char="•"/>
            </a:pPr>
            <a:r>
              <a:rPr b="0" i="0" lang="en-US" sz="2469" u="none" cap="none" strike="noStrike">
                <a:solidFill>
                  <a:srgbClr val="153BBA"/>
                </a:solidFill>
                <a:latin typeface="Arial"/>
                <a:ea typeface="Arial"/>
                <a:cs typeface="Arial"/>
                <a:sym typeface="Arial"/>
              </a:rPr>
              <a:t>Private beds generated higher revenue, i.e., around 87 million, than general and ICU beds.</a:t>
            </a:r>
            <a:endParaRPr sz="1300"/>
          </a:p>
          <a:p>
            <a:pPr indent="-271044" lvl="1" marL="554787" marR="0" rtl="0" algn="just">
              <a:lnSpc>
                <a:spcPct val="140015"/>
              </a:lnSpc>
              <a:spcBef>
                <a:spcPts val="0"/>
              </a:spcBef>
              <a:spcAft>
                <a:spcPts val="0"/>
              </a:spcAft>
              <a:buClr>
                <a:srgbClr val="153BBA"/>
              </a:buClr>
              <a:buSzPts val="2469"/>
              <a:buFont typeface="Arial"/>
              <a:buChar char="•"/>
            </a:pPr>
            <a:r>
              <a:rPr b="0" i="0" lang="en-US" sz="2469" u="none" cap="none" strike="noStrike">
                <a:solidFill>
                  <a:srgbClr val="153BBA"/>
                </a:solidFill>
                <a:latin typeface="Arial"/>
                <a:ea typeface="Arial"/>
                <a:cs typeface="Arial"/>
                <a:sym typeface="Arial"/>
              </a:rPr>
              <a:t>As per the data of diagnosis type, the viral infection patients are more in number than other diagnoses due to rising viral infection cases in India. This rise may be attributed to changes in weather conditions due to pollution, deforestation, global warming, etc.</a:t>
            </a:r>
            <a:endParaRPr sz="1300"/>
          </a:p>
          <a:p>
            <a:pPr indent="-271044" lvl="1" marL="554787" marR="0" rtl="0" algn="just">
              <a:lnSpc>
                <a:spcPct val="140015"/>
              </a:lnSpc>
              <a:spcBef>
                <a:spcPts val="0"/>
              </a:spcBef>
              <a:spcAft>
                <a:spcPts val="0"/>
              </a:spcAft>
              <a:buClr>
                <a:srgbClr val="153BBA"/>
              </a:buClr>
              <a:buSzPts val="2469"/>
              <a:buFont typeface="Arial"/>
              <a:buChar char="•"/>
            </a:pPr>
            <a:r>
              <a:rPr b="0" i="0" lang="en-US" sz="2469" u="none" cap="none" strike="noStrike">
                <a:solidFill>
                  <a:srgbClr val="153BBA"/>
                </a:solidFill>
                <a:latin typeface="Arial"/>
                <a:ea typeface="Arial"/>
                <a:cs typeface="Arial"/>
                <a:sym typeface="Arial"/>
              </a:rPr>
              <a:t>Flu diagnoses receive significantly higher insurance coverage than others. Patients with fractures have lower insurance coverage.</a:t>
            </a:r>
            <a:endParaRPr sz="1300"/>
          </a:p>
          <a:p>
            <a:pPr indent="-271044" lvl="1" marL="554787" marR="0" rtl="0" algn="just">
              <a:lnSpc>
                <a:spcPct val="140015"/>
              </a:lnSpc>
              <a:spcBef>
                <a:spcPts val="0"/>
              </a:spcBef>
              <a:spcAft>
                <a:spcPts val="0"/>
              </a:spcAft>
              <a:buClr>
                <a:srgbClr val="153BBA"/>
              </a:buClr>
              <a:buSzPts val="2469"/>
              <a:buFont typeface="Arial"/>
              <a:buChar char="•"/>
            </a:pPr>
            <a:r>
              <a:rPr b="0" i="0" lang="en-US" sz="2469" u="none" cap="none" strike="noStrike">
                <a:solidFill>
                  <a:srgbClr val="153BBA"/>
                </a:solidFill>
                <a:latin typeface="Arial"/>
                <a:ea typeface="Arial"/>
                <a:cs typeface="Arial"/>
                <a:sym typeface="Arial"/>
              </a:rPr>
              <a:t>Maximum health insurance is provided for viral infections than for other diagnosis types.</a:t>
            </a:r>
            <a:endParaRPr sz="1300"/>
          </a:p>
          <a:p>
            <a:pPr indent="-271044" lvl="1" marL="554787" marR="0" rtl="0" algn="just">
              <a:lnSpc>
                <a:spcPct val="140015"/>
              </a:lnSpc>
              <a:spcBef>
                <a:spcPts val="0"/>
              </a:spcBef>
              <a:spcAft>
                <a:spcPts val="0"/>
              </a:spcAft>
              <a:buClr>
                <a:srgbClr val="153BBA"/>
              </a:buClr>
              <a:buSzPts val="2469"/>
              <a:buFont typeface="Arial"/>
              <a:buChar char="•"/>
            </a:pPr>
            <a:r>
              <a:rPr b="0" i="0" lang="en-US" sz="2469" u="none" cap="none" strike="noStrike">
                <a:solidFill>
                  <a:srgbClr val="153BBA"/>
                </a:solidFill>
                <a:latin typeface="Arial"/>
                <a:ea typeface="Arial"/>
                <a:cs typeface="Arial"/>
                <a:sym typeface="Arial"/>
              </a:rPr>
              <a:t>Blood tests are the most frequently conducted tests at Papollo Hospital, while the least performed tests are X-rays.</a:t>
            </a:r>
            <a:endParaRPr sz="1300"/>
          </a:p>
        </p:txBody>
      </p:sp>
      <p:sp>
        <p:nvSpPr>
          <p:cNvPr id="124" name="Google Shape;124;p4"/>
          <p:cNvSpPr/>
          <p:nvPr/>
        </p:nvSpPr>
        <p:spPr>
          <a:xfrm>
            <a:off x="10662205" y="1028700"/>
            <a:ext cx="8226091" cy="8226091"/>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3">
              <a:alphaModFix/>
            </a:blip>
            <a:stretch>
              <a:fillRect b="0" l="-12761" r="-37235" t="0"/>
            </a:stretch>
          </a:blipFill>
          <a:ln cap="sq" cmpd="sng" w="142875">
            <a:solidFill>
              <a:srgbClr val="1B75BC"/>
            </a:solidFill>
            <a:prstDash val="solid"/>
            <a:miter lim="8000"/>
            <a:headEnd len="sm" w="sm" type="none"/>
            <a:tailEnd len="sm" w="sm" type="none"/>
          </a:ln>
        </p:spPr>
      </p:sp>
      <p:sp>
        <p:nvSpPr>
          <p:cNvPr id="125" name="Google Shape;125;p4"/>
          <p:cNvSpPr/>
          <p:nvPr/>
        </p:nvSpPr>
        <p:spPr>
          <a:xfrm>
            <a:off x="8434275" y="-1040420"/>
            <a:ext cx="5221122" cy="5221122"/>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4">
              <a:alphaModFix/>
            </a:blip>
            <a:stretch>
              <a:fillRect b="0" l="-70" r="-49740" t="0"/>
            </a:stretch>
          </a:blipFill>
          <a:ln cap="sq" cmpd="sng" w="142875">
            <a:solidFill>
              <a:srgbClr val="1B75BC"/>
            </a:solidFill>
            <a:prstDash val="solid"/>
            <a:miter lim="8000"/>
            <a:headEnd len="sm" w="sm" type="none"/>
            <a:tailEnd len="sm" w="sm" type="none"/>
          </a:ln>
        </p:spPr>
      </p:sp>
      <p:sp>
        <p:nvSpPr>
          <p:cNvPr id="126" name="Google Shape;126;p4"/>
          <p:cNvSpPr/>
          <p:nvPr/>
        </p:nvSpPr>
        <p:spPr>
          <a:xfrm>
            <a:off x="8434275" y="6106297"/>
            <a:ext cx="5221122" cy="5221122"/>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5">
              <a:alphaModFix/>
            </a:blip>
            <a:stretch>
              <a:fillRect b="0" l="-24998" r="-24998" t="0"/>
            </a:stretch>
          </a:blipFill>
          <a:ln cap="sq" cmpd="sng" w="142875">
            <a:solidFill>
              <a:srgbClr val="1B75BC"/>
            </a:solidFill>
            <a:prstDash val="solid"/>
            <a:miter lim="8000"/>
            <a:headEnd len="sm" w="sm" type="none"/>
            <a:tailEnd len="sm" w="sm" type="none"/>
          </a:ln>
        </p:spPr>
      </p:sp>
      <p:sp>
        <p:nvSpPr>
          <p:cNvPr id="127" name="Google Shape;127;p4"/>
          <p:cNvSpPr/>
          <p:nvPr/>
        </p:nvSpPr>
        <p:spPr>
          <a:xfrm flipH="1" rot="-5400000">
            <a:off x="13123404" y="-620593"/>
            <a:ext cx="4544003" cy="5785189"/>
          </a:xfrm>
          <a:custGeom>
            <a:rect b="b" l="l" r="r" t="t"/>
            <a:pathLst>
              <a:path extrusionOk="0" h="5785189" w="4544003">
                <a:moveTo>
                  <a:pt x="4544003" y="0"/>
                </a:moveTo>
                <a:lnTo>
                  <a:pt x="0" y="0"/>
                </a:lnTo>
                <a:lnTo>
                  <a:pt x="0" y="5785189"/>
                </a:lnTo>
                <a:lnTo>
                  <a:pt x="4544003" y="5785189"/>
                </a:lnTo>
                <a:lnTo>
                  <a:pt x="4544003" y="0"/>
                </a:lnTo>
                <a:close/>
              </a:path>
            </a:pathLst>
          </a:custGeom>
          <a:blipFill rotWithShape="1">
            <a:blip r:embed="rId6">
              <a:alphaModFix/>
            </a:blip>
            <a:stretch>
              <a:fillRect b="0" l="0" r="0" t="0"/>
            </a:stretch>
          </a:blipFill>
          <a:ln>
            <a:noFill/>
          </a:ln>
        </p:spPr>
      </p:sp>
      <p:sp>
        <p:nvSpPr>
          <p:cNvPr id="128" name="Google Shape;128;p4"/>
          <p:cNvSpPr/>
          <p:nvPr/>
        </p:nvSpPr>
        <p:spPr>
          <a:xfrm rot="-5400000">
            <a:off x="13123404" y="5122404"/>
            <a:ext cx="4544003" cy="5785189"/>
          </a:xfrm>
          <a:custGeom>
            <a:rect b="b" l="l" r="r" t="t"/>
            <a:pathLst>
              <a:path extrusionOk="0" h="5785189" w="4544003">
                <a:moveTo>
                  <a:pt x="0" y="0"/>
                </a:moveTo>
                <a:lnTo>
                  <a:pt x="4544003" y="0"/>
                </a:lnTo>
                <a:lnTo>
                  <a:pt x="4544003" y="5785189"/>
                </a:lnTo>
                <a:lnTo>
                  <a:pt x="0" y="5785189"/>
                </a:lnTo>
                <a:lnTo>
                  <a:pt x="0" y="0"/>
                </a:lnTo>
                <a:close/>
              </a:path>
            </a:pathLst>
          </a:custGeom>
          <a:blipFill rotWithShape="1">
            <a:blip r:embed="rId6">
              <a:alphaModFix/>
            </a:blip>
            <a:stretch>
              <a:fillRect b="0" l="0" r="0" t="0"/>
            </a:stretch>
          </a:blipFill>
          <a:ln>
            <a:noFill/>
          </a:ln>
        </p:spPr>
      </p:sp>
      <p:sp>
        <p:nvSpPr>
          <p:cNvPr id="129" name="Google Shape;129;p4"/>
          <p:cNvSpPr txBox="1"/>
          <p:nvPr/>
        </p:nvSpPr>
        <p:spPr>
          <a:xfrm>
            <a:off x="578745" y="153467"/>
            <a:ext cx="5211000" cy="8772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i="0" lang="en-US" sz="5699" u="none" cap="none" strike="noStrike">
                <a:solidFill>
                  <a:srgbClr val="153BBA"/>
                </a:solidFill>
                <a:latin typeface="Montserrat"/>
                <a:ea typeface="Montserrat"/>
                <a:cs typeface="Montserrat"/>
                <a:sym typeface="Montserrat"/>
              </a:rPr>
              <a:t>Key Findings</a:t>
            </a:r>
            <a:endParaRPr/>
          </a:p>
        </p:txBody>
      </p:sp>
      <p:sp>
        <p:nvSpPr>
          <p:cNvPr id="130" name="Google Shape;130;p4"/>
          <p:cNvSpPr/>
          <p:nvPr/>
        </p:nvSpPr>
        <p:spPr>
          <a:xfrm>
            <a:off x="7920007" y="285663"/>
            <a:ext cx="701632" cy="701632"/>
          </a:xfrm>
          <a:custGeom>
            <a:rect b="b" l="l" r="r" t="t"/>
            <a:pathLst>
              <a:path extrusionOk="0" h="701632" w="701632">
                <a:moveTo>
                  <a:pt x="0" y="0"/>
                </a:moveTo>
                <a:lnTo>
                  <a:pt x="701631" y="0"/>
                </a:lnTo>
                <a:lnTo>
                  <a:pt x="701631" y="701632"/>
                </a:lnTo>
                <a:lnTo>
                  <a:pt x="0" y="701632"/>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171425" y="882241"/>
            <a:ext cx="6137914" cy="972959"/>
            <a:chOff x="0" y="-171580"/>
            <a:chExt cx="4811786" cy="781180"/>
          </a:xfrm>
        </p:grpSpPr>
        <p:sp>
          <p:nvSpPr>
            <p:cNvPr id="136" name="Google Shape;136;p5"/>
            <p:cNvSpPr/>
            <p:nvPr/>
          </p:nvSpPr>
          <p:spPr>
            <a:xfrm>
              <a:off x="0" y="0"/>
              <a:ext cx="4796467" cy="609600"/>
            </a:xfrm>
            <a:custGeom>
              <a:rect b="b" l="l" r="r" t="t"/>
              <a:pathLst>
                <a:path extrusionOk="0" h="609600" w="4796467">
                  <a:moveTo>
                    <a:pt x="4593267" y="0"/>
                  </a:moveTo>
                  <a:lnTo>
                    <a:pt x="0" y="0"/>
                  </a:lnTo>
                  <a:lnTo>
                    <a:pt x="203200" y="609600"/>
                  </a:lnTo>
                  <a:lnTo>
                    <a:pt x="4796467" y="609600"/>
                  </a:lnTo>
                  <a:lnTo>
                    <a:pt x="4593267" y="0"/>
                  </a:lnTo>
                  <a:close/>
                </a:path>
              </a:pathLst>
            </a:custGeom>
            <a:solidFill>
              <a:srgbClr val="19348C"/>
            </a:solidFill>
            <a:ln>
              <a:noFill/>
            </a:ln>
          </p:spPr>
        </p:sp>
        <p:sp>
          <p:nvSpPr>
            <p:cNvPr id="137" name="Google Shape;137;p5"/>
            <p:cNvSpPr txBox="1"/>
            <p:nvPr/>
          </p:nvSpPr>
          <p:spPr>
            <a:xfrm>
              <a:off x="218486" y="-171580"/>
              <a:ext cx="45933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8" name="Google Shape;138;p5"/>
          <p:cNvGrpSpPr/>
          <p:nvPr/>
        </p:nvGrpSpPr>
        <p:grpSpPr>
          <a:xfrm>
            <a:off x="171425" y="4120003"/>
            <a:ext cx="6458131" cy="825882"/>
            <a:chOff x="0" y="-38100"/>
            <a:chExt cx="5902149" cy="647700"/>
          </a:xfrm>
        </p:grpSpPr>
        <p:sp>
          <p:nvSpPr>
            <p:cNvPr id="139" name="Google Shape;139;p5"/>
            <p:cNvSpPr/>
            <p:nvPr/>
          </p:nvSpPr>
          <p:spPr>
            <a:xfrm>
              <a:off x="0" y="0"/>
              <a:ext cx="5902149" cy="609600"/>
            </a:xfrm>
            <a:custGeom>
              <a:rect b="b" l="l" r="r" t="t"/>
              <a:pathLst>
                <a:path extrusionOk="0" h="609600" w="5902149">
                  <a:moveTo>
                    <a:pt x="5698949" y="0"/>
                  </a:moveTo>
                  <a:lnTo>
                    <a:pt x="0" y="0"/>
                  </a:lnTo>
                  <a:lnTo>
                    <a:pt x="203200" y="609600"/>
                  </a:lnTo>
                  <a:lnTo>
                    <a:pt x="5902149" y="609600"/>
                  </a:lnTo>
                  <a:lnTo>
                    <a:pt x="5698949" y="0"/>
                  </a:lnTo>
                  <a:close/>
                </a:path>
              </a:pathLst>
            </a:custGeom>
            <a:solidFill>
              <a:srgbClr val="19348C"/>
            </a:solidFill>
            <a:ln>
              <a:noFill/>
            </a:ln>
          </p:spPr>
        </p:sp>
        <p:sp>
          <p:nvSpPr>
            <p:cNvPr id="140" name="Google Shape;140;p5"/>
            <p:cNvSpPr txBox="1"/>
            <p:nvPr/>
          </p:nvSpPr>
          <p:spPr>
            <a:xfrm>
              <a:off x="101600" y="-38100"/>
              <a:ext cx="5698949"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1" name="Google Shape;141;p5"/>
          <p:cNvGrpSpPr/>
          <p:nvPr/>
        </p:nvGrpSpPr>
        <p:grpSpPr>
          <a:xfrm>
            <a:off x="171425" y="7210798"/>
            <a:ext cx="9709107" cy="825882"/>
            <a:chOff x="0" y="-38100"/>
            <a:chExt cx="7187140" cy="647700"/>
          </a:xfrm>
        </p:grpSpPr>
        <p:sp>
          <p:nvSpPr>
            <p:cNvPr id="142" name="Google Shape;142;p5"/>
            <p:cNvSpPr/>
            <p:nvPr/>
          </p:nvSpPr>
          <p:spPr>
            <a:xfrm>
              <a:off x="0" y="0"/>
              <a:ext cx="7187140" cy="609600"/>
            </a:xfrm>
            <a:custGeom>
              <a:rect b="b" l="l" r="r" t="t"/>
              <a:pathLst>
                <a:path extrusionOk="0" h="609600" w="7187140">
                  <a:moveTo>
                    <a:pt x="6983940" y="0"/>
                  </a:moveTo>
                  <a:lnTo>
                    <a:pt x="0" y="0"/>
                  </a:lnTo>
                  <a:lnTo>
                    <a:pt x="203200" y="609600"/>
                  </a:lnTo>
                  <a:lnTo>
                    <a:pt x="7187140" y="609600"/>
                  </a:lnTo>
                  <a:lnTo>
                    <a:pt x="6983940" y="0"/>
                  </a:lnTo>
                  <a:close/>
                </a:path>
              </a:pathLst>
            </a:custGeom>
            <a:solidFill>
              <a:srgbClr val="19348C"/>
            </a:solidFill>
            <a:ln>
              <a:noFill/>
            </a:ln>
          </p:spPr>
        </p:sp>
        <p:sp>
          <p:nvSpPr>
            <p:cNvPr id="143" name="Google Shape;143;p5"/>
            <p:cNvSpPr txBox="1"/>
            <p:nvPr/>
          </p:nvSpPr>
          <p:spPr>
            <a:xfrm>
              <a:off x="101600" y="-38100"/>
              <a:ext cx="698394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5"/>
          <p:cNvSpPr/>
          <p:nvPr/>
        </p:nvSpPr>
        <p:spPr>
          <a:xfrm flipH="1">
            <a:off x="11650068" y="1139968"/>
            <a:ext cx="7390134" cy="9408735"/>
          </a:xfrm>
          <a:custGeom>
            <a:rect b="b" l="l" r="r" t="t"/>
            <a:pathLst>
              <a:path extrusionOk="0" h="9408735" w="7390134">
                <a:moveTo>
                  <a:pt x="7390133" y="0"/>
                </a:moveTo>
                <a:lnTo>
                  <a:pt x="0" y="0"/>
                </a:lnTo>
                <a:lnTo>
                  <a:pt x="0" y="9408735"/>
                </a:lnTo>
                <a:lnTo>
                  <a:pt x="7390133" y="9408735"/>
                </a:lnTo>
                <a:lnTo>
                  <a:pt x="7390133" y="0"/>
                </a:lnTo>
                <a:close/>
              </a:path>
            </a:pathLst>
          </a:custGeom>
          <a:blipFill rotWithShape="1">
            <a:blip r:embed="rId3">
              <a:alphaModFix/>
            </a:blip>
            <a:stretch>
              <a:fillRect b="0" l="0" r="0" t="0"/>
            </a:stretch>
          </a:blipFill>
          <a:ln>
            <a:noFill/>
          </a:ln>
        </p:spPr>
      </p:sp>
      <p:sp>
        <p:nvSpPr>
          <p:cNvPr id="145" name="Google Shape;145;p5"/>
          <p:cNvSpPr/>
          <p:nvPr/>
        </p:nvSpPr>
        <p:spPr>
          <a:xfrm>
            <a:off x="11232089" y="2322613"/>
            <a:ext cx="8226091" cy="8226091"/>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4">
              <a:alphaModFix/>
            </a:blip>
            <a:stretch>
              <a:fillRect b="0" l="-25045" r="-25045" t="0"/>
            </a:stretch>
          </a:blipFill>
          <a:ln cap="sq" cmpd="sng" w="142875">
            <a:solidFill>
              <a:srgbClr val="1B75BC"/>
            </a:solidFill>
            <a:prstDash val="solid"/>
            <a:miter lim="8000"/>
            <a:headEnd len="sm" w="sm" type="none"/>
            <a:tailEnd len="sm" w="sm" type="none"/>
          </a:ln>
        </p:spPr>
      </p:sp>
      <p:sp>
        <p:nvSpPr>
          <p:cNvPr id="146" name="Google Shape;146;p5"/>
          <p:cNvSpPr txBox="1"/>
          <p:nvPr/>
        </p:nvSpPr>
        <p:spPr>
          <a:xfrm>
            <a:off x="973346" y="1235081"/>
            <a:ext cx="48543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FFFFFF"/>
                </a:solidFill>
                <a:latin typeface="Montserrat"/>
                <a:ea typeface="Montserrat"/>
                <a:cs typeface="Montserrat"/>
                <a:sym typeface="Montserrat"/>
              </a:rPr>
              <a:t>Private bed </a:t>
            </a:r>
            <a:endParaRPr/>
          </a:p>
        </p:txBody>
      </p:sp>
      <p:sp>
        <p:nvSpPr>
          <p:cNvPr id="147" name="Google Shape;147;p5"/>
          <p:cNvSpPr txBox="1"/>
          <p:nvPr/>
        </p:nvSpPr>
        <p:spPr>
          <a:xfrm>
            <a:off x="171425" y="2055650"/>
            <a:ext cx="13209900" cy="25389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153BBA"/>
                </a:solidFill>
                <a:latin typeface="Arial"/>
                <a:ea typeface="Arial"/>
                <a:cs typeface="Arial"/>
                <a:sym typeface="Arial"/>
              </a:rPr>
              <a:t>According to data, Papollo Hospital must focus on private patient care due to its higher bed occupancy rate and maximum revenue generation capacity. Higher revenue from private beds indicates patients are willing to pay more for private beds, which may be due to appropriate facilities, staff care, and convenience.</a:t>
            </a:r>
            <a:endParaRPr/>
          </a:p>
          <a:p>
            <a:pPr indent="0" lvl="0" marL="0" marR="0" rtl="0" algn="just">
              <a:lnSpc>
                <a:spcPct val="140016"/>
              </a:lnSpc>
              <a:spcBef>
                <a:spcPts val="0"/>
              </a:spcBef>
              <a:spcAft>
                <a:spcPts val="0"/>
              </a:spcAft>
              <a:buNone/>
            </a:pPr>
            <a:r>
              <a:t/>
            </a:r>
            <a:endParaRPr b="0" i="0" sz="2499" u="none" cap="none" strike="noStrike">
              <a:solidFill>
                <a:srgbClr val="153BBA"/>
              </a:solidFill>
              <a:latin typeface="Arial"/>
              <a:ea typeface="Arial"/>
              <a:cs typeface="Arial"/>
              <a:sym typeface="Arial"/>
            </a:endParaRPr>
          </a:p>
        </p:txBody>
      </p:sp>
      <p:sp>
        <p:nvSpPr>
          <p:cNvPr id="148" name="Google Shape;148;p5"/>
          <p:cNvSpPr txBox="1"/>
          <p:nvPr/>
        </p:nvSpPr>
        <p:spPr>
          <a:xfrm rot="212">
            <a:off x="813232" y="4307816"/>
            <a:ext cx="48543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FFFFFF"/>
                </a:solidFill>
                <a:latin typeface="Montserrat"/>
                <a:ea typeface="Montserrat"/>
                <a:cs typeface="Montserrat"/>
                <a:sym typeface="Montserrat"/>
              </a:rPr>
              <a:t>Investment</a:t>
            </a:r>
            <a:endParaRPr/>
          </a:p>
        </p:txBody>
      </p:sp>
      <p:sp>
        <p:nvSpPr>
          <p:cNvPr id="149" name="Google Shape;149;p5"/>
          <p:cNvSpPr txBox="1"/>
          <p:nvPr/>
        </p:nvSpPr>
        <p:spPr>
          <a:xfrm>
            <a:off x="171425" y="5150238"/>
            <a:ext cx="10860600" cy="24528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399" u="none" cap="none" strike="noStrike">
                <a:solidFill>
                  <a:srgbClr val="153BBA"/>
                </a:solidFill>
                <a:latin typeface="Arial"/>
                <a:ea typeface="Arial"/>
                <a:cs typeface="Arial"/>
                <a:sym typeface="Arial"/>
              </a:rPr>
              <a:t>The company should invest more in blood test equipment and chemicals, as the number of blood test patients is higher than the number of other test patients. The number is expected to increase in the future due to rising chronic diseases, accidents, and viral infections.</a:t>
            </a:r>
            <a:endParaRPr sz="1300"/>
          </a:p>
          <a:p>
            <a:pPr indent="0" lvl="0" marL="0" marR="0" rtl="0" algn="just">
              <a:lnSpc>
                <a:spcPct val="140016"/>
              </a:lnSpc>
              <a:spcBef>
                <a:spcPts val="0"/>
              </a:spcBef>
              <a:spcAft>
                <a:spcPts val="0"/>
              </a:spcAft>
              <a:buNone/>
            </a:pPr>
            <a:r>
              <a:t/>
            </a:r>
            <a:endParaRPr b="0" i="0" sz="2499" u="none" cap="none" strike="noStrike">
              <a:solidFill>
                <a:srgbClr val="153BBA"/>
              </a:solidFill>
              <a:latin typeface="Arial"/>
              <a:ea typeface="Arial"/>
              <a:cs typeface="Arial"/>
              <a:sym typeface="Arial"/>
            </a:endParaRPr>
          </a:p>
        </p:txBody>
      </p:sp>
      <p:sp>
        <p:nvSpPr>
          <p:cNvPr id="150" name="Google Shape;150;p5"/>
          <p:cNvSpPr txBox="1"/>
          <p:nvPr/>
        </p:nvSpPr>
        <p:spPr>
          <a:xfrm>
            <a:off x="973358" y="7369090"/>
            <a:ext cx="85680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FFFFFF"/>
                </a:solidFill>
                <a:latin typeface="Montserrat"/>
                <a:ea typeface="Montserrat"/>
                <a:cs typeface="Montserrat"/>
                <a:sym typeface="Montserrat"/>
              </a:rPr>
              <a:t>Innovation and continuous improvement</a:t>
            </a:r>
            <a:endParaRPr/>
          </a:p>
        </p:txBody>
      </p:sp>
      <p:sp>
        <p:nvSpPr>
          <p:cNvPr id="151" name="Google Shape;151;p5"/>
          <p:cNvSpPr txBox="1"/>
          <p:nvPr/>
        </p:nvSpPr>
        <p:spPr>
          <a:xfrm>
            <a:off x="401225" y="8100725"/>
            <a:ext cx="11478000" cy="25389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153BBA"/>
                </a:solidFill>
                <a:latin typeface="Arial"/>
                <a:ea typeface="Arial"/>
                <a:cs typeface="Arial"/>
                <a:sym typeface="Arial"/>
              </a:rPr>
              <a:t>Viral infections are the most common disease, and their patient number is greater than other diseases. Hospital must focus on advancements and continuous improvements in treatments for viral infections followed by Flu. This would increased hospitals revenue in the next few years.</a:t>
            </a:r>
            <a:endParaRPr/>
          </a:p>
          <a:p>
            <a:pPr indent="0" lvl="0" marL="0" marR="0" rtl="0" algn="just">
              <a:lnSpc>
                <a:spcPct val="140016"/>
              </a:lnSpc>
              <a:spcBef>
                <a:spcPts val="0"/>
              </a:spcBef>
              <a:spcAft>
                <a:spcPts val="0"/>
              </a:spcAft>
              <a:buNone/>
            </a:pPr>
            <a:r>
              <a:t/>
            </a:r>
            <a:endParaRPr b="0" i="0" sz="2499" u="none" cap="none" strike="noStrike">
              <a:solidFill>
                <a:srgbClr val="153BBA"/>
              </a:solidFill>
              <a:latin typeface="Arial"/>
              <a:ea typeface="Arial"/>
              <a:cs typeface="Arial"/>
              <a:sym typeface="Arial"/>
            </a:endParaRPr>
          </a:p>
        </p:txBody>
      </p:sp>
      <p:sp>
        <p:nvSpPr>
          <p:cNvPr id="152" name="Google Shape;152;p5"/>
          <p:cNvSpPr txBox="1"/>
          <p:nvPr/>
        </p:nvSpPr>
        <p:spPr>
          <a:xfrm>
            <a:off x="3313746" y="-7720"/>
            <a:ext cx="5923500" cy="8259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1" i="0" lang="en-US" sz="5365" u="none" cap="none" strike="noStrike">
                <a:solidFill>
                  <a:srgbClr val="000000"/>
                </a:solidFill>
                <a:latin typeface="Arial"/>
                <a:ea typeface="Arial"/>
                <a:cs typeface="Arial"/>
                <a:sym typeface="Arial"/>
              </a:rPr>
              <a:t>Recommendation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nvSpPr>
        <p:spPr>
          <a:xfrm>
            <a:off x="9144000" y="5734693"/>
            <a:ext cx="5868284" cy="113728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6599" u="none" cap="none" strike="noStrike">
                <a:solidFill>
                  <a:srgbClr val="153BBA"/>
                </a:solidFill>
                <a:latin typeface="Montserrat"/>
                <a:ea typeface="Montserrat"/>
                <a:cs typeface="Montserrat"/>
                <a:sym typeface="Montserrat"/>
              </a:rPr>
              <a:t>Thank You</a:t>
            </a:r>
            <a:endParaRPr/>
          </a:p>
        </p:txBody>
      </p:sp>
      <p:sp>
        <p:nvSpPr>
          <p:cNvPr id="158" name="Google Shape;158;p6"/>
          <p:cNvSpPr/>
          <p:nvPr/>
        </p:nvSpPr>
        <p:spPr>
          <a:xfrm flipH="1" rot="10800000">
            <a:off x="0" y="0"/>
            <a:ext cx="8079971" cy="10287000"/>
          </a:xfrm>
          <a:custGeom>
            <a:rect b="b" l="l" r="r" t="t"/>
            <a:pathLst>
              <a:path extrusionOk="0" h="10287000" w="8079971">
                <a:moveTo>
                  <a:pt x="0" y="10287000"/>
                </a:moveTo>
                <a:lnTo>
                  <a:pt x="8079971" y="10287000"/>
                </a:lnTo>
                <a:lnTo>
                  <a:pt x="8079971" y="0"/>
                </a:lnTo>
                <a:lnTo>
                  <a:pt x="0" y="0"/>
                </a:lnTo>
                <a:lnTo>
                  <a:pt x="0" y="10287000"/>
                </a:lnTo>
                <a:close/>
              </a:path>
            </a:pathLst>
          </a:custGeom>
          <a:blipFill rotWithShape="1">
            <a:blip r:embed="rId3">
              <a:alphaModFix/>
            </a:blip>
            <a:stretch>
              <a:fillRect b="0" l="0" r="0" t="0"/>
            </a:stretch>
          </a:blipFill>
          <a:ln>
            <a:noFill/>
          </a:ln>
        </p:spPr>
      </p:sp>
      <p:sp>
        <p:nvSpPr>
          <p:cNvPr id="159" name="Google Shape;159;p6"/>
          <p:cNvSpPr/>
          <p:nvPr/>
        </p:nvSpPr>
        <p:spPr>
          <a:xfrm>
            <a:off x="-905991" y="457212"/>
            <a:ext cx="9372575" cy="9372575"/>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4">
              <a:alphaModFix/>
            </a:blip>
            <a:stretch>
              <a:fillRect b="0" l="-19204" r="-30887" t="0"/>
            </a:stretch>
          </a:blipFill>
          <a:ln cap="sq" cmpd="sng" w="142875">
            <a:solidFill>
              <a:srgbClr val="1B75BC"/>
            </a:solidFill>
            <a:prstDash val="solid"/>
            <a:miter lim="8000"/>
            <a:headEnd len="sm" w="sm" type="none"/>
            <a:tailEnd len="sm" w="sm" type="none"/>
          </a:ln>
        </p:spPr>
      </p:sp>
      <p:sp>
        <p:nvSpPr>
          <p:cNvPr id="160" name="Google Shape;160;p6"/>
          <p:cNvSpPr/>
          <p:nvPr/>
        </p:nvSpPr>
        <p:spPr>
          <a:xfrm rot="10800000">
            <a:off x="12890373" y="0"/>
            <a:ext cx="5397627" cy="6871978"/>
          </a:xfrm>
          <a:custGeom>
            <a:rect b="b" l="l" r="r" t="t"/>
            <a:pathLst>
              <a:path extrusionOk="0" h="6871978" w="5397627">
                <a:moveTo>
                  <a:pt x="5397627" y="6871978"/>
                </a:moveTo>
                <a:lnTo>
                  <a:pt x="0" y="6871978"/>
                </a:lnTo>
                <a:lnTo>
                  <a:pt x="0" y="0"/>
                </a:lnTo>
                <a:lnTo>
                  <a:pt x="5397627" y="0"/>
                </a:lnTo>
                <a:lnTo>
                  <a:pt x="5397627" y="6871978"/>
                </a:lnTo>
                <a:close/>
              </a:path>
            </a:pathLst>
          </a:custGeom>
          <a:blipFill rotWithShape="1">
            <a:blip r:embed="rId3">
              <a:alphaModFix/>
            </a:blip>
            <a:stretch>
              <a:fillRect b="0" l="0" r="0" t="0"/>
            </a:stretch>
          </a:blipFill>
          <a:ln>
            <a:noFill/>
          </a:ln>
        </p:spPr>
      </p:sp>
      <p:sp>
        <p:nvSpPr>
          <p:cNvPr id="161" name="Google Shape;161;p6"/>
          <p:cNvSpPr/>
          <p:nvPr/>
        </p:nvSpPr>
        <p:spPr>
          <a:xfrm>
            <a:off x="13201650" y="-302336"/>
            <a:ext cx="6170379" cy="6170379"/>
          </a:xfrm>
          <a:custGeom>
            <a:rect b="b" l="l" r="r" t="t"/>
            <a:pathLst>
              <a:path extrusionOk="0" h="812800" w="812800">
                <a:moveTo>
                  <a:pt x="406400" y="0"/>
                </a:moveTo>
                <a:lnTo>
                  <a:pt x="812800" y="406400"/>
                </a:lnTo>
                <a:lnTo>
                  <a:pt x="406400" y="812800"/>
                </a:lnTo>
                <a:lnTo>
                  <a:pt x="0" y="406400"/>
                </a:lnTo>
                <a:lnTo>
                  <a:pt x="406400" y="0"/>
                </a:lnTo>
                <a:close/>
              </a:path>
            </a:pathLst>
          </a:custGeom>
          <a:blipFill rotWithShape="1">
            <a:blip r:embed="rId5">
              <a:alphaModFix/>
            </a:blip>
            <a:stretch>
              <a:fillRect b="0" l="-24070" r="-24071" t="0"/>
            </a:stretch>
          </a:blipFill>
          <a:ln cap="sq" cmpd="sng" w="142875">
            <a:solidFill>
              <a:srgbClr val="1B75BC"/>
            </a:solidFill>
            <a:prstDash val="solid"/>
            <a:miter lim="8000"/>
            <a:headEnd len="sm" w="sm" type="none"/>
            <a:tailEnd len="sm" w="sm" type="none"/>
          </a:ln>
        </p:spPr>
      </p:sp>
      <p:sp>
        <p:nvSpPr>
          <p:cNvPr id="162" name="Google Shape;162;p6"/>
          <p:cNvSpPr/>
          <p:nvPr/>
        </p:nvSpPr>
        <p:spPr>
          <a:xfrm>
            <a:off x="6267992" y="8194675"/>
            <a:ext cx="928709" cy="928709"/>
          </a:xfrm>
          <a:custGeom>
            <a:rect b="b" l="l" r="r" t="t"/>
            <a:pathLst>
              <a:path extrusionOk="0" h="928709" w="928709">
                <a:moveTo>
                  <a:pt x="0" y="0"/>
                </a:moveTo>
                <a:lnTo>
                  <a:pt x="928709" y="0"/>
                </a:lnTo>
                <a:lnTo>
                  <a:pt x="928709" y="928709"/>
                </a:lnTo>
                <a:lnTo>
                  <a:pt x="0" y="928709"/>
                </a:lnTo>
                <a:lnTo>
                  <a:pt x="0" y="0"/>
                </a:lnTo>
                <a:close/>
              </a:path>
            </a:pathLst>
          </a:custGeom>
          <a:blipFill rotWithShape="1">
            <a:blip r:embed="rId6">
              <a:alphaModFix/>
            </a:blip>
            <a:stretch>
              <a:fillRect b="0" l="0" r="0" t="0"/>
            </a:stretch>
          </a:blipFill>
          <a:ln>
            <a:noFill/>
          </a:ln>
        </p:spPr>
      </p:sp>
      <p:sp>
        <p:nvSpPr>
          <p:cNvPr id="163" name="Google Shape;163;p6"/>
          <p:cNvSpPr/>
          <p:nvPr/>
        </p:nvSpPr>
        <p:spPr>
          <a:xfrm>
            <a:off x="12078142" y="1181197"/>
            <a:ext cx="928709" cy="928709"/>
          </a:xfrm>
          <a:custGeom>
            <a:rect b="b" l="l" r="r" t="t"/>
            <a:pathLst>
              <a:path extrusionOk="0" h="928709" w="928709">
                <a:moveTo>
                  <a:pt x="0" y="0"/>
                </a:moveTo>
                <a:lnTo>
                  <a:pt x="928709" y="0"/>
                </a:lnTo>
                <a:lnTo>
                  <a:pt x="928709" y="928709"/>
                </a:lnTo>
                <a:lnTo>
                  <a:pt x="0" y="928709"/>
                </a:lnTo>
                <a:lnTo>
                  <a:pt x="0" y="0"/>
                </a:lnTo>
                <a:close/>
              </a:path>
            </a:pathLst>
          </a:custGeom>
          <a:blipFill rotWithShape="1">
            <a:blip r:embed="rId6">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