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48" r:id="rId5"/>
    <p:sldMasterId id="2147483675" r:id="rId6"/>
  </p:sldMasterIdLst>
  <p:notesMasterIdLst>
    <p:notesMasterId r:id="rId19"/>
  </p:notesMasterIdLst>
  <p:sldIdLst>
    <p:sldId id="266" r:id="rId7"/>
    <p:sldId id="267" r:id="rId8"/>
    <p:sldId id="286" r:id="rId9"/>
    <p:sldId id="277" r:id="rId10"/>
    <p:sldId id="269" r:id="rId11"/>
    <p:sldId id="279" r:id="rId12"/>
    <p:sldId id="283" r:id="rId13"/>
    <p:sldId id="282" r:id="rId14"/>
    <p:sldId id="281" r:id="rId15"/>
    <p:sldId id="280" r:id="rId16"/>
    <p:sldId id="274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CFA465-6D1D-4B7C-B567-3234B96D6678}" v="109" dt="2023-09-28T20:48:15.508"/>
    <p1510:client id="{1D74FA96-1923-4BF1-8FDD-D822E9FBE39B}" v="8" dt="2023-09-26T00:25:38.626"/>
    <p1510:client id="{31C94874-0F86-414A-9430-83497A6DB38B}" v="13" dt="2023-09-22T13:50:53.723"/>
    <p1510:client id="{4695EAF7-07E3-4B0A-8E43-C3F25593B4C0}" v="7" dt="2023-09-22T13:33:47"/>
    <p1510:client id="{4BFC321F-B293-D8A0-4432-14C0FBC864CA}" v="1" dt="2023-09-28T20:15:12.157"/>
    <p1510:client id="{548D8A8E-FDDB-4FCB-89CB-793FA55F2151}" v="103" dt="2023-09-26T00:20:33.393"/>
    <p1510:client id="{553D8AAA-B647-41AC-A0A2-2C55C4D1BB2C}" v="3" dt="2023-09-28T20:36:55.815"/>
    <p1510:client id="{55D56622-BF3A-41F0-8A0F-A0833A425A3A}" v="297" dt="2023-09-28T20:04:08.668"/>
    <p1510:client id="{57F968E9-3D46-4576-B845-EC10E28196DE}" v="74" dt="2023-09-22T13:28:22.806"/>
    <p1510:client id="{59BDBDC2-F707-4567-AF7F-DF4F9E2AFA22}" v="1" dt="2023-09-22T14:56:32.491"/>
    <p1510:client id="{5FAE7F20-74B6-4253-A19C-3CA442BF406F}" v="2" dt="2023-09-22T14:19:00.682"/>
    <p1510:client id="{8EADC4E3-E06D-45D5-AB3E-DFDB55784172}" v="303" dt="2023-09-28T19:14:09.216"/>
    <p1510:client id="{96901F36-AF26-4F78-BBE3-780D77FABC1C}" v="5" dt="2023-09-28T20:25:21.613"/>
    <p1510:client id="{984BD8D2-9ADC-42D6-A28B-86897BD079B9}" v="602" dt="2023-09-12T05:11:38.348"/>
    <p1510:client id="{A6B848A0-4553-45A7-8E3F-503017D0E885}" v="2" dt="2023-09-10T22:22:50.636"/>
    <p1510:client id="{A969E4EA-688F-431C-A9B8-19BB3C26C486}" v="53" dt="2023-09-22T13:30:13.018"/>
    <p1510:client id="{B4BC18AC-1924-4D75-A150-9B6D526F36E1}" v="92" dt="2023-09-28T18:53:31.740"/>
    <p1510:client id="{D31A1F3B-930D-47DA-8495-BE914C208AA4}" v="208" dt="2023-09-26T00:10:43.690"/>
    <p1510:client id="{D3E7E35E-5D12-4BFB-A4E6-1A5EDC9DA1BC}" v="40" dt="2023-09-25T23:55:01.420"/>
    <p1510:client id="{E05CD8D7-BE9A-4F77-8D1E-B4F0DF3E3DAE}" v="16" dt="2023-09-28T20:06:48.375"/>
    <p1510:client id="{E700F1B6-6057-47F1-9D30-AA51D16747D8}" v="3" dt="2023-09-12T13:09:14.813"/>
    <p1510:client id="{FCA46F00-27A6-4483-8B60-C21768D59BC4}" v="4" dt="2023-09-10T22:23:22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C4767-29E4-4BA7-970B-36F677F15C18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107B9-C8A3-472D-9673-74960428A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941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107B9-C8A3-472D-9673-74960428AC6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382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u="sng">
              <a:ea typeface="Calibri"/>
              <a:cs typeface="Calibri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107B9-C8A3-472D-9673-74960428AC6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076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Structured data: This is organized data. Or data that can be organized. It's limiting because this type of data has intended purpose.</a:t>
            </a:r>
          </a:p>
          <a:p>
            <a:r>
              <a:rPr lang="en-US"/>
              <a:t>OLTP is a repository for structured data. It is implicit that it's structured data b/c of the fundamental characteristics and purpose of OLTP systems.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Unstructured data: This type of data has no predefined format or organization. Freeform data because data isn't defined and can be adapted/flexible. More use cases for this type of data. But analysis of unstructured data requires data scientists – specialists to prepare and analyze data.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/>
              <a:t>But in OLAP environments, structured data is NOT generally the norm in the tech industry (think Google, Twitter).</a:t>
            </a:r>
          </a:p>
          <a:p>
            <a:r>
              <a:rPr lang="en-US"/>
              <a:t>Can store many types of data – structured or unstructured data. In large corporate environments, most OLAP environments store structured data BECAUSE they don't have a business reason to deal with unstructured data. 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Semi-structured data: This is Google and Twitter. This type of data doesn't have a strict or predefined schema/data model, but it does have level of structure (usually labels or tags). More flexibility that structured data but not as freeform as unstructured data. Example: semi-structured data can come from log files, sensor data, metadata.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107B9-C8A3-472D-9673-74960428AC6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40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E995-714F-8DD0-E901-1696DF5A4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EE05D-BFF7-9B4F-7AFA-D7D353E9B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C810D-B3A4-EB9A-FE43-7C47A377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E9AF-2248-4187-A5BC-12AC1B843A83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92FF0-C252-657D-C2B6-65546120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E904A-5A96-B4B0-2182-032068A7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E544-E61D-4CC3-8A61-BADE1E08A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77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3C46-B630-C937-F6E1-4AB0772D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3A1DC-FFBC-348C-2F4A-8844BA268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C8D80-E4AF-7617-944D-794F21C5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E9AF-2248-4187-A5BC-12AC1B843A83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724D7-DD45-4490-87CD-D5CE96224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779FE-BE5F-274D-0095-7C10D8DB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E544-E61D-4CC3-8A61-BADE1E08A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15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AD0283-8A2F-A11E-31F7-1D2E187BF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E70DC-4555-9BB1-E228-F6C664FAD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83F98-034E-7FC9-DBBE-6F04722A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E9AF-2248-4187-A5BC-12AC1B843A83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664A1-8905-9F1E-514C-2407ABBF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1C2CB-237C-55B3-BBA3-5E0E86D9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E544-E61D-4CC3-8A61-BADE1E08A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68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7737-4CB3-3C07-DC2C-256ACFFC8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3DBAB-E5C4-5B69-A5A6-EA3E8B621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C71B0-F386-1EAA-C2B9-F737EB33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D4F-8DDE-5741-9386-523E755BF28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8D77A-215C-7666-9085-9BE64F0F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7CFAC-FE3B-6712-2E33-AFE8D3E1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6A89-DCF1-1B4C-8203-83F6D3C9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5E5E5-24CF-84BC-AEA9-E72C9B54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F4C1-4B11-F6C3-FD2A-654EC2226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86E42-A840-1A90-BE5B-9E3D7B01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D4F-8DDE-5741-9386-523E755BF28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D34B-2A4B-FD22-4179-983B1C32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94286-5031-50A5-F289-6C96E98D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6A89-DCF1-1B4C-8203-83F6D3C9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18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B254-B44F-1CBA-8B7E-95FF27B90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EF866-CB97-739B-DFD8-7EA6F8B36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A9D61-DF88-363B-5515-98660036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D4F-8DDE-5741-9386-523E755BF28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73EB5-3530-8543-B909-AF59C8EB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72127-4EBB-783B-A391-F3F8BD8E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6A89-DCF1-1B4C-8203-83F6D3C9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70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906C-EC6C-B5E3-AEAB-9BF79C7F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5F01C-9998-1A80-D7CE-A2AB417A0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2A55D-B85D-A39D-3573-F157EBF31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BE948-F259-6719-E67C-D938125C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D4F-8DDE-5741-9386-523E755BF28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29FEC-5217-6F99-0A5B-8136AEAA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74405-C296-DE14-0732-5C756801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6A89-DCF1-1B4C-8203-83F6D3C9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97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AC51-0754-03C5-BFD1-93DCBF25E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04318-7453-A2FB-B623-52ABC43A8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0B925-F21E-6853-D26D-F5D59A4B9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7F28D-953E-4B9A-716D-850440D3F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57317-8A51-E4FD-9D54-B80D24084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ADCF8B-1728-E4E2-7B10-D3DFD88A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D4F-8DDE-5741-9386-523E755BF28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3E6B3D-7387-C961-B870-799ACF16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2E9C27-2BBC-C4BE-8ACD-6547AA19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6A89-DCF1-1B4C-8203-83F6D3C9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54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42F8-40FC-008D-1A5E-BC06E4C3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8CDC3-7709-EA49-6BB3-09188F8B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D4F-8DDE-5741-9386-523E755BF28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3855C-F672-9FEF-CB9A-E53473BA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EC6B9-94C7-4432-0AC4-6E616F48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6A89-DCF1-1B4C-8203-83F6D3C9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714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5C925A-0E12-2385-D275-7990E5E7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D4F-8DDE-5741-9386-523E755BF28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913C44-6AB1-2DFE-CD07-9F876DC2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98C08-57E0-16D0-2E5F-75A38A74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6A89-DCF1-1B4C-8203-83F6D3C9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23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426F-C39A-64EA-C350-4B9611D2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55F20-9BBC-4456-5F47-A1A69D1E7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28B0B-A63F-782C-AB93-7A827DACB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F2B37-84B3-429D-0E60-7D3DA626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D4F-8DDE-5741-9386-523E755BF28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41EBF-5A3D-3829-AEED-2FECF52EA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322AA-AA20-6C2C-1F87-362C461E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6A89-DCF1-1B4C-8203-83F6D3C9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14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623E-1B41-3277-AC80-67BA5CDA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35A4E-E15A-A568-2FE7-6B6ACACD9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C1D53-A282-639F-697F-3710818E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E9AF-2248-4187-A5BC-12AC1B843A83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BABC6-9787-5B79-B790-52F1F626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79690-A551-5037-0D6D-4A418735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E544-E61D-4CC3-8A61-BADE1E08A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9390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C35E-9FF0-75C0-0B99-8B8438BA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11396-DBCE-E549-7659-7A45D3719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D498B-50DE-E0B7-B0E5-14D8C7B92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603EB-4171-A826-6DFB-485DB91AD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D4F-8DDE-5741-9386-523E755BF28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F3CAB-0C5C-7EB5-9EEF-B01CD038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48FD0-C8DA-82CD-0EE8-F3AD4FD1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6A89-DCF1-1B4C-8203-83F6D3C9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716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3909-7AA2-3861-FEB7-0A83E0D7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62229-4164-EAAF-2258-67204C575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5B614-A6E3-18CD-363C-2B192345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D4F-8DDE-5741-9386-523E755BF28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3F3FA-65CC-764F-5B6C-B94DAA0E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376F3-65CF-EDF1-EE0E-337C321E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6A89-DCF1-1B4C-8203-83F6D3C9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065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8CB5E-EFB8-3971-E803-1D924B5FF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E8A1A-40FF-DAC2-B571-2A3B8FF13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10B4D-6662-7AAC-D345-33BB5C98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D4F-8DDE-5741-9386-523E755BF28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C3C50-B39E-9D88-B9C6-E0581D1B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2DCF2-2434-239B-8B73-BCC93F22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6A89-DCF1-1B4C-8203-83F6D3C9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516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A715-6872-07D0-1376-C47F3C402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351E0-8496-2FB7-2D32-02A3EE8B9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34F79-37DA-38BC-628D-86A9A354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D4F-8DDE-5741-9386-523E755BF28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1FAEA-0CB9-5AFA-460B-7ECD9737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EF444-6782-3058-A99C-0847F9BC2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6A89-DCF1-1B4C-8203-83F6D3C9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94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706E-EE61-4A7E-5DDA-00763B02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BCFF3-4BDE-0F60-5C87-6577892B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373DF-FE9E-B15A-0473-585F4AD7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D4F-8DDE-5741-9386-523E755BF28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78344-9D09-A57F-3EB0-135F4762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E0F18-992F-AFDE-D4C8-E1428B85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6A89-DCF1-1B4C-8203-83F6D3C9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530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DD88-5FEA-A45E-FB50-A3B2BDEE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7B737-6937-81AA-C472-189639CF5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69634-B8B2-13ED-0D48-ED80BCDA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D4F-8DDE-5741-9386-523E755BF28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7F5AE-1FA5-D02B-6286-29D46F2C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6A2A0-7A6B-83A0-2C55-A3DA6432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6A89-DCF1-1B4C-8203-83F6D3C9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965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27D6-45E5-39EE-DE86-421AEDE6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B8030-8301-C8B1-2AE9-CAC1BB909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8FDC2-A894-C067-B556-9D031236B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8D572-D853-19BC-D052-8CA11064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D4F-8DDE-5741-9386-523E755BF28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66774-E606-71E3-E672-8F967FF8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5F60F-438D-16F0-2176-5804D254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6A89-DCF1-1B4C-8203-83F6D3C9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93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82B1-0C3F-E793-57C1-45CB67140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BB1BC-8982-A353-31F3-59F19E30C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9B2EC-8FC9-A419-8409-96DCFDC39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0581E-9882-4396-7D17-92F1C5E9D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A42B7-1B1D-A37B-05ED-0F1C95CF2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F8BA9-CFC4-9567-95A9-2D652248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D4F-8DDE-5741-9386-523E755BF28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820B29-9A98-0535-8050-E3995F5D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29660-56B7-1E23-C259-61990B628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6A89-DCF1-1B4C-8203-83F6D3C9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319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68FCA-1D2E-3380-D561-FC2AC0A4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5DBB7-CF0E-2F66-536A-6CFCE7D7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D4F-8DDE-5741-9386-523E755BF28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F2D99-1530-3FF4-3B63-F4FCBD33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8CACD-0B91-8F1A-B393-60BE18E9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6A89-DCF1-1B4C-8203-83F6D3C9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211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913C77-1AA4-5353-B767-85F90B83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D4F-8DDE-5741-9386-523E755BF28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0AED8-37C7-56BC-812B-599E8CA8C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42484-919E-CAA5-5ECC-C0978D68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6A89-DCF1-1B4C-8203-83F6D3C9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1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65DC-38CF-C6B4-7986-203B7A92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90974-D7CF-FA81-A470-DAC03BC21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7E80-01FF-9916-8EDD-EA6F7F21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E9AF-2248-4187-A5BC-12AC1B843A83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9C361-3DCF-91B3-99CE-777A5E8B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988B0-4F2A-5BFB-7100-ACDF6405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E544-E61D-4CC3-8A61-BADE1E08A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9613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56FE9-196E-6896-7204-A42A7A2E0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ABF75-040D-EF0A-B9BB-2568E5FEF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C0A08-0AF9-E8E2-CB1E-8B5E2F369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B356D-0F17-CD37-8EAD-416398B6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D4F-8DDE-5741-9386-523E755BF28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55597-4BB7-A6DB-769C-DAB65880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85B49-FE34-4C38-099D-9A2071B8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6A89-DCF1-1B4C-8203-83F6D3C9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737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2690-962F-B327-667E-F648C8784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5B5F8B-4D21-EEEA-A843-8504BB025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A16BF-60D9-BE6F-00C8-ECDFCFB02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939AB-040F-343D-5D38-9D4376A0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D4F-8DDE-5741-9386-523E755BF28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48E8F-2944-6A7B-E022-8A9833C4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AFE44-E4F7-CFC7-E056-6DCC46D0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6A89-DCF1-1B4C-8203-83F6D3C9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021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740F-8955-6F3F-8A95-1C724EBA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77034-9B86-3696-6129-1A9637C6A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CE604-1E3E-B3C0-C524-7C6287E1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D4F-8DDE-5741-9386-523E755BF28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1C302-A70F-8F57-DF63-170DDFE5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C7A8A-7DDD-9993-521D-3D4C3FE2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6A89-DCF1-1B4C-8203-83F6D3C9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323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144092-88FA-CAA6-F7A1-E324D6F50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52826-0706-0CAD-F88D-622C1AA57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F9C63-AE23-F691-4BFB-B39E46FA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D4F-8DDE-5741-9386-523E755BF28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AD292-BA46-39A0-B725-70A030F25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5A729-2811-C37D-032C-991409CE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6A89-DCF1-1B4C-8203-83F6D3C9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9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6908-275F-6D7A-CDE3-7E8E4F24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09FB3-2BC4-5BF2-CB73-A3BB586E4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E3B7E-E625-2B43-10D3-1150C0066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0EE79-FAF5-8896-FF09-ECC7EED9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E9AF-2248-4187-A5BC-12AC1B843A83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94F80-2366-DAB8-5A25-E11E8EB4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FA5D4-3D09-C4B0-EFB6-53A1B7D9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E544-E61D-4CC3-8A61-BADE1E08A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22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EC43-633C-2CCF-6BFB-6014187E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8AA18-2A13-E1C4-BB05-E2474C290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82E4F-B981-E7B6-A2C9-5A5DC4907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7BB14-A1CE-F3BE-114F-BDCC6E943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DFD22C-056A-246B-547A-81C3DE3E9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75225E-B827-C820-6B37-72A4F2D4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E9AF-2248-4187-A5BC-12AC1B843A83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C3C02-C391-D50B-F7FB-F09A8D9D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889986-300E-CE0C-CD74-E7389A9B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E544-E61D-4CC3-8A61-BADE1E08A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28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109E-899C-26DD-5C4A-9097D9D5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EFBF3-7674-01D1-B394-0535B21A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E9AF-2248-4187-A5BC-12AC1B843A83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2DD0C-834C-F2D0-A104-9B372DB8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5B0D7-D85E-7944-9DEC-C0991267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E544-E61D-4CC3-8A61-BADE1E08A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32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E95A8-C81D-684D-9802-6AC74F1C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E9AF-2248-4187-A5BC-12AC1B843A83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21C39-2CF7-E6B3-0B2E-8CA33CF5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4D17D-50D8-3434-D65A-0C4AF75D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E544-E61D-4CC3-8A61-BADE1E08A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7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5BB2-F28A-923D-9952-8F5BE731A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65505-5157-CF78-37FD-68C8E353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A86B8-B394-7D47-B724-2377060CF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0FDC1-3CE4-81C6-7784-9FDBBE39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E9AF-2248-4187-A5BC-12AC1B843A83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8EA74-337C-C817-8432-27E1DAD3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F8721-D5C4-97ED-3457-BBFF08EC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E544-E61D-4CC3-8A61-BADE1E08A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34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1B34-52F6-D4E6-9D24-6F7F9357C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1E158-6D13-D07E-9483-682A0ED6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DD74C-74C2-6A0B-A56D-D5C4E1409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AEB6B-7906-E1ED-B7C0-0D0BCA350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E9AF-2248-4187-A5BC-12AC1B843A83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204B6-8DD3-B62E-EA2C-A1C11EA9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C1A4E-849C-703A-525F-FAFEEBD2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E544-E61D-4CC3-8A61-BADE1E08A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32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E8B07-4DC1-04CB-2A2F-908D71E2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56ECD-62ED-7DD2-FB6E-DA195A15B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179A6-2455-9BDE-3787-22AFFE229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8E9AF-2248-4187-A5BC-12AC1B843A83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6B9DC-0472-4BC4-A9AF-C1FDED099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6146D-2223-EDA1-CEC1-32D4A03E4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EE544-E61D-4CC3-8A61-BADE1E08A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13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E8D94B-E135-4DAD-15B0-B820A9A6C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B396A-AC5F-01E2-B98B-7426BDEF4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CCF6E-2920-CE95-D5F8-848A5BE51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52D4F-8DDE-5741-9386-523E755BF28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13896-6700-DE1E-A63B-D5C65DE4B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3309D-7B9F-3A85-B027-4D48011DB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C6A89-DCF1-1B4C-8203-83F6D3C9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0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AC2C1-969D-9F81-CCE6-BF14AE870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69E09-B021-8A25-1A25-34C24A8C7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AF4A6-0B78-7D01-D67E-0EBA04DEA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52D4F-8DDE-5741-9386-523E755BF28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D3E6E-A5AB-1187-26D2-59E2AB79B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8FBD1-E747-72B9-4E33-4DC517DCF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C6A89-DCF1-1B4C-8203-83F6D3C9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6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9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D139E-D0E7-CA92-FF9B-274B51EF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564253"/>
            <a:ext cx="2613872" cy="47945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Data Driven Decision?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ood human figure">
            <a:extLst>
              <a:ext uri="{FF2B5EF4-FFF2-40B4-BE49-F238E27FC236}">
                <a16:creationId xmlns:a16="http://schemas.microsoft.com/office/drawing/2014/main" id="{015E6AFC-38EA-CEE4-EB23-031DD02BA2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1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4625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BBFFAE5-993B-3C96-A43A-85088E1C052E}"/>
              </a:ext>
            </a:extLst>
          </p:cNvPr>
          <p:cNvSpPr txBox="1">
            <a:spLocks/>
          </p:cNvSpPr>
          <p:nvPr/>
        </p:nvSpPr>
        <p:spPr>
          <a:xfrm>
            <a:off x="176251" y="0"/>
            <a:ext cx="2266421" cy="1098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/>
              <a:t>OLAP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443A69-45C1-6C6A-EB19-649A62201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695" y="635463"/>
            <a:ext cx="10021422" cy="60409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6F6AC22-2E8C-A698-A0EE-22BD28021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65" y="937404"/>
            <a:ext cx="2252573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25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BE9F82-5D4C-9F19-ED97-46D7FACF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 of Data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FB23B1-C2DE-8F37-F64C-CC885F5B5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007406"/>
            <a:ext cx="7214616" cy="481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2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map of the united states with a graph&#10;&#10;Description automatically generated">
            <a:extLst>
              <a:ext uri="{FF2B5EF4-FFF2-40B4-BE49-F238E27FC236}">
                <a16:creationId xmlns:a16="http://schemas.microsoft.com/office/drawing/2014/main" id="{CF79F7B3-4AC2-67E5-7ACE-9FBA55B7A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35" y="457200"/>
            <a:ext cx="1110953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0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D139E-D0E7-CA92-FF9B-274B51EF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14" y="4880243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b="0" i="0">
                <a:solidFill>
                  <a:srgbClr val="000000"/>
                </a:solidFill>
                <a:effectLst/>
                <a:latin typeface="Salesforce Sans"/>
              </a:rPr>
            </a:br>
            <a:br>
              <a:rPr lang="en-US" b="0" i="0">
                <a:solidFill>
                  <a:srgbClr val="000000"/>
                </a:solidFill>
                <a:effectLst/>
                <a:latin typeface="Salesforce Sans"/>
              </a:rPr>
            </a:br>
            <a:endParaRPr lang="en-IN"/>
          </a:p>
        </p:txBody>
      </p:sp>
      <p:pic>
        <p:nvPicPr>
          <p:cNvPr id="2050" name="Picture 2" descr="Facts - Environmental Management Facts">
            <a:extLst>
              <a:ext uri="{FF2B5EF4-FFF2-40B4-BE49-F238E27FC236}">
                <a16:creationId xmlns:a16="http://schemas.microsoft.com/office/drawing/2014/main" id="{CFCFE208-3AEE-800D-70E7-1D8E54309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3" y="2168067"/>
            <a:ext cx="3187934" cy="252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B98480-6657-BF2C-FD85-2C9CE091D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830" y="2070259"/>
            <a:ext cx="3320143" cy="332014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9414425-A2B7-268D-D950-A76826D85B79}"/>
              </a:ext>
            </a:extLst>
          </p:cNvPr>
          <p:cNvSpPr txBox="1">
            <a:spLocks/>
          </p:cNvSpPr>
          <p:nvPr/>
        </p:nvSpPr>
        <p:spPr>
          <a:xfrm>
            <a:off x="307380" y="4296387"/>
            <a:ext cx="115951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>
                <a:latin typeface="Salesforce Sans"/>
              </a:rPr>
            </a:br>
            <a:r>
              <a:rPr lang="en-US">
                <a:latin typeface="Salesforce Sans"/>
              </a:rPr>
              <a:t>   </a:t>
            </a:r>
            <a:r>
              <a:rPr lang="en-US" b="1">
                <a:latin typeface="Salesforce Sans"/>
              </a:rPr>
              <a:t>Facts                       Data                        Metrices  </a:t>
            </a:r>
            <a:endParaRPr lang="en-IN" b="1">
              <a:ea typeface="Calibri Light"/>
              <a:cs typeface="Calibri Ligh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54E54B-783D-B910-AC58-D050BA0D2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5759" y="2168112"/>
            <a:ext cx="3038569" cy="254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9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data flow&#10;&#10;Description automatically generated">
            <a:extLst>
              <a:ext uri="{FF2B5EF4-FFF2-40B4-BE49-F238E27FC236}">
                <a16:creationId xmlns:a16="http://schemas.microsoft.com/office/drawing/2014/main" id="{0372C7DE-8E02-EAC9-5A2B-19F019ACA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145" y="-2117"/>
            <a:ext cx="9058460" cy="68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1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04B01E-C46A-9A9A-60FD-583DEDC24A50}"/>
              </a:ext>
            </a:extLst>
          </p:cNvPr>
          <p:cNvSpPr txBox="1"/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But why it is important?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27889F-2D97-04D3-81ED-5F51FF85B1D8}"/>
              </a:ext>
            </a:extLst>
          </p:cNvPr>
          <p:cNvSpPr txBox="1"/>
          <p:nvPr/>
        </p:nvSpPr>
        <p:spPr>
          <a:xfrm>
            <a:off x="1432982" y="6121399"/>
            <a:ext cx="622511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 b="1">
              <a:solidFill>
                <a:srgbClr val="3C3C43"/>
              </a:solidFill>
              <a:ea typeface="Calibri"/>
              <a:cs typeface="Calibri"/>
            </a:endParaRPr>
          </a:p>
        </p:txBody>
      </p:sp>
      <p:pic>
        <p:nvPicPr>
          <p:cNvPr id="5" name="Picture 4" descr="A hand holding a coin&#10;&#10;Description automatically generated">
            <a:extLst>
              <a:ext uri="{FF2B5EF4-FFF2-40B4-BE49-F238E27FC236}">
                <a16:creationId xmlns:a16="http://schemas.microsoft.com/office/drawing/2014/main" id="{059F7E41-C58F-F878-FC21-043CD0C15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508" y="4103975"/>
            <a:ext cx="2070904" cy="1872938"/>
          </a:xfrm>
          <a:prstGeom prst="rect">
            <a:avLst/>
          </a:prstGeom>
        </p:spPr>
      </p:pic>
      <p:pic>
        <p:nvPicPr>
          <p:cNvPr id="6" name="Picture 5" descr="A green tick in a human head&#10;&#10;Description automatically generated">
            <a:extLst>
              <a:ext uri="{FF2B5EF4-FFF2-40B4-BE49-F238E27FC236}">
                <a16:creationId xmlns:a16="http://schemas.microsoft.com/office/drawing/2014/main" id="{399D0E08-7AE5-84FA-7A09-E3674D351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398" y="2002031"/>
            <a:ext cx="1707702" cy="17390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B146EF-11A7-5447-6582-505DCFAB8959}"/>
              </a:ext>
            </a:extLst>
          </p:cNvPr>
          <p:cNvSpPr txBox="1"/>
          <p:nvPr/>
        </p:nvSpPr>
        <p:spPr>
          <a:xfrm>
            <a:off x="6046030" y="3873380"/>
            <a:ext cx="51133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594360">
              <a:spcAft>
                <a:spcPts val="600"/>
              </a:spcAft>
            </a:pPr>
            <a:r>
              <a:rPr lang="en-US" b="1" kern="1200">
                <a:solidFill>
                  <a:srgbClr val="3C3C43"/>
                </a:solidFill>
                <a:latin typeface="+mn-lt"/>
                <a:ea typeface="+mn-ea"/>
                <a:cs typeface="+mn-cs"/>
              </a:rPr>
              <a:t>  Making </a:t>
            </a:r>
            <a:r>
              <a:rPr lang="en-US" b="1">
                <a:solidFill>
                  <a:srgbClr val="3C3C43"/>
                </a:solidFill>
              </a:rPr>
              <a:t>More</a:t>
            </a:r>
            <a:r>
              <a:rPr lang="en-US" b="1" kern="1200">
                <a:solidFill>
                  <a:srgbClr val="3C3C43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>
                <a:solidFill>
                  <a:srgbClr val="3C3C43"/>
                </a:solidFill>
              </a:rPr>
              <a:t>Informed</a:t>
            </a:r>
            <a:r>
              <a:rPr lang="en-US" b="1" kern="1200">
                <a:solidFill>
                  <a:srgbClr val="3C3C43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>
                <a:solidFill>
                  <a:srgbClr val="3C3C43"/>
                </a:solidFill>
              </a:rPr>
              <a:t>Decisions</a:t>
            </a:r>
            <a:endParaRPr lang="en-US" b="1">
              <a:ea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C6484F-09EF-10FF-6120-9DE4B4345DA8}"/>
              </a:ext>
            </a:extLst>
          </p:cNvPr>
          <p:cNvSpPr txBox="1"/>
          <p:nvPr/>
        </p:nvSpPr>
        <p:spPr>
          <a:xfrm>
            <a:off x="6390437" y="6269109"/>
            <a:ext cx="38500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594360">
              <a:spcAft>
                <a:spcPts val="600"/>
              </a:spcAft>
            </a:pPr>
            <a:r>
              <a:rPr lang="en-US" b="1" kern="1200">
                <a:solidFill>
                  <a:srgbClr val="3C3C43"/>
                </a:solidFill>
                <a:latin typeface="+mn-lt"/>
                <a:ea typeface="+mn-ea"/>
                <a:cs typeface="+mn-cs"/>
              </a:rPr>
              <a:t>     </a:t>
            </a:r>
            <a:r>
              <a:rPr lang="en-US" b="1">
                <a:solidFill>
                  <a:srgbClr val="3C3C43"/>
                </a:solidFill>
              </a:rPr>
              <a:t>Gain a Competitive Advantage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F5FA3-8A33-C7E9-DCE5-F77E37FA5EC5}"/>
              </a:ext>
            </a:extLst>
          </p:cNvPr>
          <p:cNvSpPr txBox="1"/>
          <p:nvPr/>
        </p:nvSpPr>
        <p:spPr>
          <a:xfrm>
            <a:off x="2385483" y="3877733"/>
            <a:ext cx="3632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3C3C43"/>
                </a:solidFill>
                <a:ea typeface="+mn-lt"/>
                <a:cs typeface="+mn-lt"/>
              </a:rPr>
              <a:t>Improve operational efficiency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643E34-18DA-261B-E5D4-D26633EF0757}"/>
              </a:ext>
            </a:extLst>
          </p:cNvPr>
          <p:cNvSpPr txBox="1"/>
          <p:nvPr/>
        </p:nvSpPr>
        <p:spPr>
          <a:xfrm>
            <a:off x="2681816" y="62166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3C3C43"/>
                </a:solidFill>
              </a:rPr>
              <a:t>Cost-Effective Planning   </a:t>
            </a:r>
            <a:endParaRPr lang="en-US"/>
          </a:p>
        </p:txBody>
      </p:sp>
      <p:pic>
        <p:nvPicPr>
          <p:cNvPr id="13" name="Picture 12" descr="A group of people with a star above them&#10;&#10;Description automatically generated">
            <a:extLst>
              <a:ext uri="{FF2B5EF4-FFF2-40B4-BE49-F238E27FC236}">
                <a16:creationId xmlns:a16="http://schemas.microsoft.com/office/drawing/2014/main" id="{6DDA1444-7EAE-D363-7F79-CC4D86F4D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650" y="4385734"/>
            <a:ext cx="1833034" cy="1822450"/>
          </a:xfrm>
          <a:prstGeom prst="rect">
            <a:avLst/>
          </a:prstGeom>
        </p:spPr>
      </p:pic>
      <p:pic>
        <p:nvPicPr>
          <p:cNvPr id="14" name="Picture 13" descr="A blue and orange gears with a gauge&#10;&#10;Description automatically generated">
            <a:extLst>
              <a:ext uri="{FF2B5EF4-FFF2-40B4-BE49-F238E27FC236}">
                <a16:creationId xmlns:a16="http://schemas.microsoft.com/office/drawing/2014/main" id="{2D952143-12A6-2DBE-35BD-75BFF27ACE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741" t="18533" r="13900" b="19691"/>
          <a:stretch/>
        </p:blipFill>
        <p:spPr>
          <a:xfrm>
            <a:off x="2734734" y="1877484"/>
            <a:ext cx="2467471" cy="206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9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lan a People Strategy like a Product Strategy | Root, a part of Accenture">
            <a:extLst>
              <a:ext uri="{FF2B5EF4-FFF2-40B4-BE49-F238E27FC236}">
                <a16:creationId xmlns:a16="http://schemas.microsoft.com/office/drawing/2014/main" id="{7FF62A2F-C28B-B514-145B-DADC5DFB0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53" y="3196250"/>
            <a:ext cx="5932034" cy="346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2731EA-AB80-3271-9D97-E91EDB44918A}"/>
              </a:ext>
            </a:extLst>
          </p:cNvPr>
          <p:cNvSpPr txBox="1"/>
          <p:nvPr/>
        </p:nvSpPr>
        <p:spPr>
          <a:xfrm>
            <a:off x="851806" y="685247"/>
            <a:ext cx="10488387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800">
                <a:latin typeface="Calibri"/>
                <a:ea typeface="Calibri" panose="020F0502020204030204" pitchFamily="34" charset="0"/>
                <a:cs typeface="Times New Roman"/>
              </a:rPr>
              <a:t>H</a:t>
            </a:r>
            <a:r>
              <a:rPr lang="en-US" sz="4800">
                <a:effectLst/>
                <a:latin typeface="Calibri"/>
                <a:ea typeface="Calibri" panose="020F0502020204030204" pitchFamily="34" charset="0"/>
                <a:cs typeface="Times New Roman"/>
              </a:rPr>
              <a:t>ow </a:t>
            </a:r>
            <a:r>
              <a:rPr lang="en-US" sz="4800">
                <a:latin typeface="Calibri"/>
                <a:ea typeface="Calibri" panose="020F0502020204030204" pitchFamily="34" charset="0"/>
                <a:cs typeface="Times New Roman"/>
              </a:rPr>
              <a:t>data</a:t>
            </a:r>
            <a:r>
              <a:rPr lang="en-US" sz="480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4800">
                <a:latin typeface="Calibri"/>
                <a:ea typeface="Calibri" panose="020F0502020204030204" pitchFamily="34" charset="0"/>
                <a:cs typeface="Times New Roman"/>
              </a:rPr>
              <a:t>driven</a:t>
            </a:r>
            <a:r>
              <a:rPr lang="en-US" sz="4800">
                <a:effectLst/>
                <a:latin typeface="Calibri"/>
                <a:ea typeface="Calibri" panose="020F0502020204030204" pitchFamily="34" charset="0"/>
                <a:cs typeface="Times New Roman"/>
              </a:rPr>
              <a:t> decision leverages: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800">
                <a:effectLst/>
                <a:latin typeface="Calibri"/>
                <a:ea typeface="Calibri" panose="020F0502020204030204" pitchFamily="34" charset="0"/>
                <a:cs typeface="Times New Roman"/>
              </a:rPr>
              <a:t>Online Transaction Processing (OLTP)</a:t>
            </a:r>
            <a:r>
              <a:rPr lang="en-US" sz="4800">
                <a:latin typeface="Calibri"/>
                <a:ea typeface="Calibri" panose="020F0502020204030204" pitchFamily="34" charset="0"/>
                <a:cs typeface="Times New Roman"/>
              </a:rPr>
              <a:t> </a:t>
            </a:r>
            <a:endParaRPr lang="en-US" sz="4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800">
                <a:effectLst/>
                <a:latin typeface="Calibri"/>
                <a:ea typeface="Calibri" panose="020F0502020204030204" pitchFamily="34" charset="0"/>
                <a:cs typeface="Times New Roman"/>
              </a:rPr>
              <a:t>Online Analytical Processing (OLAP)</a:t>
            </a:r>
            <a:endParaRPr lang="en-IN" sz="11500">
              <a:latin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672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n 14">
            <a:extLst>
              <a:ext uri="{FF2B5EF4-FFF2-40B4-BE49-F238E27FC236}">
                <a16:creationId xmlns:a16="http://schemas.microsoft.com/office/drawing/2014/main" id="{C9FE3498-3028-E118-F79A-7B46C2A99B28}"/>
              </a:ext>
            </a:extLst>
          </p:cNvPr>
          <p:cNvSpPr/>
          <p:nvPr/>
        </p:nvSpPr>
        <p:spPr>
          <a:xfrm>
            <a:off x="6643267" y="1030266"/>
            <a:ext cx="2868460" cy="3457183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152D9CA1-9E9F-B9B7-938B-743483167CF6}"/>
              </a:ext>
            </a:extLst>
          </p:cNvPr>
          <p:cNvSpPr/>
          <p:nvPr/>
        </p:nvSpPr>
        <p:spPr>
          <a:xfrm>
            <a:off x="1862505" y="1030267"/>
            <a:ext cx="2868460" cy="3457183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7481BF-181B-80A7-68CC-F779A9FCAD25}"/>
              </a:ext>
            </a:extLst>
          </p:cNvPr>
          <p:cNvGrpSpPr/>
          <p:nvPr/>
        </p:nvGrpSpPr>
        <p:grpSpPr>
          <a:xfrm>
            <a:off x="7074820" y="1826356"/>
            <a:ext cx="2528170" cy="2333736"/>
            <a:chOff x="8141844" y="858481"/>
            <a:chExt cx="2528170" cy="2333736"/>
          </a:xfrm>
        </p:grpSpPr>
        <p:pic>
          <p:nvPicPr>
            <p:cNvPr id="7" name="Graphic 6" descr="Pandemic exponential curve bar graph with solid fill">
              <a:extLst>
                <a:ext uri="{FF2B5EF4-FFF2-40B4-BE49-F238E27FC236}">
                  <a16:creationId xmlns:a16="http://schemas.microsoft.com/office/drawing/2014/main" id="{98DD17E7-35FF-881C-58F6-006650EFA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87321" y="858481"/>
              <a:ext cx="914400" cy="914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C7B8A0-AC63-0E7C-116F-6D189BC46F86}"/>
                </a:ext>
              </a:extLst>
            </p:cNvPr>
            <p:cNvSpPr txBox="1"/>
            <p:nvPr/>
          </p:nvSpPr>
          <p:spPr>
            <a:xfrm>
              <a:off x="8141844" y="1714889"/>
              <a:ext cx="252817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Analytics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>
                  <a:effectLst/>
                  <a:latin typeface="Calibri" panose="020F0502020204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Data mining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latin typeface="Calibri" panose="020F0502020204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B</a:t>
              </a:r>
              <a:r>
                <a:rPr lang="en-US" sz="1800">
                  <a:effectLst/>
                  <a:latin typeface="Calibri" panose="020F0502020204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usiness intelligence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latin typeface="Calibri" panose="020F0502020204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M</a:t>
              </a:r>
              <a:r>
                <a:rPr lang="en-US" sz="1800">
                  <a:effectLst/>
                  <a:latin typeface="Calibri" panose="020F0502020204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achine learning</a:t>
              </a:r>
              <a:r>
                <a:rPr lang="en-US">
                  <a:effectLst/>
                </a:rPr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Historical data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EE92C9-BD9C-3ED9-D858-67F9F6C9BE58}"/>
              </a:ext>
            </a:extLst>
          </p:cNvPr>
          <p:cNvGrpSpPr/>
          <p:nvPr/>
        </p:nvGrpSpPr>
        <p:grpSpPr>
          <a:xfrm>
            <a:off x="2147322" y="1768364"/>
            <a:ext cx="2741112" cy="2293422"/>
            <a:chOff x="2506102" y="718588"/>
            <a:chExt cx="2741112" cy="229342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F7284B-A34A-3B7F-6F26-620234CF0328}"/>
                </a:ext>
              </a:extLst>
            </p:cNvPr>
            <p:cNvSpPr txBox="1"/>
            <p:nvPr/>
          </p:nvSpPr>
          <p:spPr>
            <a:xfrm>
              <a:off x="2506102" y="1534682"/>
              <a:ext cx="2741112" cy="1477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Transactional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Fast processing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Indexed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Normalized attributes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Current data</a:t>
              </a:r>
            </a:p>
          </p:txBody>
        </p:sp>
        <p:pic>
          <p:nvPicPr>
            <p:cNvPr id="13" name="Graphic 12" descr="Laptop with solid fill">
              <a:extLst>
                <a:ext uri="{FF2B5EF4-FFF2-40B4-BE49-F238E27FC236}">
                  <a16:creationId xmlns:a16="http://schemas.microsoft.com/office/drawing/2014/main" id="{03300F72-B41D-6D1F-8D93-740952795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98315" y="718588"/>
              <a:ext cx="914400" cy="91440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E39FFFA-8A02-751F-537B-3ECC764ACA38}"/>
              </a:ext>
            </a:extLst>
          </p:cNvPr>
          <p:cNvSpPr txBox="1"/>
          <p:nvPr/>
        </p:nvSpPr>
        <p:spPr>
          <a:xfrm>
            <a:off x="2631140" y="1030265"/>
            <a:ext cx="1773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OLTP</a:t>
            </a:r>
            <a:endParaRPr lang="en-US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00F64D-F74D-62EE-00CE-39728A693FB7}"/>
              </a:ext>
            </a:extLst>
          </p:cNvPr>
          <p:cNvSpPr txBox="1"/>
          <p:nvPr/>
        </p:nvSpPr>
        <p:spPr>
          <a:xfrm>
            <a:off x="7442173" y="1030265"/>
            <a:ext cx="1773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OLAP</a:t>
            </a:r>
            <a:endParaRPr lang="en-US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A8F6DC-75E5-9DD3-D358-C20A88274D00}"/>
              </a:ext>
            </a:extLst>
          </p:cNvPr>
          <p:cNvSpPr txBox="1"/>
          <p:nvPr/>
        </p:nvSpPr>
        <p:spPr>
          <a:xfrm>
            <a:off x="2100350" y="4790132"/>
            <a:ext cx="274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BUSINESS PROCESS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62BD72-5751-01FB-1B37-F2E136578652}"/>
              </a:ext>
            </a:extLst>
          </p:cNvPr>
          <p:cNvSpPr txBox="1"/>
          <p:nvPr/>
        </p:nvSpPr>
        <p:spPr>
          <a:xfrm>
            <a:off x="6705301" y="4790132"/>
            <a:ext cx="326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BUSINESS DATA WAREHOUSE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56177205-2BA0-D0C9-7DFE-FC554F41B017}"/>
              </a:ext>
            </a:extLst>
          </p:cNvPr>
          <p:cNvSpPr/>
          <p:nvPr/>
        </p:nvSpPr>
        <p:spPr>
          <a:xfrm>
            <a:off x="4226942" y="4844350"/>
            <a:ext cx="2296885" cy="26089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82CD9D82-4F70-EDB2-6872-DB50BC5FE42C}"/>
              </a:ext>
            </a:extLst>
          </p:cNvPr>
          <p:cNvSpPr/>
          <p:nvPr/>
        </p:nvSpPr>
        <p:spPr>
          <a:xfrm rot="10800000">
            <a:off x="4216052" y="5415790"/>
            <a:ext cx="2296885" cy="26089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8B4E94-5628-0B77-4ACA-D0DCCE73682F}"/>
              </a:ext>
            </a:extLst>
          </p:cNvPr>
          <p:cNvSpPr txBox="1"/>
          <p:nvPr/>
        </p:nvSpPr>
        <p:spPr>
          <a:xfrm>
            <a:off x="2089461" y="5307354"/>
            <a:ext cx="2741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ANALYTICS ROLL UP </a:t>
            </a:r>
            <a:r>
              <a:rPr lang="en-US" sz="1400"/>
              <a:t>(“discover similar items”)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9D27B2-1E69-AD3E-6392-370226FCF2A5}"/>
              </a:ext>
            </a:extLst>
          </p:cNvPr>
          <p:cNvSpPr txBox="1"/>
          <p:nvPr/>
        </p:nvSpPr>
        <p:spPr>
          <a:xfrm>
            <a:off x="6672936" y="5371314"/>
            <a:ext cx="326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ANALYTICS </a:t>
            </a:r>
            <a:r>
              <a:rPr lang="en-US" sz="1400"/>
              <a:t>(“business intelligence”)</a:t>
            </a:r>
            <a:endParaRPr lang="en-US"/>
          </a:p>
        </p:txBody>
      </p:sp>
      <p:sp>
        <p:nvSpPr>
          <p:cNvPr id="25" name="U-Turn Arrow 24">
            <a:extLst>
              <a:ext uri="{FF2B5EF4-FFF2-40B4-BE49-F238E27FC236}">
                <a16:creationId xmlns:a16="http://schemas.microsoft.com/office/drawing/2014/main" id="{564F9CF4-8892-BD45-26F1-2785BE7886DE}"/>
              </a:ext>
            </a:extLst>
          </p:cNvPr>
          <p:cNvSpPr/>
          <p:nvPr/>
        </p:nvSpPr>
        <p:spPr>
          <a:xfrm rot="5400000">
            <a:off x="10066354" y="4474407"/>
            <a:ext cx="856105" cy="1676372"/>
          </a:xfrm>
          <a:prstGeom prst="uturnArrow">
            <a:avLst>
              <a:gd name="adj1" fmla="val 18642"/>
              <a:gd name="adj2" fmla="val 21774"/>
              <a:gd name="adj3" fmla="val 20690"/>
              <a:gd name="adj4" fmla="val 43750"/>
              <a:gd name="adj5" fmla="val 9772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37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Amazon.com: Amazon eGift Card - Amazon Logo: Gift Cards">
            <a:extLst>
              <a:ext uri="{FF2B5EF4-FFF2-40B4-BE49-F238E27FC236}">
                <a16:creationId xmlns:a16="http://schemas.microsoft.com/office/drawing/2014/main" id="{6A407D21-6086-2331-9A05-D87F68224A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" r="-2" b="8223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0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BBFFAE5-993B-3C96-A43A-85088E1C052E}"/>
              </a:ext>
            </a:extLst>
          </p:cNvPr>
          <p:cNvSpPr txBox="1">
            <a:spLocks/>
          </p:cNvSpPr>
          <p:nvPr/>
        </p:nvSpPr>
        <p:spPr>
          <a:xfrm>
            <a:off x="176251" y="0"/>
            <a:ext cx="2266421" cy="1098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/>
              <a:t>OLTP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20990-9D31-00EB-FD1C-F2E55852A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914" y="276063"/>
            <a:ext cx="9435835" cy="59767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2E7A34B-54B2-3C41-A65E-9F2BC5666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65" y="937404"/>
            <a:ext cx="226695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6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BBFFAE5-993B-3C96-A43A-85088E1C052E}"/>
              </a:ext>
            </a:extLst>
          </p:cNvPr>
          <p:cNvSpPr txBox="1">
            <a:spLocks/>
          </p:cNvSpPr>
          <p:nvPr/>
        </p:nvSpPr>
        <p:spPr>
          <a:xfrm>
            <a:off x="176251" y="0"/>
            <a:ext cx="2266421" cy="1098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/>
              <a:t>OLAP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26303D-027F-3F3A-2924-8FD67AAAB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571" y="726510"/>
            <a:ext cx="10198429" cy="57214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FA53CD-CA53-B170-BD69-DF5A3B005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65" y="937404"/>
            <a:ext cx="226695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43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650DE29286984D9B418EFF72F16A0A" ma:contentTypeVersion="3" ma:contentTypeDescription="Create a new document." ma:contentTypeScope="" ma:versionID="debd6c2743de87880202cc0cf91da021">
  <xsd:schema xmlns:xsd="http://www.w3.org/2001/XMLSchema" xmlns:xs="http://www.w3.org/2001/XMLSchema" xmlns:p="http://schemas.microsoft.com/office/2006/metadata/properties" xmlns:ns2="e9226a57-2c40-411d-9eed-b6be4b35d6cc" targetNamespace="http://schemas.microsoft.com/office/2006/metadata/properties" ma:root="true" ma:fieldsID="52c15c8eaf527765af1621d69cbff58b" ns2:_="">
    <xsd:import namespace="e9226a57-2c40-411d-9eed-b6be4b35d6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226a57-2c40-411d-9eed-b6be4b35d6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D17391-3B5B-400A-8B3C-BC1C0D70A52E}">
  <ds:schemaRefs>
    <ds:schemaRef ds:uri="e9226a57-2c40-411d-9eed-b6be4b35d6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5B7556A-F40E-4042-80C5-5D38EE97490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3268FFE-4310-4C58-A108-1D3F9CE90D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Widescreen</PresentationFormat>
  <Paragraphs>43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Salesforce Sans</vt:lpstr>
      <vt:lpstr>Wingdings</vt:lpstr>
      <vt:lpstr>Office Theme</vt:lpstr>
      <vt:lpstr>Office Theme</vt:lpstr>
      <vt:lpstr>Office Theme</vt:lpstr>
      <vt:lpstr>What is Data Driven Decision? 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Data Driven Decision?</dc:title>
  <dc:creator>Prachi Shivam Parashar</dc:creator>
  <cp:lastModifiedBy>eli maurer</cp:lastModifiedBy>
  <cp:revision>2</cp:revision>
  <dcterms:created xsi:type="dcterms:W3CDTF">2023-09-10T21:32:34Z</dcterms:created>
  <dcterms:modified xsi:type="dcterms:W3CDTF">2023-09-29T14:37:22Z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0x010100E8650DE29286984D9B418EFF72F16A0A</vt:lpwstr>
  </property>
</Properties>
</file>