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pearson.com/us/higher-education/program/Elmasri-Fundamentals-of-Database-Systems-7th-Edition/PGM189052.html?tab=contents" TargetMode="External"/><Relationship Id="rId3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runestone.academy/runestone/books/published/pythonds/index.html" TargetMode="External"/><Relationship Id="rId5" Type="http://schemas.openxmlformats.org/officeDocument/2006/relationships/hyperlink" Target="https://www.blackboard.odu.edu/bbcswebdav/pid-8134879-dt-content-rid-95954491_2/courses/201920_SPRING_CS495_27911/Spring2020/syllabusSpring2020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f1wang@odu.edu" TargetMode="External"/><Relationship Id="rId3" Type="http://schemas.openxmlformats.org/officeDocument/2006/relationships/hyperlink" Target="mailto:bhanuka@cs.odu.edu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fengjiaowang7/CS624/blob/main/README.md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fengjiaowang7/CS624/blob/main/CS624_Syllabus_Spring2021.pdf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624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CS624</a:t>
            </a:r>
          </a:p>
          <a:p>
            <a:pPr/>
            <a:r>
              <a:t>Data Analytics and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.2 Commun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742950">
              <a:spcBef>
                <a:spcPts val="2700"/>
              </a:spcBef>
              <a:buSzTx/>
              <a:buNone/>
              <a:defRPr b="1" sz="4680"/>
            </a:pPr>
            <a:r>
              <a:t>2.2 Communications</a:t>
            </a:r>
          </a:p>
          <a:p>
            <a:pPr marL="571500" indent="-571500" defTabSz="742950">
              <a:spcBef>
                <a:spcPts val="2700"/>
              </a:spcBef>
              <a:defRPr sz="4319"/>
            </a:pPr>
            <a:r>
              <a:t>Office hours will be conducted by network conferencing.</a:t>
            </a:r>
          </a:p>
          <a:p>
            <a:pPr marL="571500" indent="-571500" defTabSz="742950">
              <a:spcBef>
                <a:spcPts val="2700"/>
              </a:spcBef>
              <a:defRPr sz="4319"/>
            </a:pPr>
            <a:r>
              <a:t>Piazza</a:t>
            </a:r>
          </a:p>
          <a:p>
            <a:pPr lvl="1" marL="1143000" indent="-571500" defTabSz="742950">
              <a:spcBef>
                <a:spcPts val="2700"/>
              </a:spcBef>
              <a:defRPr sz="4319"/>
            </a:pPr>
            <a:r>
              <a:t>For open discussions unrelated to graded activities</a:t>
            </a:r>
          </a:p>
          <a:p>
            <a:pPr marL="571500" indent="-571500" defTabSz="742950">
              <a:spcBef>
                <a:spcPts val="2700"/>
              </a:spcBef>
              <a:defRPr sz="4319"/>
            </a:pPr>
            <a:r>
              <a:t>Email to instructor</a:t>
            </a:r>
          </a:p>
          <a:p>
            <a:pPr lvl="1" marL="1143000" indent="-571500" defTabSz="742950">
              <a:spcBef>
                <a:spcPts val="2700"/>
              </a:spcBef>
              <a:defRPr sz="4319"/>
            </a:pPr>
            <a:r>
              <a:t>Make sure that “CS624” appears at the beginning of the subject line</a:t>
            </a:r>
          </a:p>
          <a:p>
            <a:pPr lvl="2" marL="1714500" indent="-571500" defTabSz="742950">
              <a:spcBef>
                <a:spcPts val="2700"/>
              </a:spcBef>
              <a:defRPr sz="4319"/>
            </a:pPr>
            <a:r>
              <a:t>But that should not be the </a:t>
            </a:r>
            <a:r>
              <a:rPr b="1"/>
              <a:t>only</a:t>
            </a:r>
            <a:r>
              <a:t> thing in the subject line</a:t>
            </a:r>
          </a:p>
          <a:p>
            <a:pPr lvl="1" marL="1143000" indent="-571500" defTabSz="742950">
              <a:spcBef>
                <a:spcPts val="2700"/>
              </a:spcBef>
              <a:defRPr sz="4319"/>
            </a:pPr>
            <a:r>
              <a:t>I try to answer all emailed questions within 48 hours on weekdays, bit longer on the weekend</a:t>
            </a:r>
          </a:p>
          <a:p>
            <a:pPr lvl="2" marL="1714500" indent="-571500" defTabSz="742950">
              <a:spcBef>
                <a:spcPts val="2700"/>
              </a:spcBef>
              <a:defRPr sz="4319"/>
            </a:pPr>
            <a:r>
              <a:t>But email does get lost/blocked, so if you don’t hear from me in that time frame, send it again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.2 Grad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5200"/>
            </a:lvl1pPr>
          </a:lstStyle>
          <a:p>
            <a:pPr/>
            <a:r>
              <a:t>2.2 Grading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4909293" y="3533086"/>
          <a:ext cx="9228476" cy="71270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1953"/>
                <a:gridCol w="4860407"/>
              </a:tblGrid>
              <a:tr h="17817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Attendance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817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Assignments
(Homeworks &amp; Quizzes)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817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Midterm Exam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817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Final Project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.3.1 Due 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86104">
              <a:spcBef>
                <a:spcPts val="4100"/>
              </a:spcBef>
              <a:buSzTx/>
              <a:buNone/>
              <a:defRPr b="1" sz="3691"/>
            </a:pPr>
            <a:r>
              <a:t>2.3.1 Due Dates</a:t>
            </a:r>
          </a:p>
          <a:p>
            <a:pPr marL="450850" indent="-450850" defTabSz="586104">
              <a:spcBef>
                <a:spcPts val="4100"/>
              </a:spcBef>
              <a:defRPr sz="3407"/>
            </a:pPr>
            <a:r>
              <a:t>Course is divided into two parts.</a:t>
            </a:r>
          </a:p>
          <a:p>
            <a:pPr lvl="1" marL="901700" indent="-450850" defTabSz="586104">
              <a:spcBef>
                <a:spcPts val="4100"/>
              </a:spcBef>
              <a:defRPr sz="3407"/>
            </a:pPr>
            <a:r>
              <a:t>First part ends with an exam.</a:t>
            </a:r>
          </a:p>
          <a:p>
            <a:pPr lvl="1" marL="901700" indent="-450850" defTabSz="586104">
              <a:spcBef>
                <a:spcPts val="4100"/>
              </a:spcBef>
              <a:defRPr sz="3407"/>
            </a:pPr>
            <a:r>
              <a:t>Second part ends with a final project.</a:t>
            </a:r>
          </a:p>
          <a:p>
            <a:pPr marL="450850" indent="-450850" defTabSz="586104">
              <a:spcBef>
                <a:spcPts val="4100"/>
              </a:spcBef>
              <a:defRPr sz="3407"/>
            </a:pPr>
            <a:r>
              <a:t>Assignments in each part are due on the date shown in course website in Github at 11:59:59PM EDT.</a:t>
            </a:r>
          </a:p>
          <a:p>
            <a:pPr lvl="1" marL="901700" indent="-450850" defTabSz="586104">
              <a:spcBef>
                <a:spcPts val="4100"/>
              </a:spcBef>
              <a:defRPr sz="3407"/>
            </a:pPr>
            <a:r>
              <a:t>Late submissions on homework assignments will be accepted, at a penalty of 10% per day, up until one week after due date.</a:t>
            </a:r>
          </a:p>
          <a:p>
            <a:pPr lvl="2" marL="1352550" indent="-450850" defTabSz="586104">
              <a:spcBef>
                <a:spcPts val="4100"/>
              </a:spcBef>
              <a:defRPr sz="3407"/>
            </a:pPr>
            <a:r>
              <a:t>No submissions are accepted after final project report due day.</a:t>
            </a:r>
          </a:p>
          <a:p>
            <a:pPr lvl="1" marL="901700" indent="-450850" defTabSz="586104">
              <a:spcBef>
                <a:spcPts val="4100"/>
              </a:spcBef>
              <a:defRPr sz="3407"/>
            </a:pPr>
            <a:r>
              <a:t>Late submissions will not be accepted on quizzes and exam.</a:t>
            </a:r>
          </a:p>
          <a:p>
            <a:pPr marL="450850" indent="-450850" defTabSz="586104">
              <a:spcBef>
                <a:spcPts val="4100"/>
              </a:spcBef>
              <a:defRPr sz="3407"/>
            </a:pPr>
            <a:r>
              <a:t>Readings,&amp; other activities, if not given an explicit due date, should be completed by the ending date of that week.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3 Live Lec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5200"/>
            </a:pPr>
            <a:r>
              <a:t>3 Live Lectures</a:t>
            </a:r>
          </a:p>
          <a:p>
            <a:pPr marL="687916" indent="-687916"/>
            <a:r>
              <a:t>Attendance is part of grade. </a:t>
            </a:r>
          </a:p>
          <a:p>
            <a:pPr marL="687916" indent="-687916"/>
            <a:r>
              <a:t>Go through the reading material before lecture</a:t>
            </a:r>
          </a:p>
          <a:p>
            <a:pPr marL="687916" indent="-687916"/>
            <a:r>
              <a:t>Meetings will be recorded for future reference.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3 Keys to Suc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28319">
              <a:spcBef>
                <a:spcPts val="3700"/>
              </a:spcBef>
              <a:buSzTx/>
              <a:buNone/>
              <a:defRPr b="1" sz="3328"/>
            </a:pPr>
            <a:r>
              <a:t>3 Keys to Success</a:t>
            </a:r>
          </a:p>
          <a:p>
            <a:pPr marL="0" indent="0" defTabSz="528319">
              <a:spcBef>
                <a:spcPts val="3700"/>
              </a:spcBef>
              <a:buSzTx/>
              <a:buNone/>
              <a:defRPr b="1" sz="3328"/>
            </a:pPr>
            <a:r>
              <a:t>Pace Yourself</a:t>
            </a:r>
          </a:p>
          <a:p>
            <a:pPr marL="406400" indent="-406400" defTabSz="528319">
              <a:spcBef>
                <a:spcPts val="3700"/>
              </a:spcBef>
              <a:defRPr sz="3072"/>
            </a:pPr>
            <a:r>
              <a:t>There’s a lot of material in this course</a:t>
            </a:r>
          </a:p>
          <a:p>
            <a:pPr marL="406400" indent="-406400" defTabSz="528319">
              <a:spcBef>
                <a:spcPts val="3700"/>
              </a:spcBef>
              <a:defRPr sz="3072"/>
            </a:pPr>
            <a:r>
              <a:t>Plan to finish the readings and ask any questions you have about them in the first half of the week.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Work on the assignments early. Not just the last day!</a:t>
            </a:r>
          </a:p>
          <a:p>
            <a:pPr marL="406400" indent="-406400" defTabSz="528319">
              <a:spcBef>
                <a:spcPts val="3700"/>
              </a:spcBef>
              <a:defRPr sz="3072"/>
            </a:pPr>
            <a:r>
              <a:t>There’s no time to waste by staying stuck on one assignment.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If you get stuck ask questions.</a:t>
            </a:r>
          </a:p>
          <a:p>
            <a:pPr lvl="2" marL="1219200" indent="-406400" defTabSz="528319">
              <a:spcBef>
                <a:spcPts val="3700"/>
              </a:spcBef>
              <a:defRPr sz="3072"/>
            </a:pPr>
            <a:r>
              <a:t>Take the time to frame your question carefully so that I have enough info to actually give you a helpful answer.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If you are stuck for more than a few days, it’s time to move on.</a:t>
            </a:r>
          </a:p>
          <a:p>
            <a:pPr lvl="2" marL="1219200" indent="-406400" defTabSz="528319">
              <a:spcBef>
                <a:spcPts val="3700"/>
              </a:spcBef>
              <a:defRPr sz="3072"/>
            </a:pPr>
            <a:r>
              <a:t>Read my solution.</a:t>
            </a:r>
          </a:p>
          <a:p>
            <a:pPr lvl="2" marL="1219200" indent="-406400" defTabSz="528319">
              <a:spcBef>
                <a:spcPts val="3700"/>
              </a:spcBef>
              <a:defRPr sz="3072"/>
            </a:pPr>
            <a:r>
              <a:t>If you don’t understand how my solution works, ask.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1. Need more review on datab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5200"/>
            </a:pPr>
            <a:r>
              <a:t>1. Need more review on database</a:t>
            </a:r>
          </a:p>
          <a:p>
            <a:pPr marL="0" indent="0">
              <a:buSzTx/>
              <a:buNone/>
            </a:pPr>
            <a:r>
              <a:t>CS450/550 Database Concepts, Textbook: Elmasri and Navanthe, </a:t>
            </a:r>
            <a:r>
              <a:rPr u="sng">
                <a:hlinkClick r:id="rId2" invalidUrl="" action="" tgtFrame="" tooltip="" history="1" highlightClick="0" endSnd="0"/>
              </a:rPr>
              <a:t>Fundamentals of Database Systems</a:t>
            </a:r>
            <a:r>
              <a:t>, fourth edition, Addison Wesley, 2003, ISBN 0-321-12226-7</a:t>
            </a:r>
          </a:p>
          <a:p>
            <a:pPr marL="0" indent="0">
              <a:buSzTx/>
              <a:buNone/>
              <a:defRPr b="1" sz="5200"/>
            </a:pPr>
            <a:r>
              <a:t>2. Want to learn python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The python tutorial</a:t>
            </a:r>
            <a:r>
              <a:t> </a:t>
            </a:r>
          </a:p>
          <a:p>
            <a:pPr/>
            <a:r>
              <a:t>Book: </a:t>
            </a:r>
            <a:r>
              <a:rPr u="sng">
                <a:hlinkClick r:id="rId4" invalidUrl="" action="" tgtFrame="" tooltip="" history="1" highlightClick="0" endSnd="0"/>
              </a:rPr>
              <a:t>Problem Solving with Algorithms and Data Structures using Python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CS495 TPC: DATA SCIENCE 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urse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Intro</a:t>
            </a:r>
          </a:p>
        </p:txBody>
      </p:sp>
      <p:sp>
        <p:nvSpPr>
          <p:cNvPr id="122" name="Conten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0"/>
              </a:spcBef>
              <a:buSzTx/>
              <a:buNone/>
            </a:pPr>
            <a:r>
              <a:t>Contents:</a:t>
            </a:r>
          </a:p>
          <a:p>
            <a:pPr marL="889000" indent="-889000">
              <a:spcBef>
                <a:spcPts val="3000"/>
              </a:spcBef>
              <a:buSzPct val="100000"/>
              <a:buAutoNum type="arabicPeriod" startAt="1"/>
            </a:pPr>
            <a:r>
              <a:t>Course Website</a:t>
            </a:r>
          </a:p>
          <a:p>
            <a:pPr marL="889000" indent="-889000">
              <a:spcBef>
                <a:spcPts val="3000"/>
              </a:spcBef>
              <a:buSzPct val="100000"/>
              <a:buAutoNum type="arabicPeriod" startAt="1"/>
            </a:pPr>
            <a:r>
              <a:t>Course Policies</a:t>
            </a:r>
          </a:p>
          <a:p>
            <a:pPr lvl="1" marL="1778000" indent="-889000">
              <a:spcBef>
                <a:spcPts val="3000"/>
              </a:spcBef>
              <a:buSzPct val="100000"/>
              <a:buAutoNum type="arabicPeriod" startAt="1"/>
            </a:pPr>
            <a:r>
              <a:t>Questions</a:t>
            </a:r>
          </a:p>
          <a:p>
            <a:pPr lvl="1" marL="1778000" indent="-889000">
              <a:spcBef>
                <a:spcPts val="3000"/>
              </a:spcBef>
              <a:buSzPct val="100000"/>
              <a:buAutoNum type="arabicPeriod" startAt="1"/>
            </a:pPr>
            <a:r>
              <a:t>Communications</a:t>
            </a:r>
          </a:p>
          <a:p>
            <a:pPr lvl="1" marL="1778000" indent="-889000">
              <a:spcBef>
                <a:spcPts val="3000"/>
              </a:spcBef>
              <a:buSzPct val="100000"/>
              <a:buAutoNum type="arabicPeriod" startAt="1"/>
            </a:pPr>
            <a:r>
              <a:t>Grading</a:t>
            </a:r>
          </a:p>
          <a:p>
            <a:pPr marL="889000" indent="-889000">
              <a:spcBef>
                <a:spcPts val="3000"/>
              </a:spcBef>
              <a:buSzPct val="100000"/>
              <a:buAutoNum type="arabicPeriod" startAt="1"/>
            </a:pPr>
            <a:r>
              <a:t>Live Lectures</a:t>
            </a:r>
          </a:p>
          <a:p>
            <a:pPr marL="889000" indent="-889000">
              <a:spcBef>
                <a:spcPts val="3000"/>
              </a:spcBef>
              <a:buSzPct val="100000"/>
              <a:buAutoNum type="arabicPeriod" startAt="1"/>
            </a:pPr>
            <a:r>
              <a:t>Keys to Success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lcome to CS 62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b="1" sz="5096"/>
            </a:pPr>
            <a:r>
              <a:t>Welcome to CS 624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Course Staff:</a:t>
            </a:r>
          </a:p>
          <a:p>
            <a:pPr lvl="1" marL="1244600" indent="-622300" defTabSz="808990">
              <a:spcBef>
                <a:spcPts val="5700"/>
              </a:spcBef>
              <a:defRPr sz="4704"/>
            </a:pPr>
            <a:r>
              <a:t>Instructor: Fengjiao Wang</a:t>
            </a:r>
          </a:p>
          <a:p>
            <a:pPr lvl="2" marL="1866900" indent="-622300" defTabSz="808990">
              <a:spcBef>
                <a:spcPts val="5700"/>
              </a:spcBef>
              <a:defRPr sz="4704"/>
            </a:pPr>
            <a:r>
              <a:t>Email: </a:t>
            </a:r>
            <a:r>
              <a:rPr u="sng">
                <a:hlinkClick r:id="rId2" invalidUrl="" action="" tgtFrame="" tooltip="" history="1" highlightClick="0" endSnd="0"/>
              </a:rPr>
              <a:t>f1wang@odu.edu</a:t>
            </a:r>
          </a:p>
          <a:p>
            <a:pPr lvl="2" marL="1866900" indent="-622300" defTabSz="808990">
              <a:spcBef>
                <a:spcPts val="5700"/>
              </a:spcBef>
              <a:defRPr sz="4704"/>
            </a:pPr>
            <a:r>
              <a:t>Office hour: T 12:15 - 1:15 pm and R 1:30 - 2:30 pm or by appointment </a:t>
            </a:r>
          </a:p>
          <a:p>
            <a:pPr lvl="1" marL="1244600" indent="-622300" defTabSz="808990">
              <a:spcBef>
                <a:spcPts val="5700"/>
              </a:spcBef>
              <a:defRPr sz="4704"/>
            </a:pPr>
            <a:r>
              <a:t>TA: Bhanuka Mahanama (</a:t>
            </a:r>
            <a:r>
              <a:rPr u="sng">
                <a:hlinkClick r:id="rId3" invalidUrl="" action="" tgtFrame="" tooltip="" history="1" highlightClick="0" endSnd="0"/>
              </a:rPr>
              <a:t>bhanuka@cs.odu.edu</a:t>
            </a:r>
            <a:r>
              <a:t>)</a:t>
            </a:r>
          </a:p>
          <a:p>
            <a:pPr lvl="2" marL="1866900" indent="-622300" defTabSz="808990">
              <a:spcBef>
                <a:spcPts val="5700"/>
              </a:spcBef>
              <a:defRPr sz="4704"/>
            </a:pPr>
            <a:r>
              <a:t>Office hour: TBD, will show in course website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lass Hours: T/R 11:00 am -12:15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368"/>
            </a:pPr>
            <a:r>
              <a:t>Class Hours: T/R 11:00 am -12:15pm</a:t>
            </a:r>
          </a:p>
          <a:p>
            <a:pPr marL="577850" indent="-577850" defTabSz="751205">
              <a:spcBef>
                <a:spcPts val="5300"/>
              </a:spcBef>
              <a:defRPr sz="4368"/>
            </a:pPr>
            <a:r>
              <a:t>Class setting: hybrid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CRN 33157 in-person, location: GORNT 0218 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CRN 33158 online live</a:t>
            </a:r>
          </a:p>
          <a:p>
            <a:pPr marL="577850" indent="-577850" defTabSz="751205">
              <a:spcBef>
                <a:spcPts val="5300"/>
              </a:spcBef>
              <a:defRPr sz="4368"/>
            </a:pPr>
            <a:r>
              <a:t>Important Dates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Tuesday, 1/19/2021: first class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Tuesday, 1/26/2021: Add/Drop deadline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Tuesday, 4/27/2021: last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The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b="1" sz="5044"/>
            </a:pPr>
            <a:r>
              <a:t>Course Themes</a:t>
            </a:r>
          </a:p>
          <a:p>
            <a:pPr marL="667279" indent="-667279" defTabSz="800735">
              <a:spcBef>
                <a:spcPts val="5700"/>
              </a:spcBef>
              <a:defRPr sz="4656"/>
            </a:pPr>
            <a:r>
              <a:t>Study big data analytics systems and algorithms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Expanding your toolkit to work with data at scale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When/how to choose among alternatives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How to get insight from big data by leveraging various tools</a:t>
            </a:r>
          </a:p>
          <a:p>
            <a:pPr marL="667279" indent="-667279" defTabSz="800735">
              <a:spcBef>
                <a:spcPts val="5700"/>
              </a:spcBef>
              <a:defRPr sz="4656">
                <a:solidFill>
                  <a:srgbClr val="FFFFFF"/>
                </a:solidFill>
              </a:defRPr>
            </a:pPr>
            <a:r>
              <a:t>Big data modeling in different domains on different types of data</a:t>
            </a:r>
          </a:p>
          <a:p>
            <a:pPr lvl="1" marL="1283229" indent="-667279" defTabSz="800735">
              <a:spcBef>
                <a:spcPts val="5700"/>
              </a:spcBef>
              <a:defRPr sz="4656">
                <a:solidFill>
                  <a:srgbClr val="FFFFFF"/>
                </a:solidFill>
              </a:defRPr>
            </a:pPr>
            <a:r>
              <a:t>Introduce various data mining models in different domains (advertising, social network, graph)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urse The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b="1" sz="5044"/>
            </a:pPr>
            <a:r>
              <a:t>Course Themes</a:t>
            </a:r>
          </a:p>
          <a:p>
            <a:pPr marL="667279" indent="-667279" defTabSz="800735">
              <a:spcBef>
                <a:spcPts val="5700"/>
              </a:spcBef>
              <a:defRPr sz="4656"/>
            </a:pPr>
            <a:r>
              <a:t>Study big data analytics systems and algorithms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Expanding your toolkit to work with data at scale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When/how to choose among alternatives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How to get insight from big data by leveraging various tools</a:t>
            </a:r>
          </a:p>
          <a:p>
            <a:pPr marL="667279" indent="-667279" defTabSz="800735">
              <a:spcBef>
                <a:spcPts val="5700"/>
              </a:spcBef>
              <a:defRPr sz="4656"/>
            </a:pPr>
            <a:r>
              <a:t>Big data modeling in different domains on different types of data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Introduce various data mining models in different domains (advertising, social network, graph)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1. Course Webs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b="1" sz="5044"/>
            </a:pPr>
            <a:r>
              <a:t>1. Course Website</a:t>
            </a:r>
          </a:p>
          <a:p>
            <a:pPr marL="667279" indent="-667279" defTabSz="800735">
              <a:spcBef>
                <a:spcPts val="5700"/>
              </a:spcBef>
              <a:defRPr sz="4656"/>
            </a:pPr>
            <a:r>
              <a:t>course website hosted in Github: </a:t>
            </a:r>
            <a:r>
              <a:rPr u="sng">
                <a:hlinkClick r:id="rId2" invalidUrl="" action="" tgtFrame="" tooltip="" history="1" highlightClick="0" endSnd="0"/>
              </a:rPr>
              <a:t>https://github.com/fengjiaowang7/CS624/blob/main/README.md</a:t>
            </a:r>
          </a:p>
          <a:p>
            <a:pPr lvl="1" marL="1283229" indent="-667279" defTabSz="800735">
              <a:spcBef>
                <a:spcPts val="5700"/>
              </a:spcBef>
              <a:defRPr sz="4656"/>
            </a:pPr>
            <a:r>
              <a:t>README page is the “heart” of the course</a:t>
            </a:r>
          </a:p>
          <a:p>
            <a:pPr lvl="2" marL="1899179" indent="-667279" defTabSz="800735">
              <a:spcBef>
                <a:spcPts val="5700"/>
              </a:spcBef>
              <a:defRPr sz="4656"/>
            </a:pPr>
            <a:r>
              <a:t>Lecture notes</a:t>
            </a:r>
          </a:p>
          <a:p>
            <a:pPr lvl="2" marL="1899179" indent="-667279" defTabSz="800735">
              <a:spcBef>
                <a:spcPts val="5700"/>
              </a:spcBef>
              <a:defRPr sz="4656"/>
            </a:pPr>
            <a:r>
              <a:t>Assigned readings from the textbook or other places</a:t>
            </a:r>
          </a:p>
          <a:p>
            <a:pPr lvl="2" marL="1899179" indent="-667279" defTabSz="800735">
              <a:spcBef>
                <a:spcPts val="5700"/>
              </a:spcBef>
              <a:defRPr sz="4656"/>
            </a:pPr>
            <a:r>
              <a:t>Homeworks and quizzes</a:t>
            </a:r>
          </a:p>
          <a:p>
            <a:pPr marL="667279" indent="-667279" defTabSz="800735">
              <a:spcBef>
                <a:spcPts val="5700"/>
              </a:spcBef>
              <a:defRPr sz="4656"/>
            </a:pPr>
            <a:r>
              <a:t>Piazza: conduct all class-related discussion.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. Course Polic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5200"/>
            </a:pPr>
            <a:r>
              <a:t>2. Course Policies</a:t>
            </a:r>
          </a:p>
          <a:p>
            <a:pPr marL="687916" indent="-687916"/>
            <a:r>
              <a:t>Details in </a:t>
            </a:r>
            <a:r>
              <a:rPr u="sng">
                <a:hlinkClick r:id="rId2" invalidUrl="" action="" tgtFrame="" tooltip="" history="1" highlightClick="0" endSnd="0"/>
              </a:rPr>
              <a:t>course syllabus</a:t>
            </a:r>
          </a:p>
          <a:p>
            <a:pPr lvl="1" marL="1322916" indent="-687916">
              <a:defRPr i="1">
                <a:solidFill>
                  <a:srgbClr val="941100"/>
                </a:solidFill>
              </a:defRPr>
            </a:pPr>
            <a:r>
              <a:t>All students are responsible for reading the syllabus and adhering to the policies described there!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2.1 Ques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5200"/>
            </a:pPr>
            <a:r>
              <a:t>2.1 Questions</a:t>
            </a:r>
          </a:p>
          <a:p>
            <a:pPr marL="0" indent="0">
              <a:buSzTx/>
              <a:buNone/>
              <a:defRPr b="1" sz="5200"/>
            </a:pPr>
            <a:r>
              <a:rPr b="0" sz="4800"/>
              <a:t>I </a:t>
            </a:r>
            <a:r>
              <a:rPr b="0" i="1" sz="4800"/>
              <a:t>expect</a:t>
            </a:r>
            <a:r>
              <a:rPr b="0" sz="4800"/>
              <a:t> questions.</a:t>
            </a:r>
            <a:endParaRPr b="0" sz="4800"/>
          </a:p>
          <a:p>
            <a:pPr>
              <a:defRPr b="1" sz="5200"/>
            </a:pPr>
            <a:r>
              <a:rPr b="0" sz="4800"/>
              <a:t>Broad spanning of course contents</a:t>
            </a:r>
            <a:endParaRPr b="0" sz="4800"/>
          </a:p>
          <a:p>
            <a:pPr>
              <a:defRPr b="1" sz="5200"/>
            </a:pPr>
            <a:r>
              <a:rPr b="0" sz="4800"/>
              <a:t>Challenging materials</a:t>
            </a:r>
            <a:endParaRPr b="0" sz="4800"/>
          </a:p>
          <a:p>
            <a:pPr>
              <a:defRPr b="1" sz="5200"/>
            </a:pPr>
            <a:r>
              <a:rPr b="0" sz="4800"/>
              <a:t>Various backgrounds of our students</a:t>
            </a:r>
            <a:endParaRPr b="0" sz="4800"/>
          </a:p>
          <a:p>
            <a:pPr>
              <a:defRPr b="1" sz="5200"/>
            </a:pPr>
            <a:r>
              <a:rPr b="0" sz="4800"/>
              <a:t>You have options for how to ask questions: office hours, emails, &amp; piazza.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