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0" r:id="rId5"/>
  </p:sldMasterIdLst>
  <p:notesMasterIdLst>
    <p:notesMasterId r:id="rId22"/>
  </p:notesMasterIdLst>
  <p:handoutMasterIdLst>
    <p:handoutMasterId r:id="rId23"/>
  </p:handoutMasterIdLst>
  <p:sldIdLst>
    <p:sldId id="256" r:id="rId6"/>
    <p:sldId id="288" r:id="rId7"/>
    <p:sldId id="260" r:id="rId8"/>
    <p:sldId id="270" r:id="rId9"/>
    <p:sldId id="261" r:id="rId10"/>
    <p:sldId id="259" r:id="rId11"/>
    <p:sldId id="262" r:id="rId12"/>
    <p:sldId id="285" r:id="rId13"/>
    <p:sldId id="286" r:id="rId14"/>
    <p:sldId id="265" r:id="rId15"/>
    <p:sldId id="266" r:id="rId16"/>
    <p:sldId id="267" r:id="rId17"/>
    <p:sldId id="268" r:id="rId18"/>
    <p:sldId id="287" r:id="rId19"/>
    <p:sldId id="271" r:id="rId20"/>
    <p:sldId id="272" r:id="rId21"/>
  </p:sldIdLst>
  <p:sldSz cx="9144000" cy="5145088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5806"/>
    <a:srgbClr val="C9E7E9"/>
    <a:srgbClr val="666666"/>
    <a:srgbClr val="65482B"/>
    <a:srgbClr val="000000"/>
    <a:srgbClr val="00499F"/>
    <a:srgbClr val="0CC1E0"/>
    <a:srgbClr val="1B00FE"/>
    <a:srgbClr val="0CA3D7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C72E91-7505-405E-88E1-3DBF7C0B48B6}" v="34" dt="2022-03-24T07:21:43.125"/>
    <p1510:client id="{115E73EE-3974-4F20-9FCB-8BEDEDEA83E1}" v="1" dt="2022-03-23T20:44:24.843"/>
    <p1510:client id="{2105D26D-D139-415B-B75B-8AE7DADE1F67}" v="41" dt="2022-03-24T10:17:58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8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warya MALOO" userId="S::aishwarya.2021@mitb.smu.edu.sg::22995602-023c-4f03-a311-539b2a29f40e" providerId="AD" clId="Web-{9657C375-B123-482A-A1C5-4C8FA10E98F8}"/>
    <pc:docChg chg="modSld">
      <pc:chgData name="Aishwarya MALOO" userId="S::aishwarya.2021@mitb.smu.edu.sg::22995602-023c-4f03-a311-539b2a29f40e" providerId="AD" clId="Web-{9657C375-B123-482A-A1C5-4C8FA10E98F8}" dt="2022-03-22T10:58:09.739" v="0"/>
      <pc:docMkLst>
        <pc:docMk/>
      </pc:docMkLst>
      <pc:sldChg chg="modNotes">
        <pc:chgData name="Aishwarya MALOO" userId="S::aishwarya.2021@mitb.smu.edu.sg::22995602-023c-4f03-a311-539b2a29f40e" providerId="AD" clId="Web-{9657C375-B123-482A-A1C5-4C8FA10E98F8}" dt="2022-03-22T10:58:09.739" v="0"/>
        <pc:sldMkLst>
          <pc:docMk/>
          <pc:sldMk cId="4066426306" sldId="270"/>
        </pc:sldMkLst>
      </pc:sldChg>
    </pc:docChg>
  </pc:docChgLst>
  <pc:docChgLst>
    <pc:chgData name="Prachi ASHANI" userId="74ca3888-d7b5-471b-821b-270547f7d1a0" providerId="ADAL" clId="{2105D26D-D139-415B-B75B-8AE7DADE1F67}"/>
    <pc:docChg chg="undo custSel addSld modSld sldOrd">
      <pc:chgData name="Prachi ASHANI" userId="74ca3888-d7b5-471b-821b-270547f7d1a0" providerId="ADAL" clId="{2105D26D-D139-415B-B75B-8AE7DADE1F67}" dt="2022-03-24T10:18:21.814" v="281" actId="20577"/>
      <pc:docMkLst>
        <pc:docMk/>
      </pc:docMkLst>
      <pc:sldChg chg="modSp mod">
        <pc:chgData name="Prachi ASHANI" userId="74ca3888-d7b5-471b-821b-270547f7d1a0" providerId="ADAL" clId="{2105D26D-D139-415B-B75B-8AE7DADE1F67}" dt="2022-03-24T10:18:21.814" v="281" actId="20577"/>
        <pc:sldMkLst>
          <pc:docMk/>
          <pc:sldMk cId="0" sldId="256"/>
        </pc:sldMkLst>
        <pc:spChg chg="mod">
          <ac:chgData name="Prachi ASHANI" userId="74ca3888-d7b5-471b-821b-270547f7d1a0" providerId="ADAL" clId="{2105D26D-D139-415B-B75B-8AE7DADE1F67}" dt="2022-03-24T10:18:21.814" v="281" actId="20577"/>
          <ac:spMkLst>
            <pc:docMk/>
            <pc:sldMk cId="0" sldId="256"/>
            <ac:spMk id="34828" creationId="{00000000-0000-0000-0000-000000000000}"/>
          </ac:spMkLst>
        </pc:spChg>
      </pc:sldChg>
      <pc:sldChg chg="addSp delSp modSp mod">
        <pc:chgData name="Prachi ASHANI" userId="74ca3888-d7b5-471b-821b-270547f7d1a0" providerId="ADAL" clId="{2105D26D-D139-415B-B75B-8AE7DADE1F67}" dt="2022-03-23T10:02:20.972" v="264" actId="20577"/>
        <pc:sldMkLst>
          <pc:docMk/>
          <pc:sldMk cId="854818055" sldId="262"/>
        </pc:sldMkLst>
        <pc:spChg chg="del">
          <ac:chgData name="Prachi ASHANI" userId="74ca3888-d7b5-471b-821b-270547f7d1a0" providerId="ADAL" clId="{2105D26D-D139-415B-B75B-8AE7DADE1F67}" dt="2022-03-22T10:58:00.673" v="3" actId="478"/>
          <ac:spMkLst>
            <pc:docMk/>
            <pc:sldMk cId="854818055" sldId="262"/>
            <ac:spMk id="13" creationId="{E4BF843A-8173-467B-BED9-2B301721C0AC}"/>
          </ac:spMkLst>
        </pc:spChg>
        <pc:spChg chg="mod">
          <ac:chgData name="Prachi ASHANI" userId="74ca3888-d7b5-471b-821b-270547f7d1a0" providerId="ADAL" clId="{2105D26D-D139-415B-B75B-8AE7DADE1F67}" dt="2022-03-23T10:02:20.972" v="264" actId="20577"/>
          <ac:spMkLst>
            <pc:docMk/>
            <pc:sldMk cId="854818055" sldId="262"/>
            <ac:spMk id="15" creationId="{B44ECCCB-A1AB-4312-988F-C5C4379ECAA8}"/>
          </ac:spMkLst>
        </pc:spChg>
        <pc:picChg chg="add del mod">
          <ac:chgData name="Prachi ASHANI" userId="74ca3888-d7b5-471b-821b-270547f7d1a0" providerId="ADAL" clId="{2105D26D-D139-415B-B75B-8AE7DADE1F67}" dt="2022-03-22T10:59:43.065" v="20" actId="208"/>
          <ac:picMkLst>
            <pc:docMk/>
            <pc:sldMk cId="854818055" sldId="262"/>
            <ac:picMk id="2" creationId="{22509361-3AF5-48BB-9D39-B2AC5775115B}"/>
          </ac:picMkLst>
        </pc:picChg>
        <pc:picChg chg="del">
          <ac:chgData name="Prachi ASHANI" userId="74ca3888-d7b5-471b-821b-270547f7d1a0" providerId="ADAL" clId="{2105D26D-D139-415B-B75B-8AE7DADE1F67}" dt="2022-03-22T10:57:53.020" v="0" actId="478"/>
          <ac:picMkLst>
            <pc:docMk/>
            <pc:sldMk cId="854818055" sldId="262"/>
            <ac:picMk id="4" creationId="{C10DF406-DF31-4850-8409-B84B88FFDB83}"/>
          </ac:picMkLst>
        </pc:picChg>
      </pc:sldChg>
      <pc:sldChg chg="addSp delSp modSp mod">
        <pc:chgData name="Prachi ASHANI" userId="74ca3888-d7b5-471b-821b-270547f7d1a0" providerId="ADAL" clId="{2105D26D-D139-415B-B75B-8AE7DADE1F67}" dt="2022-03-22T11:19:31.560" v="259"/>
        <pc:sldMkLst>
          <pc:docMk/>
          <pc:sldMk cId="1195424174" sldId="266"/>
        </pc:sldMkLst>
        <pc:spChg chg="del">
          <ac:chgData name="Prachi ASHANI" userId="74ca3888-d7b5-471b-821b-270547f7d1a0" providerId="ADAL" clId="{2105D26D-D139-415B-B75B-8AE7DADE1F67}" dt="2022-03-22T11:19:30.455" v="258" actId="478"/>
          <ac:spMkLst>
            <pc:docMk/>
            <pc:sldMk cId="1195424174" sldId="266"/>
            <ac:spMk id="6" creationId="{00000000-0000-0000-0000-000000000000}"/>
          </ac:spMkLst>
        </pc:spChg>
        <pc:spChg chg="mod">
          <ac:chgData name="Prachi ASHANI" userId="74ca3888-d7b5-471b-821b-270547f7d1a0" providerId="ADAL" clId="{2105D26D-D139-415B-B75B-8AE7DADE1F67}" dt="2022-03-22T11:05:35.782" v="33" actId="1036"/>
          <ac:spMkLst>
            <pc:docMk/>
            <pc:sldMk cId="1195424174" sldId="266"/>
            <ac:spMk id="7" creationId="{3D1AC75B-A601-4CA5-A1F3-B8767DC77198}"/>
          </ac:spMkLst>
        </pc:spChg>
        <pc:spChg chg="add mod">
          <ac:chgData name="Prachi ASHANI" userId="74ca3888-d7b5-471b-821b-270547f7d1a0" providerId="ADAL" clId="{2105D26D-D139-415B-B75B-8AE7DADE1F67}" dt="2022-03-22T11:05:48.158" v="39" actId="1037"/>
          <ac:spMkLst>
            <pc:docMk/>
            <pc:sldMk cId="1195424174" sldId="266"/>
            <ac:spMk id="12" creationId="{0D401914-1728-4B28-B0B0-611B17E78431}"/>
          </ac:spMkLst>
        </pc:spChg>
        <pc:spChg chg="add mod">
          <ac:chgData name="Prachi ASHANI" userId="74ca3888-d7b5-471b-821b-270547f7d1a0" providerId="ADAL" clId="{2105D26D-D139-415B-B75B-8AE7DADE1F67}" dt="2022-03-22T11:19:31.560" v="259"/>
          <ac:spMkLst>
            <pc:docMk/>
            <pc:sldMk cId="1195424174" sldId="266"/>
            <ac:spMk id="13" creationId="{64DAB4FE-F61C-4C60-8410-6D22FAA0EE7A}"/>
          </ac:spMkLst>
        </pc:spChg>
      </pc:sldChg>
      <pc:sldChg chg="addSp modSp mod">
        <pc:chgData name="Prachi ASHANI" userId="74ca3888-d7b5-471b-821b-270547f7d1a0" providerId="ADAL" clId="{2105D26D-D139-415B-B75B-8AE7DADE1F67}" dt="2022-03-22T11:05:23.557" v="29" actId="1035"/>
        <pc:sldMkLst>
          <pc:docMk/>
          <pc:sldMk cId="3194409384" sldId="267"/>
        </pc:sldMkLst>
        <pc:spChg chg="mod">
          <ac:chgData name="Prachi ASHANI" userId="74ca3888-d7b5-471b-821b-270547f7d1a0" providerId="ADAL" clId="{2105D26D-D139-415B-B75B-8AE7DADE1F67}" dt="2022-03-22T11:05:08.666" v="23" actId="1035"/>
          <ac:spMkLst>
            <pc:docMk/>
            <pc:sldMk cId="3194409384" sldId="267"/>
            <ac:spMk id="10" creationId="{91FA5CAC-5ADB-42AA-932B-1E8782A9F942}"/>
          </ac:spMkLst>
        </pc:spChg>
        <pc:spChg chg="add mod">
          <ac:chgData name="Prachi ASHANI" userId="74ca3888-d7b5-471b-821b-270547f7d1a0" providerId="ADAL" clId="{2105D26D-D139-415B-B75B-8AE7DADE1F67}" dt="2022-03-22T11:05:23.557" v="29" actId="1035"/>
          <ac:spMkLst>
            <pc:docMk/>
            <pc:sldMk cId="3194409384" sldId="267"/>
            <ac:spMk id="14" creationId="{C89D274E-1633-41FC-9194-BA2289E44E2D}"/>
          </ac:spMkLst>
        </pc:spChg>
      </pc:sldChg>
      <pc:sldChg chg="modSp mod">
        <pc:chgData name="Prachi ASHANI" userId="74ca3888-d7b5-471b-821b-270547f7d1a0" providerId="ADAL" clId="{2105D26D-D139-415B-B75B-8AE7DADE1F67}" dt="2022-03-22T11:30:26.296" v="263" actId="20577"/>
        <pc:sldMkLst>
          <pc:docMk/>
          <pc:sldMk cId="1090535928" sldId="285"/>
        </pc:sldMkLst>
        <pc:spChg chg="mod">
          <ac:chgData name="Prachi ASHANI" userId="74ca3888-d7b5-471b-821b-270547f7d1a0" providerId="ADAL" clId="{2105D26D-D139-415B-B75B-8AE7DADE1F67}" dt="2022-03-22T11:30:26.296" v="263" actId="20577"/>
          <ac:spMkLst>
            <pc:docMk/>
            <pc:sldMk cId="1090535928" sldId="285"/>
            <ac:spMk id="18" creationId="{5D0262E9-F3D3-4516-ABC7-D9BFA09540C4}"/>
          </ac:spMkLst>
        </pc:spChg>
      </pc:sldChg>
      <pc:sldChg chg="addSp delSp modSp add mod ord">
        <pc:chgData name="Prachi ASHANI" userId="74ca3888-d7b5-471b-821b-270547f7d1a0" providerId="ADAL" clId="{2105D26D-D139-415B-B75B-8AE7DADE1F67}" dt="2022-03-22T11:28:03.849" v="260" actId="121"/>
        <pc:sldMkLst>
          <pc:docMk/>
          <pc:sldMk cId="2827439128" sldId="288"/>
        </pc:sldMkLst>
        <pc:spChg chg="del mod">
          <ac:chgData name="Prachi ASHANI" userId="74ca3888-d7b5-471b-821b-270547f7d1a0" providerId="ADAL" clId="{2105D26D-D139-415B-B75B-8AE7DADE1F67}" dt="2022-03-22T11:12:38.032" v="46" actId="478"/>
          <ac:spMkLst>
            <pc:docMk/>
            <pc:sldMk cId="2827439128" sldId="288"/>
            <ac:spMk id="195586" creationId="{00000000-0000-0000-0000-000000000000}"/>
          </ac:spMkLst>
        </pc:spChg>
        <pc:graphicFrameChg chg="add mod modGraphic">
          <ac:chgData name="Prachi ASHANI" userId="74ca3888-d7b5-471b-821b-270547f7d1a0" providerId="ADAL" clId="{2105D26D-D139-415B-B75B-8AE7DADE1F67}" dt="2022-03-22T11:28:03.849" v="260" actId="121"/>
          <ac:graphicFrameMkLst>
            <pc:docMk/>
            <pc:sldMk cId="2827439128" sldId="288"/>
            <ac:graphicFrameMk id="2" creationId="{F1446633-7E03-4F6A-8D94-0D5595A85BE7}"/>
          </ac:graphicFrameMkLst>
        </pc:graphicFrameChg>
      </pc:sldChg>
    </pc:docChg>
  </pc:docChgLst>
  <pc:docChgLst>
    <pc:chgData name="Prachi ASHANI" userId="74ca3888-d7b5-471b-821b-270547f7d1a0" providerId="ADAL" clId="{BA41B152-5430-475F-982A-F9C0A16CAA6B}"/>
    <pc:docChg chg="modSld">
      <pc:chgData name="Prachi ASHANI" userId="74ca3888-d7b5-471b-821b-270547f7d1a0" providerId="ADAL" clId="{BA41B152-5430-475F-982A-F9C0A16CAA6B}" dt="2022-03-22T10:15:38.407" v="24" actId="1038"/>
      <pc:docMkLst>
        <pc:docMk/>
      </pc:docMkLst>
      <pc:sldChg chg="modSp mod">
        <pc:chgData name="Prachi ASHANI" userId="74ca3888-d7b5-471b-821b-270547f7d1a0" providerId="ADAL" clId="{BA41B152-5430-475F-982A-F9C0A16CAA6B}" dt="2022-03-22T10:15:05.830" v="5" actId="20577"/>
        <pc:sldMkLst>
          <pc:docMk/>
          <pc:sldMk cId="2905093864" sldId="260"/>
        </pc:sldMkLst>
        <pc:spChg chg="mod">
          <ac:chgData name="Prachi ASHANI" userId="74ca3888-d7b5-471b-821b-270547f7d1a0" providerId="ADAL" clId="{BA41B152-5430-475F-982A-F9C0A16CAA6B}" dt="2022-03-22T10:15:05.830" v="5" actId="20577"/>
          <ac:spMkLst>
            <pc:docMk/>
            <pc:sldMk cId="2905093864" sldId="260"/>
            <ac:spMk id="195587" creationId="{00000000-0000-0000-0000-000000000000}"/>
          </ac:spMkLst>
        </pc:spChg>
      </pc:sldChg>
      <pc:sldChg chg="modSp mod">
        <pc:chgData name="Prachi ASHANI" userId="74ca3888-d7b5-471b-821b-270547f7d1a0" providerId="ADAL" clId="{BA41B152-5430-475F-982A-F9C0A16CAA6B}" dt="2022-03-22T10:15:38.407" v="24" actId="1038"/>
        <pc:sldMkLst>
          <pc:docMk/>
          <pc:sldMk cId="2031286351" sldId="261"/>
        </pc:sldMkLst>
        <pc:spChg chg="mod">
          <ac:chgData name="Prachi ASHANI" userId="74ca3888-d7b5-471b-821b-270547f7d1a0" providerId="ADAL" clId="{BA41B152-5430-475F-982A-F9C0A16CAA6B}" dt="2022-03-22T10:15:32.335" v="9" actId="20577"/>
          <ac:spMkLst>
            <pc:docMk/>
            <pc:sldMk cId="2031286351" sldId="261"/>
            <ac:spMk id="195587" creationId="{00000000-0000-0000-0000-000000000000}"/>
          </ac:spMkLst>
        </pc:spChg>
        <pc:grpChg chg="mod">
          <ac:chgData name="Prachi ASHANI" userId="74ca3888-d7b5-471b-821b-270547f7d1a0" providerId="ADAL" clId="{BA41B152-5430-475F-982A-F9C0A16CAA6B}" dt="2022-03-22T10:15:38.407" v="24" actId="1038"/>
          <ac:grpSpMkLst>
            <pc:docMk/>
            <pc:sldMk cId="2031286351" sldId="261"/>
            <ac:grpSpMk id="8" creationId="{EA57FFBF-9021-494E-9165-0E2BAF6D9672}"/>
          </ac:grpSpMkLst>
        </pc:grpChg>
      </pc:sldChg>
    </pc:docChg>
  </pc:docChgLst>
  <pc:docChgLst>
    <pc:chgData name="Aishwarya MALOO" userId="S::aishwarya.2021@mitb.smu.edu.sg::22995602-023c-4f03-a311-539b2a29f40e" providerId="AD" clId="Web-{78B69BDE-5247-4AE4-B49A-1A080352180B}"/>
    <pc:docChg chg="modSld">
      <pc:chgData name="Aishwarya MALOO" userId="S::aishwarya.2021@mitb.smu.edu.sg::22995602-023c-4f03-a311-539b2a29f40e" providerId="AD" clId="Web-{78B69BDE-5247-4AE4-B49A-1A080352180B}" dt="2022-03-22T10:56:13.544" v="30"/>
      <pc:docMkLst>
        <pc:docMk/>
      </pc:docMkLst>
      <pc:sldChg chg="modNotes">
        <pc:chgData name="Aishwarya MALOO" userId="S::aishwarya.2021@mitb.smu.edu.sg::22995602-023c-4f03-a311-539b2a29f40e" providerId="AD" clId="Web-{78B69BDE-5247-4AE4-B49A-1A080352180B}" dt="2022-03-22T10:52:57.853" v="21"/>
        <pc:sldMkLst>
          <pc:docMk/>
          <pc:sldMk cId="854818055" sldId="262"/>
        </pc:sldMkLst>
      </pc:sldChg>
      <pc:sldChg chg="modNotes">
        <pc:chgData name="Aishwarya MALOO" userId="S::aishwarya.2021@mitb.smu.edu.sg::22995602-023c-4f03-a311-539b2a29f40e" providerId="AD" clId="Web-{78B69BDE-5247-4AE4-B49A-1A080352180B}" dt="2022-03-22T10:56:13.544" v="30"/>
        <pc:sldMkLst>
          <pc:docMk/>
          <pc:sldMk cId="3194409384" sldId="267"/>
        </pc:sldMkLst>
      </pc:sldChg>
      <pc:sldChg chg="modNotes">
        <pc:chgData name="Aishwarya MALOO" userId="S::aishwarya.2021@mitb.smu.edu.sg::22995602-023c-4f03-a311-539b2a29f40e" providerId="AD" clId="Web-{78B69BDE-5247-4AE4-B49A-1A080352180B}" dt="2022-03-22T10:54:24.729" v="25"/>
        <pc:sldMkLst>
          <pc:docMk/>
          <pc:sldMk cId="1090535928" sldId="285"/>
        </pc:sldMkLst>
      </pc:sldChg>
      <pc:sldChg chg="modNotes">
        <pc:chgData name="Aishwarya MALOO" userId="S::aishwarya.2021@mitb.smu.edu.sg::22995602-023c-4f03-a311-539b2a29f40e" providerId="AD" clId="Web-{78B69BDE-5247-4AE4-B49A-1A080352180B}" dt="2022-03-22T10:49:43.146" v="5"/>
        <pc:sldMkLst>
          <pc:docMk/>
          <pc:sldMk cId="981070254" sldId="286"/>
        </pc:sldMkLst>
      </pc:sldChg>
    </pc:docChg>
  </pc:docChgLst>
  <pc:docChgLst>
    <pc:chgData name="Aishwarya MALOO" userId="S::aishwarya.2021@mitb.smu.edu.sg::22995602-023c-4f03-a311-539b2a29f40e" providerId="AD" clId="Web-{0DC72E91-7505-405E-88E1-3DBF7C0B48B6}"/>
    <pc:docChg chg="modSld">
      <pc:chgData name="Aishwarya MALOO" userId="S::aishwarya.2021@mitb.smu.edu.sg::22995602-023c-4f03-a311-539b2a29f40e" providerId="AD" clId="Web-{0DC72E91-7505-405E-88E1-3DBF7C0B48B6}" dt="2022-03-24T07:21:43.125" v="30"/>
      <pc:docMkLst>
        <pc:docMk/>
      </pc:docMkLst>
      <pc:sldChg chg="addSp delSp modSp">
        <pc:chgData name="Aishwarya MALOO" userId="S::aishwarya.2021@mitb.smu.edu.sg::22995602-023c-4f03-a311-539b2a29f40e" providerId="AD" clId="Web-{0DC72E91-7505-405E-88E1-3DBF7C0B48B6}" dt="2022-03-24T07:21:43.125" v="30"/>
        <pc:sldMkLst>
          <pc:docMk/>
          <pc:sldMk cId="854818055" sldId="262"/>
        </pc:sldMkLst>
        <pc:picChg chg="add del">
          <ac:chgData name="Aishwarya MALOO" userId="S::aishwarya.2021@mitb.smu.edu.sg::22995602-023c-4f03-a311-539b2a29f40e" providerId="AD" clId="Web-{0DC72E91-7505-405E-88E1-3DBF7C0B48B6}" dt="2022-03-24T07:13:14.690" v="5"/>
          <ac:picMkLst>
            <pc:docMk/>
            <pc:sldMk cId="854818055" sldId="262"/>
            <ac:picMk id="2" creationId="{22509361-3AF5-48BB-9D39-B2AC5775115B}"/>
          </ac:picMkLst>
        </pc:picChg>
        <pc:picChg chg="add del mod">
          <ac:chgData name="Aishwarya MALOO" userId="S::aishwarya.2021@mitb.smu.edu.sg::22995602-023c-4f03-a311-539b2a29f40e" providerId="AD" clId="Web-{0DC72E91-7505-405E-88E1-3DBF7C0B48B6}" dt="2022-03-24T07:13:18.550" v="6"/>
          <ac:picMkLst>
            <pc:docMk/>
            <pc:sldMk cId="854818055" sldId="262"/>
            <ac:picMk id="3" creationId="{2640E27F-6BAF-95EA-7563-E88A730A2201}"/>
          </ac:picMkLst>
        </pc:picChg>
        <pc:picChg chg="add mod">
          <ac:chgData name="Aishwarya MALOO" userId="S::aishwarya.2021@mitb.smu.edu.sg::22995602-023c-4f03-a311-539b2a29f40e" providerId="AD" clId="Web-{0DC72E91-7505-405E-88E1-3DBF7C0B48B6}" dt="2022-03-24T07:21:43.125" v="30"/>
          <ac:picMkLst>
            <pc:docMk/>
            <pc:sldMk cId="854818055" sldId="262"/>
            <ac:picMk id="3" creationId="{A145C706-A472-4F98-87B0-48B782479197}"/>
          </ac:picMkLst>
        </pc:picChg>
        <pc:picChg chg="del">
          <ac:chgData name="Aishwarya MALOO" userId="S::aishwarya.2021@mitb.smu.edu.sg::22995602-023c-4f03-a311-539b2a29f40e" providerId="AD" clId="Web-{0DC72E91-7505-405E-88E1-3DBF7C0B48B6}" dt="2022-03-24T07:12:34.158" v="0"/>
          <ac:picMkLst>
            <pc:docMk/>
            <pc:sldMk cId="854818055" sldId="262"/>
            <ac:picMk id="1026" creationId="{0D36EDB4-4700-4A74-BF2A-9F24F4E20CB7}"/>
          </ac:picMkLst>
        </pc:picChg>
      </pc:sldChg>
      <pc:sldChg chg="addSp delSp modSp">
        <pc:chgData name="Aishwarya MALOO" userId="S::aishwarya.2021@mitb.smu.edu.sg::22995602-023c-4f03-a311-539b2a29f40e" providerId="AD" clId="Web-{0DC72E91-7505-405E-88E1-3DBF7C0B48B6}" dt="2022-03-24T07:21:14.656" v="24"/>
        <pc:sldMkLst>
          <pc:docMk/>
          <pc:sldMk cId="1090535928" sldId="285"/>
        </pc:sldMkLst>
        <pc:spChg chg="add del mod">
          <ac:chgData name="Aishwarya MALOO" userId="S::aishwarya.2021@mitb.smu.edu.sg::22995602-023c-4f03-a311-539b2a29f40e" providerId="AD" clId="Web-{0DC72E91-7505-405E-88E1-3DBF7C0B48B6}" dt="2022-03-24T07:19:42.435" v="11"/>
          <ac:spMkLst>
            <pc:docMk/>
            <pc:sldMk cId="1090535928" sldId="285"/>
            <ac:spMk id="2" creationId="{0B3B1F78-998D-D8DD-7DD1-B70A950E00AA}"/>
          </ac:spMkLst>
        </pc:spChg>
        <pc:picChg chg="add del mod">
          <ac:chgData name="Aishwarya MALOO" userId="S::aishwarya.2021@mitb.smu.edu.sg::22995602-023c-4f03-a311-539b2a29f40e" providerId="AD" clId="Web-{0DC72E91-7505-405E-88E1-3DBF7C0B48B6}" dt="2022-03-24T07:21:12.281" v="23"/>
          <ac:picMkLst>
            <pc:docMk/>
            <pc:sldMk cId="1090535928" sldId="285"/>
            <ac:picMk id="3" creationId="{FC3025C6-2D47-FE29-F4BC-EEC2A361ABD3}"/>
          </ac:picMkLst>
        </pc:picChg>
        <pc:picChg chg="add del">
          <ac:chgData name="Aishwarya MALOO" userId="S::aishwarya.2021@mitb.smu.edu.sg::22995602-023c-4f03-a311-539b2a29f40e" providerId="AD" clId="Web-{0DC72E91-7505-405E-88E1-3DBF7C0B48B6}" dt="2022-03-24T07:21:14.656" v="24"/>
          <ac:picMkLst>
            <pc:docMk/>
            <pc:sldMk cId="1090535928" sldId="285"/>
            <ac:picMk id="3078" creationId="{60FDF8B4-B652-4D77-A60D-139B4979F48F}"/>
          </ac:picMkLst>
        </pc:picChg>
      </pc:sldChg>
    </pc:docChg>
  </pc:docChgLst>
  <pc:docChgLst>
    <pc:chgData name="Aishwarya MALOO" userId="S::aishwarya.2021@mitb.smu.edu.sg::22995602-023c-4f03-a311-539b2a29f40e" providerId="AD" clId="Web-{115E73EE-3974-4F20-9FCB-8BEDEDEA83E1}"/>
    <pc:docChg chg="modSld">
      <pc:chgData name="Aishwarya MALOO" userId="S::aishwarya.2021@mitb.smu.edu.sg::22995602-023c-4f03-a311-539b2a29f40e" providerId="AD" clId="Web-{115E73EE-3974-4F20-9FCB-8BEDEDEA83E1}" dt="2022-03-23T20:44:24.843" v="0" actId="20577"/>
      <pc:docMkLst>
        <pc:docMk/>
      </pc:docMkLst>
      <pc:sldChg chg="modSp">
        <pc:chgData name="Aishwarya MALOO" userId="S::aishwarya.2021@mitb.smu.edu.sg::22995602-023c-4f03-a311-539b2a29f40e" providerId="AD" clId="Web-{115E73EE-3974-4F20-9FCB-8BEDEDEA83E1}" dt="2022-03-23T20:44:24.843" v="0" actId="20577"/>
        <pc:sldMkLst>
          <pc:docMk/>
          <pc:sldMk cId="3194409384" sldId="267"/>
        </pc:sldMkLst>
        <pc:spChg chg="mod">
          <ac:chgData name="Aishwarya MALOO" userId="S::aishwarya.2021@mitb.smu.edu.sg::22995602-023c-4f03-a311-539b2a29f40e" providerId="AD" clId="Web-{115E73EE-3974-4F20-9FCB-8BEDEDEA83E1}" dt="2022-03-23T20:44:24.843" v="0" actId="20577"/>
          <ac:spMkLst>
            <pc:docMk/>
            <pc:sldMk cId="3194409384" sldId="267"/>
            <ac:spMk id="8" creationId="{744E2350-819E-41F7-A746-5FBBA95CB7B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788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C860908E-44A6-41BD-84BF-DFC656AE019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58434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genre_count_ = netflix_data[!is.na(netflix_data$title_director_actors) &amp; !is.na(netflix_data$primary_g1) &amp; !(netflix_data$primary_g1 %in% c('Talk-Show','Game-Show','Film-Noir')),c("primary_g1","title_director_actors")]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genre_count_ %&gt;%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  count(primary_g1, sort = TRUE) %&gt;%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  top_n(15,n) %&gt;%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  ggplot(aes(reorder(primary_g1,n),n)) +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  geom_bar(stat="identity",fill = "#cc2900", color = '#999999')+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  geom_text(aes(label = n), vjust=0.2, hjust=-0.1, color="black",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            position = position_dodge(0.9), size=3.5)+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  coord_flip()+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  xlab("Genres") +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  ylab("Number of movies")+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  labs(title = 'Number of movies by genres')+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  theme_minimal()+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  theme(text = element_text(family = "Garamond", size = 25, face = "bold"))+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  theme(axis.text.x = element_text(size=14, angle=0, face = "bold"))+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  theme(axis.text.y = element_text(size=14, face = "bold"))+</a:t>
            </a:r>
          </a:p>
          <a:p>
            <a:r>
              <a:rPr lang="en-US"/>
              <a:t>  theme(plot.title = element_text(hjust = 0.5, size = 30, face = "bold"))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0908E-44A6-41BD-84BF-DFC656AE019A}" type="slidenum">
              <a:rPr lang="ru-RU" altLang="ru-RU"/>
              <a:pPr/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5417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>
                <a:latin typeface="Arial"/>
                <a:cs typeface="Arial"/>
              </a:rPr>
              <a:t> netfilx1 = </a:t>
            </a:r>
            <a:r>
              <a:rPr lang="en-SG" err="1">
                <a:latin typeface="Arial"/>
                <a:cs typeface="Arial"/>
              </a:rPr>
              <a:t>netflix_data</a:t>
            </a:r>
            <a:r>
              <a:rPr lang="en-SG">
                <a:latin typeface="Arial"/>
                <a:cs typeface="Arial"/>
              </a:rPr>
              <a:t>[!is.na(</a:t>
            </a:r>
            <a:r>
              <a:rPr lang="en-SG" err="1">
                <a:latin typeface="Arial"/>
                <a:cs typeface="Arial"/>
              </a:rPr>
              <a:t>netflix_data$imdb_score</a:t>
            </a:r>
            <a:r>
              <a:rPr lang="en-SG">
                <a:latin typeface="Arial"/>
                <a:cs typeface="Arial"/>
              </a:rPr>
              <a:t>) &amp; !is.na(netflix_data$primary_g1) &amp; !(netflix_data$primary_g1 %in% c('Talk-</a:t>
            </a:r>
            <a:r>
              <a:rPr lang="en-SG" err="1">
                <a:latin typeface="Arial"/>
                <a:cs typeface="Arial"/>
              </a:rPr>
              <a:t>Show','Game</a:t>
            </a:r>
            <a:r>
              <a:rPr lang="en-SG">
                <a:latin typeface="Arial"/>
                <a:cs typeface="Arial"/>
              </a:rPr>
              <a:t>-</a:t>
            </a:r>
            <a:r>
              <a:rPr lang="en-SG" err="1">
                <a:latin typeface="Arial"/>
                <a:cs typeface="Arial"/>
              </a:rPr>
              <a:t>Show','Film</a:t>
            </a:r>
            <a:r>
              <a:rPr lang="en-SG">
                <a:latin typeface="Arial"/>
                <a:cs typeface="Arial"/>
              </a:rPr>
              <a:t>-Noir')),c("primary_g1","imdb_score")] </a:t>
            </a:r>
            <a:endParaRPr lang="en-US">
              <a:latin typeface="Arial"/>
              <a:cs typeface="Arial"/>
            </a:endParaRPr>
          </a:p>
          <a:p>
            <a:r>
              <a:rPr lang="en-SG">
                <a:latin typeface="Arial"/>
                <a:cs typeface="Arial"/>
              </a:rPr>
              <a:t> </a:t>
            </a:r>
            <a:endParaRPr lang="en-US">
              <a:latin typeface="Arial"/>
              <a:cs typeface="Arial"/>
            </a:endParaRPr>
          </a:p>
          <a:p>
            <a:r>
              <a:rPr lang="en-SG"/>
              <a:t>#genres having more than 20 movies</a:t>
            </a:r>
            <a:endParaRPr lang="en-US"/>
          </a:p>
          <a:p>
            <a:r>
              <a:rPr lang="en-SG" err="1">
                <a:latin typeface="Arial"/>
                <a:cs typeface="Arial"/>
              </a:rPr>
              <a:t>genre_count</a:t>
            </a:r>
            <a:r>
              <a:rPr lang="en-SG">
                <a:latin typeface="Arial"/>
                <a:cs typeface="Arial"/>
              </a:rPr>
              <a:t> = netfilx1 %&gt;%</a:t>
            </a:r>
            <a:endParaRPr lang="en-US">
              <a:latin typeface="Arial"/>
              <a:cs typeface="Arial"/>
            </a:endParaRPr>
          </a:p>
          <a:p>
            <a:r>
              <a:rPr lang="en-SG"/>
              <a:t>count(primary_g1, sort = TRUE)</a:t>
            </a:r>
            <a:endParaRPr lang="en-US"/>
          </a:p>
          <a:p>
            <a:r>
              <a:rPr lang="en-SG">
                <a:latin typeface="Arial"/>
                <a:cs typeface="Arial"/>
              </a:rPr>
              <a:t>genre_count2 = </a:t>
            </a:r>
            <a:r>
              <a:rPr lang="en-SG" err="1">
                <a:latin typeface="Arial"/>
                <a:cs typeface="Arial"/>
              </a:rPr>
              <a:t>genre_count</a:t>
            </a:r>
            <a:r>
              <a:rPr lang="en-SG">
                <a:latin typeface="Arial"/>
                <a:cs typeface="Arial"/>
              </a:rPr>
              <a:t>[(</a:t>
            </a:r>
            <a:r>
              <a:rPr lang="en-SG" err="1">
                <a:latin typeface="Arial"/>
                <a:cs typeface="Arial"/>
              </a:rPr>
              <a:t>genre_count$n</a:t>
            </a:r>
            <a:r>
              <a:rPr lang="en-SG">
                <a:latin typeface="Arial"/>
                <a:cs typeface="Arial"/>
              </a:rPr>
              <a:t> &gt;= 20),]</a:t>
            </a:r>
            <a:endParaRPr lang="en-US">
              <a:latin typeface="Arial"/>
              <a:cs typeface="Arial"/>
            </a:endParaRPr>
          </a:p>
          <a:p>
            <a:r>
              <a:rPr lang="en-SG">
                <a:latin typeface="Arial"/>
                <a:cs typeface="Arial"/>
              </a:rPr>
              <a:t>genre_count2</a:t>
            </a:r>
            <a:endParaRPr lang="en-US">
              <a:latin typeface="Arial"/>
              <a:cs typeface="Arial"/>
            </a:endParaRPr>
          </a:p>
          <a:p>
            <a:r>
              <a:rPr lang="en-SG">
                <a:latin typeface="Arial"/>
                <a:cs typeface="Arial"/>
              </a:rPr>
              <a:t> </a:t>
            </a:r>
            <a:endParaRPr lang="en-US">
              <a:latin typeface="Arial"/>
              <a:cs typeface="Arial"/>
            </a:endParaRPr>
          </a:p>
          <a:p>
            <a:r>
              <a:rPr lang="en-SG">
                <a:latin typeface="Arial"/>
                <a:cs typeface="Arial"/>
              </a:rPr>
              <a:t>#genres to compare</a:t>
            </a:r>
            <a:endParaRPr lang="en-US">
              <a:latin typeface="Arial"/>
              <a:cs typeface="Arial"/>
            </a:endParaRPr>
          </a:p>
          <a:p>
            <a:r>
              <a:rPr lang="en-SG">
                <a:latin typeface="Arial"/>
                <a:cs typeface="Arial"/>
              </a:rPr>
              <a:t>genre_compare1=</a:t>
            </a:r>
            <a:r>
              <a:rPr lang="en-SG" err="1">
                <a:latin typeface="Arial"/>
                <a:cs typeface="Arial"/>
              </a:rPr>
              <a:t>inner_join</a:t>
            </a:r>
            <a:r>
              <a:rPr lang="en-SG">
                <a:latin typeface="Arial"/>
                <a:cs typeface="Arial"/>
              </a:rPr>
              <a:t>(netfilx1, genre_count2, by = c("primary_g1"="primary_g1"))</a:t>
            </a:r>
            <a:endParaRPr lang="en-US">
              <a:latin typeface="Arial"/>
              <a:cs typeface="Arial"/>
            </a:endParaRPr>
          </a:p>
          <a:p>
            <a:r>
              <a:rPr lang="en-SG">
                <a:latin typeface="Arial"/>
                <a:cs typeface="Arial"/>
              </a:rPr>
              <a:t> </a:t>
            </a:r>
            <a:endParaRPr lang="en-US">
              <a:latin typeface="Arial"/>
              <a:cs typeface="Arial"/>
            </a:endParaRPr>
          </a:p>
          <a:p>
            <a:r>
              <a:rPr lang="en-SG">
                <a:latin typeface="Arial"/>
                <a:cs typeface="Arial"/>
              </a:rPr>
              <a:t>genre_compare1 %&gt;% </a:t>
            </a:r>
          </a:p>
          <a:p>
            <a:r>
              <a:rPr lang="en-SG">
                <a:latin typeface="Arial"/>
                <a:cs typeface="Arial"/>
              </a:rPr>
              <a:t>  </a:t>
            </a:r>
            <a:r>
              <a:rPr lang="en-SG" err="1">
                <a:latin typeface="Arial"/>
                <a:cs typeface="Arial"/>
              </a:rPr>
              <a:t>group_by</a:t>
            </a:r>
            <a:r>
              <a:rPr lang="en-SG">
                <a:latin typeface="Arial"/>
                <a:cs typeface="Arial"/>
              </a:rPr>
              <a:t>(primary_g1) %&gt;%</a:t>
            </a:r>
            <a:endParaRPr lang="en-US">
              <a:latin typeface="Arial"/>
              <a:cs typeface="Arial"/>
            </a:endParaRPr>
          </a:p>
          <a:p>
            <a:r>
              <a:rPr lang="en-SG">
                <a:latin typeface="Arial"/>
                <a:cs typeface="Arial"/>
              </a:rPr>
              <a:t>  summarise(</a:t>
            </a:r>
            <a:r>
              <a:rPr lang="en-SG" err="1">
                <a:latin typeface="Arial"/>
                <a:cs typeface="Arial"/>
              </a:rPr>
              <a:t>mean_bo</a:t>
            </a:r>
            <a:r>
              <a:rPr lang="en-SG">
                <a:latin typeface="Arial"/>
                <a:cs typeface="Arial"/>
              </a:rPr>
              <a:t> = mean(</a:t>
            </a:r>
            <a:r>
              <a:rPr lang="en-SG" err="1">
                <a:latin typeface="Arial"/>
                <a:cs typeface="Arial"/>
              </a:rPr>
              <a:t>imdb_score</a:t>
            </a:r>
            <a:r>
              <a:rPr lang="en-SG">
                <a:latin typeface="Arial"/>
                <a:cs typeface="Arial"/>
              </a:rPr>
              <a:t>, na.rm = TRUE)) %&gt;%</a:t>
            </a:r>
            <a:endParaRPr lang="en-US">
              <a:latin typeface="Arial"/>
              <a:cs typeface="Arial"/>
            </a:endParaRPr>
          </a:p>
          <a:p>
            <a:r>
              <a:rPr lang="en-SG">
                <a:latin typeface="Arial"/>
                <a:cs typeface="Arial"/>
              </a:rPr>
              <a:t>  arrange(-</a:t>
            </a:r>
            <a:r>
              <a:rPr lang="en-SG" err="1">
                <a:latin typeface="Arial"/>
                <a:cs typeface="Arial"/>
              </a:rPr>
              <a:t>mean_bo</a:t>
            </a:r>
            <a:r>
              <a:rPr lang="en-SG">
                <a:latin typeface="Arial"/>
                <a:cs typeface="Arial"/>
              </a:rPr>
              <a:t>) %&gt;% </a:t>
            </a:r>
          </a:p>
          <a:p>
            <a:r>
              <a:rPr lang="en-SG">
                <a:latin typeface="Arial"/>
                <a:cs typeface="Arial"/>
              </a:rPr>
              <a:t>  slice(1:5)</a:t>
            </a:r>
            <a:endParaRPr lang="en-US">
              <a:latin typeface="Arial"/>
              <a:cs typeface="Arial"/>
            </a:endParaRPr>
          </a:p>
          <a:p>
            <a:r>
              <a:rPr lang="en-SG">
                <a:latin typeface="Arial"/>
                <a:cs typeface="Arial"/>
              </a:rPr>
              <a:t> </a:t>
            </a:r>
            <a:endParaRPr lang="en-US">
              <a:latin typeface="Arial"/>
              <a:cs typeface="Arial"/>
            </a:endParaRPr>
          </a:p>
          <a:p>
            <a:r>
              <a:rPr lang="en-SG">
                <a:latin typeface="Arial"/>
                <a:cs typeface="Arial"/>
              </a:rPr>
              <a:t>genre_compare1 = genre_compare1[genre_compare1$primary_g1 %in% c('</a:t>
            </a:r>
            <a:r>
              <a:rPr lang="en-SG" err="1">
                <a:latin typeface="Arial"/>
                <a:cs typeface="Arial"/>
              </a:rPr>
              <a:t>Documentary','Biography</a:t>
            </a:r>
            <a:r>
              <a:rPr lang="en-SG">
                <a:latin typeface="Arial"/>
                <a:cs typeface="Arial"/>
              </a:rPr>
              <a:t>', 'Short', 'Crime', 'Animation'),]</a:t>
            </a:r>
            <a:endParaRPr lang="en-US">
              <a:latin typeface="Arial"/>
              <a:cs typeface="Arial"/>
            </a:endParaRPr>
          </a:p>
          <a:p>
            <a:r>
              <a:rPr lang="en-SG">
                <a:latin typeface="Arial"/>
                <a:cs typeface="Arial"/>
              </a:rPr>
              <a:t> </a:t>
            </a:r>
            <a:endParaRPr lang="en-US">
              <a:latin typeface="Arial"/>
              <a:cs typeface="Arial"/>
            </a:endParaRPr>
          </a:p>
          <a:p>
            <a:r>
              <a:rPr lang="en-SG"/>
              <a:t>genre_compare1 = genre_compare1 %&gt;%</a:t>
            </a:r>
            <a:endParaRPr lang="en-US"/>
          </a:p>
          <a:p>
            <a:r>
              <a:rPr lang="en-SG">
                <a:latin typeface="Arial"/>
                <a:cs typeface="Arial"/>
              </a:rPr>
              <a:t>  mutate(highlight01 = </a:t>
            </a:r>
            <a:r>
              <a:rPr lang="en-SG" err="1">
                <a:latin typeface="Arial"/>
                <a:cs typeface="Arial"/>
              </a:rPr>
              <a:t>ifelse</a:t>
            </a:r>
            <a:r>
              <a:rPr lang="en-SG">
                <a:latin typeface="Arial"/>
                <a:cs typeface="Arial"/>
              </a:rPr>
              <a:t>(genre_compare1$primary_g1 %in% c('</a:t>
            </a:r>
            <a:r>
              <a:rPr lang="en-SG" err="1">
                <a:latin typeface="Arial"/>
                <a:cs typeface="Arial"/>
              </a:rPr>
              <a:t>Documentary','Biography</a:t>
            </a:r>
            <a:r>
              <a:rPr lang="en-SG">
                <a:latin typeface="Arial"/>
                <a:cs typeface="Arial"/>
              </a:rPr>
              <a:t>', 'Short', 'Crime', 'Animation'),"</a:t>
            </a:r>
            <a:r>
              <a:rPr lang="en-SG" err="1">
                <a:latin typeface="Arial"/>
                <a:cs typeface="Arial"/>
              </a:rPr>
              <a:t>Yes","No</a:t>
            </a:r>
            <a:r>
              <a:rPr lang="en-SG">
                <a:latin typeface="Arial"/>
                <a:cs typeface="Arial"/>
              </a:rPr>
              <a:t>"))</a:t>
            </a:r>
            <a:endParaRPr lang="en-US">
              <a:latin typeface="Arial"/>
              <a:cs typeface="Arial"/>
            </a:endParaRPr>
          </a:p>
          <a:p>
            <a:r>
              <a:rPr lang="en-SG">
                <a:latin typeface="Arial"/>
                <a:cs typeface="Arial"/>
              </a:rPr>
              <a:t> </a:t>
            </a:r>
            <a:endParaRPr lang="en-US">
              <a:latin typeface="Arial"/>
              <a:cs typeface="Arial"/>
            </a:endParaRPr>
          </a:p>
          <a:p>
            <a:r>
              <a:rPr lang="en-SG"/>
              <a:t># genre_compare1 = genre_compare1 %&gt;%</a:t>
            </a:r>
            <a:endParaRPr lang="en-US"/>
          </a:p>
          <a:p>
            <a:r>
              <a:rPr lang="en-SG">
                <a:latin typeface="Arial"/>
                <a:cs typeface="Arial"/>
              </a:rPr>
              <a:t># mutate(highlight01 = </a:t>
            </a:r>
            <a:r>
              <a:rPr lang="en-SG" err="1">
                <a:latin typeface="Arial"/>
                <a:cs typeface="Arial"/>
              </a:rPr>
              <a:t>ifelse</a:t>
            </a:r>
            <a:r>
              <a:rPr lang="en-SG">
                <a:latin typeface="Arial"/>
                <a:cs typeface="Arial"/>
              </a:rPr>
              <a:t>(genre_compare1$primary_g1 %in% c('Adult', 'Music', 'Documentary', 'Biography', 'Short'),"</a:t>
            </a:r>
            <a:r>
              <a:rPr lang="en-SG" err="1">
                <a:latin typeface="Arial"/>
                <a:cs typeface="Arial"/>
              </a:rPr>
              <a:t>Yes","No</a:t>
            </a:r>
            <a:r>
              <a:rPr lang="en-SG">
                <a:latin typeface="Arial"/>
                <a:cs typeface="Arial"/>
              </a:rPr>
              <a:t>"))</a:t>
            </a:r>
            <a:endParaRPr lang="en-US">
              <a:latin typeface="Arial"/>
              <a:cs typeface="Arial"/>
            </a:endParaRPr>
          </a:p>
          <a:p>
            <a:r>
              <a:rPr lang="en-SG">
                <a:latin typeface="Arial"/>
                <a:cs typeface="Arial"/>
              </a:rPr>
              <a:t> </a:t>
            </a:r>
            <a:endParaRPr lang="en-US">
              <a:latin typeface="Arial"/>
              <a:cs typeface="Arial"/>
            </a:endParaRPr>
          </a:p>
          <a:p>
            <a:r>
              <a:rPr lang="en-SG">
                <a:latin typeface="Arial"/>
                <a:cs typeface="Arial"/>
              </a:rPr>
              <a:t>genre_compare1 %&gt;%</a:t>
            </a:r>
            <a:endParaRPr lang="en-US">
              <a:latin typeface="Arial"/>
              <a:cs typeface="Arial"/>
            </a:endParaRPr>
          </a:p>
          <a:p>
            <a:r>
              <a:rPr lang="en-SG" err="1">
                <a:latin typeface="Arial"/>
                <a:cs typeface="Arial"/>
              </a:rPr>
              <a:t>ggplot</a:t>
            </a:r>
            <a:r>
              <a:rPr lang="en-SG">
                <a:latin typeface="Arial"/>
                <a:cs typeface="Arial"/>
              </a:rPr>
              <a:t>(</a:t>
            </a:r>
            <a:r>
              <a:rPr lang="en-SG" err="1">
                <a:latin typeface="Arial"/>
                <a:cs typeface="Arial"/>
              </a:rPr>
              <a:t>aes</a:t>
            </a:r>
            <a:r>
              <a:rPr lang="en-SG">
                <a:latin typeface="Arial"/>
                <a:cs typeface="Arial"/>
              </a:rPr>
              <a:t>(reorder(primary_g1,imdb_score),</a:t>
            </a:r>
            <a:r>
              <a:rPr lang="en-SG" err="1">
                <a:latin typeface="Arial"/>
                <a:cs typeface="Arial"/>
              </a:rPr>
              <a:t>imdb_score,fill</a:t>
            </a:r>
            <a:r>
              <a:rPr lang="en-SG">
                <a:latin typeface="Arial"/>
                <a:cs typeface="Arial"/>
              </a:rPr>
              <a:t> = highlight01))+</a:t>
            </a:r>
            <a:endParaRPr lang="en-US">
              <a:latin typeface="Arial"/>
              <a:cs typeface="Arial"/>
            </a:endParaRPr>
          </a:p>
          <a:p>
            <a:r>
              <a:rPr lang="en-SG" err="1">
                <a:latin typeface="Arial"/>
                <a:cs typeface="Arial"/>
              </a:rPr>
              <a:t>geom_boxplot</a:t>
            </a:r>
            <a:r>
              <a:rPr lang="en-SG">
                <a:latin typeface="Arial"/>
                <a:cs typeface="Arial"/>
              </a:rPr>
              <a:t>() +</a:t>
            </a:r>
            <a:endParaRPr lang="en-US">
              <a:latin typeface="Arial"/>
              <a:cs typeface="Arial"/>
            </a:endParaRPr>
          </a:p>
          <a:p>
            <a:r>
              <a:rPr lang="en-SG" err="1">
                <a:latin typeface="Arial"/>
                <a:cs typeface="Arial"/>
              </a:rPr>
              <a:t>stat_summary</a:t>
            </a:r>
            <a:r>
              <a:rPr lang="en-SG">
                <a:latin typeface="Arial"/>
                <a:cs typeface="Arial"/>
              </a:rPr>
              <a:t>(</a:t>
            </a:r>
            <a:r>
              <a:rPr lang="en-SG" err="1">
                <a:latin typeface="Arial"/>
                <a:cs typeface="Arial"/>
              </a:rPr>
              <a:t>fun.y</a:t>
            </a:r>
            <a:r>
              <a:rPr lang="en-SG">
                <a:latin typeface="Arial"/>
                <a:cs typeface="Arial"/>
              </a:rPr>
              <a:t>="mean", shape=15, size = 0.2)+</a:t>
            </a:r>
            <a:endParaRPr lang="en-US">
              <a:latin typeface="Arial"/>
              <a:cs typeface="Arial"/>
            </a:endParaRPr>
          </a:p>
          <a:p>
            <a:r>
              <a:rPr lang="en-SG" err="1">
                <a:latin typeface="Arial"/>
                <a:cs typeface="Arial"/>
              </a:rPr>
              <a:t>xlab</a:t>
            </a:r>
            <a:r>
              <a:rPr lang="en-SG">
                <a:latin typeface="Arial"/>
                <a:cs typeface="Arial"/>
              </a:rPr>
              <a:t>("Genres") +</a:t>
            </a:r>
            <a:endParaRPr lang="en-US">
              <a:latin typeface="Arial"/>
              <a:cs typeface="Arial"/>
            </a:endParaRPr>
          </a:p>
          <a:p>
            <a:r>
              <a:rPr lang="en-SG" err="1">
                <a:latin typeface="Arial"/>
                <a:cs typeface="Arial"/>
              </a:rPr>
              <a:t>ylab</a:t>
            </a:r>
            <a:r>
              <a:rPr lang="en-SG">
                <a:latin typeface="Arial"/>
                <a:cs typeface="Arial"/>
              </a:rPr>
              <a:t>("IMDb Score")+</a:t>
            </a:r>
            <a:endParaRPr lang="en-US">
              <a:latin typeface="Arial"/>
              <a:cs typeface="Arial"/>
            </a:endParaRPr>
          </a:p>
          <a:p>
            <a:r>
              <a:rPr lang="en-SG" err="1">
                <a:latin typeface="Arial"/>
                <a:cs typeface="Arial"/>
              </a:rPr>
              <a:t>scale_fill_manual</a:t>
            </a:r>
            <a:r>
              <a:rPr lang="en-SG">
                <a:latin typeface="Arial"/>
                <a:cs typeface="Arial"/>
              </a:rPr>
              <a:t>(values = c("#cc2900"))+</a:t>
            </a:r>
            <a:endParaRPr lang="en-US">
              <a:latin typeface="Arial"/>
              <a:cs typeface="Arial"/>
            </a:endParaRPr>
          </a:p>
          <a:p>
            <a:r>
              <a:rPr lang="en-SG" err="1">
                <a:latin typeface="Arial"/>
                <a:cs typeface="Arial"/>
              </a:rPr>
              <a:t>theme_minimal</a:t>
            </a:r>
            <a:r>
              <a:rPr lang="en-SG">
                <a:latin typeface="Arial"/>
                <a:cs typeface="Arial"/>
              </a:rPr>
              <a:t>()+</a:t>
            </a:r>
            <a:endParaRPr lang="en-US">
              <a:latin typeface="Arial"/>
              <a:cs typeface="Arial"/>
            </a:endParaRPr>
          </a:p>
          <a:p>
            <a:r>
              <a:rPr lang="en-SG">
                <a:latin typeface="Arial"/>
                <a:cs typeface="Arial"/>
              </a:rPr>
              <a:t>guides(fill = FALSE)+</a:t>
            </a:r>
            <a:endParaRPr lang="en-US">
              <a:latin typeface="Arial"/>
              <a:cs typeface="Arial"/>
            </a:endParaRPr>
          </a:p>
          <a:p>
            <a:r>
              <a:rPr lang="en-SG">
                <a:latin typeface="Arial"/>
                <a:cs typeface="Arial"/>
              </a:rPr>
              <a:t>theme(text = </a:t>
            </a:r>
            <a:r>
              <a:rPr lang="en-SG" err="1">
                <a:latin typeface="Arial"/>
                <a:cs typeface="Arial"/>
              </a:rPr>
              <a:t>element_text</a:t>
            </a:r>
            <a:r>
              <a:rPr lang="en-SG">
                <a:latin typeface="Arial"/>
                <a:cs typeface="Arial"/>
              </a:rPr>
              <a:t>(family = "Garamond", size = 14))+</a:t>
            </a:r>
            <a:endParaRPr lang="en-US">
              <a:latin typeface="Arial"/>
              <a:cs typeface="Arial"/>
            </a:endParaRPr>
          </a:p>
          <a:p>
            <a:r>
              <a:rPr lang="en-SG">
                <a:latin typeface="Arial"/>
                <a:cs typeface="Arial"/>
              </a:rPr>
              <a:t>theme(</a:t>
            </a:r>
            <a:r>
              <a:rPr lang="en-SG" err="1">
                <a:latin typeface="Arial"/>
                <a:cs typeface="Arial"/>
              </a:rPr>
              <a:t>axis.text.x</a:t>
            </a:r>
            <a:r>
              <a:rPr lang="en-SG">
                <a:latin typeface="Arial"/>
                <a:cs typeface="Arial"/>
              </a:rPr>
              <a:t> = </a:t>
            </a:r>
            <a:r>
              <a:rPr lang="en-SG" err="1">
                <a:latin typeface="Arial"/>
                <a:cs typeface="Arial"/>
              </a:rPr>
              <a:t>element_text</a:t>
            </a:r>
            <a:r>
              <a:rPr lang="en-SG">
                <a:latin typeface="Arial"/>
                <a:cs typeface="Arial"/>
              </a:rPr>
              <a:t>(colour = "black", size=14, face = "bold", angle=45, </a:t>
            </a:r>
            <a:r>
              <a:rPr lang="en-SG" err="1">
                <a:latin typeface="Arial"/>
                <a:cs typeface="Arial"/>
              </a:rPr>
              <a:t>hjust</a:t>
            </a:r>
            <a:r>
              <a:rPr lang="en-SG">
                <a:latin typeface="Arial"/>
                <a:cs typeface="Arial"/>
              </a:rPr>
              <a:t> =1))+</a:t>
            </a:r>
            <a:endParaRPr lang="en-US">
              <a:latin typeface="Arial"/>
              <a:cs typeface="Arial"/>
            </a:endParaRPr>
          </a:p>
          <a:p>
            <a:r>
              <a:rPr lang="en-SG">
                <a:latin typeface="Arial"/>
                <a:cs typeface="Arial"/>
              </a:rPr>
              <a:t>theme(</a:t>
            </a:r>
            <a:r>
              <a:rPr lang="en-SG" err="1">
                <a:latin typeface="Arial"/>
                <a:cs typeface="Arial"/>
              </a:rPr>
              <a:t>axis.text.y</a:t>
            </a:r>
            <a:r>
              <a:rPr lang="en-SG">
                <a:latin typeface="Arial"/>
                <a:cs typeface="Arial"/>
              </a:rPr>
              <a:t> = </a:t>
            </a:r>
            <a:r>
              <a:rPr lang="en-SG" err="1">
                <a:latin typeface="Arial"/>
                <a:cs typeface="Arial"/>
              </a:rPr>
              <a:t>element_text</a:t>
            </a:r>
            <a:r>
              <a:rPr lang="en-SG">
                <a:latin typeface="Arial"/>
                <a:cs typeface="Arial"/>
              </a:rPr>
              <a:t>(colour = "black", size=14, face = "bold"))+</a:t>
            </a:r>
            <a:endParaRPr lang="en-US">
              <a:latin typeface="Arial"/>
              <a:cs typeface="Arial"/>
            </a:endParaRPr>
          </a:p>
          <a:p>
            <a:r>
              <a:rPr lang="en-SG">
                <a:latin typeface="Arial"/>
                <a:cs typeface="Arial"/>
              </a:rPr>
              <a:t>theme(</a:t>
            </a:r>
            <a:r>
              <a:rPr lang="en-SG" err="1">
                <a:latin typeface="Arial"/>
                <a:cs typeface="Arial"/>
              </a:rPr>
              <a:t>axis.title</a:t>
            </a:r>
            <a:r>
              <a:rPr lang="en-SG">
                <a:latin typeface="Arial"/>
                <a:cs typeface="Arial"/>
              </a:rPr>
              <a:t> = </a:t>
            </a:r>
            <a:r>
              <a:rPr lang="en-SG" err="1">
                <a:latin typeface="Arial"/>
                <a:cs typeface="Arial"/>
              </a:rPr>
              <a:t>element_text</a:t>
            </a:r>
            <a:r>
              <a:rPr lang="en-SG">
                <a:latin typeface="Arial"/>
                <a:cs typeface="Arial"/>
              </a:rPr>
              <a:t>(size = 20, face = "bold"))+</a:t>
            </a:r>
            <a:endParaRPr lang="en-US">
              <a:latin typeface="Arial"/>
              <a:cs typeface="Arial"/>
            </a:endParaRPr>
          </a:p>
          <a:p>
            <a:r>
              <a:rPr lang="en-SG"/>
              <a:t>labs(title = "IMDb Mean Scores by Genres")+</a:t>
            </a:r>
            <a:endParaRPr lang="en-US"/>
          </a:p>
          <a:p>
            <a:r>
              <a:rPr lang="en-SG">
                <a:latin typeface="Arial"/>
                <a:cs typeface="Arial"/>
              </a:rPr>
              <a:t>theme(</a:t>
            </a:r>
            <a:r>
              <a:rPr lang="en-SG" err="1">
                <a:latin typeface="Arial"/>
                <a:cs typeface="Arial"/>
              </a:rPr>
              <a:t>plot.title</a:t>
            </a:r>
            <a:r>
              <a:rPr lang="en-SG">
                <a:latin typeface="Arial"/>
                <a:cs typeface="Arial"/>
              </a:rPr>
              <a:t> = </a:t>
            </a:r>
            <a:r>
              <a:rPr lang="en-SG" err="1">
                <a:latin typeface="Arial"/>
                <a:cs typeface="Arial"/>
              </a:rPr>
              <a:t>element_text</a:t>
            </a:r>
            <a:r>
              <a:rPr lang="en-SG">
                <a:latin typeface="Arial"/>
                <a:cs typeface="Arial"/>
              </a:rPr>
              <a:t>(</a:t>
            </a:r>
            <a:r>
              <a:rPr lang="en-SG" err="1">
                <a:latin typeface="Arial"/>
                <a:cs typeface="Arial"/>
              </a:rPr>
              <a:t>hjust</a:t>
            </a:r>
            <a:r>
              <a:rPr lang="en-SG">
                <a:latin typeface="Arial"/>
                <a:cs typeface="Arial"/>
              </a:rPr>
              <a:t> = 0.5, size = 20, face = "bold"))</a:t>
            </a:r>
            <a:endParaRPr lang="en-US">
              <a:latin typeface="Arial"/>
              <a:cs typeface="Arial"/>
            </a:endParaRPr>
          </a:p>
          <a:p>
            <a:endParaRPr lang="en-SG"/>
          </a:p>
          <a:p>
            <a:r>
              <a:rPr lang="en-SG">
                <a:latin typeface="Arial"/>
                <a:cs typeface="Arial"/>
              </a:rPr>
              <a:t>#Actors</a:t>
            </a:r>
            <a:endParaRPr lang="en-US">
              <a:latin typeface="Arial"/>
              <a:cs typeface="Arial"/>
            </a:endParaRPr>
          </a:p>
          <a:p>
            <a:r>
              <a:rPr lang="en-SG">
                <a:latin typeface="Arial"/>
                <a:cs typeface="Arial"/>
              </a:rPr>
              <a:t> </a:t>
            </a:r>
            <a:endParaRPr lang="en-US">
              <a:latin typeface="Arial"/>
              <a:cs typeface="Arial"/>
            </a:endParaRPr>
          </a:p>
          <a:p>
            <a:r>
              <a:rPr lang="en-SG"/>
              <a:t>Imdb_actors1 = </a:t>
            </a:r>
            <a:r>
              <a:rPr lang="en-SG" err="1"/>
              <a:t>netflix_data</a:t>
            </a:r>
            <a:r>
              <a:rPr lang="en-SG"/>
              <a:t>[!is.na(</a:t>
            </a:r>
            <a:r>
              <a:rPr lang="en-SG" err="1"/>
              <a:t>netflix_data$imdb_score</a:t>
            </a:r>
            <a:r>
              <a:rPr lang="en-SG"/>
              <a:t>) &amp; !is.na(</a:t>
            </a:r>
            <a:r>
              <a:rPr lang="en-SG" err="1"/>
              <a:t>netflix_data$actors</a:t>
            </a:r>
            <a:r>
              <a:rPr lang="en-SG"/>
              <a:t>),c("actors","</a:t>
            </a:r>
            <a:r>
              <a:rPr lang="en-SG" err="1"/>
              <a:t>imdb_score</a:t>
            </a:r>
            <a:r>
              <a:rPr lang="en-SG"/>
              <a:t>")]</a:t>
            </a:r>
            <a:endParaRPr lang="en-US"/>
          </a:p>
          <a:p>
            <a:r>
              <a:rPr lang="en-SG">
                <a:latin typeface="Arial"/>
                <a:cs typeface="Arial"/>
              </a:rPr>
              <a:t> </a:t>
            </a:r>
            <a:endParaRPr lang="en-US">
              <a:latin typeface="Arial"/>
              <a:cs typeface="Arial"/>
            </a:endParaRPr>
          </a:p>
          <a:p>
            <a:r>
              <a:rPr lang="en-SG"/>
              <a:t>#actors having more than 10 movies</a:t>
            </a:r>
            <a:endParaRPr lang="en-US"/>
          </a:p>
          <a:p>
            <a:r>
              <a:rPr lang="en-SG" err="1"/>
              <a:t>actors_count</a:t>
            </a:r>
            <a:r>
              <a:rPr lang="en-SG"/>
              <a:t> = Imdb_actors1 %&gt;%</a:t>
            </a:r>
            <a:endParaRPr lang="en-US"/>
          </a:p>
          <a:p>
            <a:r>
              <a:rPr lang="en-SG"/>
              <a:t>count(actors, sort = TRUE)</a:t>
            </a:r>
            <a:endParaRPr lang="en-US"/>
          </a:p>
          <a:p>
            <a:r>
              <a:rPr lang="en-SG"/>
              <a:t>actors_count2 = </a:t>
            </a:r>
            <a:r>
              <a:rPr lang="en-SG" err="1"/>
              <a:t>actors_count</a:t>
            </a:r>
            <a:r>
              <a:rPr lang="en-SG"/>
              <a:t>[(</a:t>
            </a:r>
            <a:r>
              <a:rPr lang="en-SG" err="1"/>
              <a:t>actors_count$n</a:t>
            </a:r>
            <a:r>
              <a:rPr lang="en-SG"/>
              <a:t> &gt;= 10),]</a:t>
            </a:r>
            <a:endParaRPr lang="en-US"/>
          </a:p>
          <a:p>
            <a:r>
              <a:rPr lang="en-SG"/>
              <a:t>actors_count2</a:t>
            </a:r>
            <a:endParaRPr lang="en-US"/>
          </a:p>
          <a:p>
            <a:r>
              <a:rPr lang="en-SG">
                <a:latin typeface="Arial"/>
                <a:cs typeface="Arial"/>
              </a:rPr>
              <a:t> </a:t>
            </a:r>
            <a:endParaRPr lang="en-US">
              <a:latin typeface="Arial"/>
              <a:cs typeface="Arial"/>
            </a:endParaRPr>
          </a:p>
          <a:p>
            <a:r>
              <a:rPr lang="en-SG"/>
              <a:t>#actors having at least over 8 IMDb score one movie</a:t>
            </a:r>
            <a:endParaRPr lang="en-US"/>
          </a:p>
          <a:p>
            <a:r>
              <a:rPr lang="en-SG" err="1"/>
              <a:t>actors_max_score</a:t>
            </a:r>
            <a:r>
              <a:rPr lang="en-SG"/>
              <a:t> = distinct(Imdb_actors1[(Imdb_actors1$imdb_score &gt;= 8),], actors)</a:t>
            </a:r>
            <a:endParaRPr lang="en-US"/>
          </a:p>
          <a:p>
            <a:r>
              <a:rPr lang="en-SG" err="1"/>
              <a:t>actors_max_score</a:t>
            </a:r>
            <a:endParaRPr lang="en-US"/>
          </a:p>
          <a:p>
            <a:r>
              <a:rPr lang="en-SG">
                <a:latin typeface="Arial"/>
                <a:cs typeface="Arial"/>
              </a:rPr>
              <a:t> </a:t>
            </a:r>
            <a:endParaRPr lang="en-US">
              <a:latin typeface="Arial"/>
              <a:cs typeface="Arial"/>
            </a:endParaRPr>
          </a:p>
          <a:p>
            <a:r>
              <a:rPr lang="en-SG"/>
              <a:t>#actors to compare</a:t>
            </a:r>
            <a:endParaRPr lang="en-US"/>
          </a:p>
          <a:p>
            <a:r>
              <a:rPr lang="en-SG"/>
              <a:t>actors_compare1=</a:t>
            </a:r>
            <a:r>
              <a:rPr lang="en-SG" err="1"/>
              <a:t>inner_join</a:t>
            </a:r>
            <a:r>
              <a:rPr lang="en-SG"/>
              <a:t>(Imdb_actors1, actors_count2, by = c("actors"="actors"))</a:t>
            </a:r>
            <a:endParaRPr lang="en-US"/>
          </a:p>
          <a:p>
            <a:r>
              <a:rPr lang="en-SG"/>
              <a:t>actors_compare2=</a:t>
            </a:r>
            <a:r>
              <a:rPr lang="en-SG" err="1"/>
              <a:t>inner_join</a:t>
            </a:r>
            <a:r>
              <a:rPr lang="en-SG"/>
              <a:t>(actors_compare1, </a:t>
            </a:r>
            <a:r>
              <a:rPr lang="en-SG" err="1"/>
              <a:t>actors_max_score</a:t>
            </a:r>
            <a:r>
              <a:rPr lang="en-SG"/>
              <a:t>, by = c("actors"="actors"))</a:t>
            </a:r>
            <a:endParaRPr lang="en-US"/>
          </a:p>
          <a:p>
            <a:r>
              <a:rPr lang="en-SG">
                <a:latin typeface="Arial"/>
                <a:cs typeface="Arial"/>
              </a:rPr>
              <a:t> </a:t>
            </a:r>
            <a:endParaRPr lang="en-US">
              <a:latin typeface="Arial"/>
              <a:cs typeface="Arial"/>
            </a:endParaRPr>
          </a:p>
          <a:p>
            <a:r>
              <a:rPr lang="en-SG"/>
              <a:t>actors_compare2 = actors_compare2[actors_compare2$actors %in% c('Jennifer </a:t>
            </a:r>
            <a:r>
              <a:rPr lang="en-SG" err="1"/>
              <a:t>Connelly','Nawazuddin</a:t>
            </a:r>
            <a:r>
              <a:rPr lang="en-SG"/>
              <a:t> Siddiqui', 'David </a:t>
            </a:r>
            <a:r>
              <a:rPr lang="en-SG" err="1"/>
              <a:t>Strathairn</a:t>
            </a:r>
            <a:r>
              <a:rPr lang="en-SG"/>
              <a:t>', 'Brad Pitt', 'Morgan Freeman'),]</a:t>
            </a:r>
            <a:endParaRPr lang="en-US"/>
          </a:p>
          <a:p>
            <a:r>
              <a:rPr lang="en-SG">
                <a:latin typeface="Arial"/>
                <a:cs typeface="Arial"/>
              </a:rPr>
              <a:t> </a:t>
            </a:r>
            <a:endParaRPr lang="en-US">
              <a:latin typeface="Arial"/>
              <a:cs typeface="Arial"/>
            </a:endParaRPr>
          </a:p>
          <a:p>
            <a:r>
              <a:rPr lang="en-SG"/>
              <a:t>actors_compare2 = actors_compare2 %&gt;%</a:t>
            </a:r>
            <a:endParaRPr lang="en-US"/>
          </a:p>
          <a:p>
            <a:r>
              <a:rPr lang="en-SG"/>
              <a:t>mutate(highlight01 = </a:t>
            </a:r>
            <a:r>
              <a:rPr lang="en-SG" err="1"/>
              <a:t>ifelse</a:t>
            </a:r>
            <a:r>
              <a:rPr lang="en-SG"/>
              <a:t>(actors_compare2$actors %in% c('Jennifer </a:t>
            </a:r>
            <a:r>
              <a:rPr lang="en-SG" err="1"/>
              <a:t>Connelly','Nawazuddin</a:t>
            </a:r>
            <a:r>
              <a:rPr lang="en-SG"/>
              <a:t> Siddiqui', 'David </a:t>
            </a:r>
            <a:r>
              <a:rPr lang="en-SG" err="1"/>
              <a:t>Strathairn</a:t>
            </a:r>
            <a:r>
              <a:rPr lang="en-SG"/>
              <a:t>', 'Brad Pitt', 'Morgan Freeman'),"</a:t>
            </a:r>
            <a:r>
              <a:rPr lang="en-SG" err="1"/>
              <a:t>Yes","No</a:t>
            </a:r>
            <a:r>
              <a:rPr lang="en-SG"/>
              <a:t>"))</a:t>
            </a:r>
            <a:endParaRPr lang="en-US"/>
          </a:p>
          <a:p>
            <a:r>
              <a:rPr lang="en-SG">
                <a:latin typeface="Arial"/>
                <a:cs typeface="Arial"/>
              </a:rPr>
              <a:t> </a:t>
            </a:r>
            <a:endParaRPr lang="en-US">
              <a:latin typeface="Arial"/>
              <a:cs typeface="Arial"/>
            </a:endParaRPr>
          </a:p>
          <a:p>
            <a:r>
              <a:rPr lang="en-SG"/>
              <a:t>actors_compare2 %&gt;%</a:t>
            </a:r>
            <a:endParaRPr lang="en-US"/>
          </a:p>
          <a:p>
            <a:r>
              <a:rPr lang="en-SG"/>
              <a:t>  </a:t>
            </a:r>
            <a:r>
              <a:rPr lang="en-SG" err="1"/>
              <a:t>ggplot</a:t>
            </a:r>
            <a:r>
              <a:rPr lang="en-SG"/>
              <a:t>(</a:t>
            </a:r>
            <a:r>
              <a:rPr lang="en-SG" err="1"/>
              <a:t>aes</a:t>
            </a:r>
            <a:r>
              <a:rPr lang="en-SG"/>
              <a:t>(reorder(</a:t>
            </a:r>
            <a:r>
              <a:rPr lang="en-SG" err="1"/>
              <a:t>actors,imdb_score</a:t>
            </a:r>
            <a:r>
              <a:rPr lang="en-SG"/>
              <a:t>), </a:t>
            </a:r>
            <a:r>
              <a:rPr lang="en-SG" err="1"/>
              <a:t>imdb_score,fill</a:t>
            </a:r>
            <a:r>
              <a:rPr lang="en-SG"/>
              <a:t> = highlight01))+</a:t>
            </a:r>
            <a:endParaRPr lang="en-US"/>
          </a:p>
          <a:p>
            <a:r>
              <a:rPr lang="en-SG"/>
              <a:t>  </a:t>
            </a:r>
            <a:r>
              <a:rPr lang="en-SG" err="1"/>
              <a:t>geom_boxplot</a:t>
            </a:r>
            <a:r>
              <a:rPr lang="en-SG"/>
              <a:t>() +</a:t>
            </a:r>
            <a:endParaRPr lang="en-US"/>
          </a:p>
          <a:p>
            <a:r>
              <a:rPr lang="en-SG"/>
              <a:t>  </a:t>
            </a:r>
            <a:r>
              <a:rPr lang="en-SG" err="1"/>
              <a:t>stat_summary</a:t>
            </a:r>
            <a:r>
              <a:rPr lang="en-SG"/>
              <a:t>(</a:t>
            </a:r>
            <a:r>
              <a:rPr lang="en-SG" err="1"/>
              <a:t>fun.y</a:t>
            </a:r>
            <a:r>
              <a:rPr lang="en-SG"/>
              <a:t>="mean", shape=17, size = 0.2)+</a:t>
            </a:r>
            <a:endParaRPr lang="en-US"/>
          </a:p>
          <a:p>
            <a:r>
              <a:rPr lang="en-SG"/>
              <a:t>  </a:t>
            </a:r>
            <a:r>
              <a:rPr lang="en-SG" err="1"/>
              <a:t>xlab</a:t>
            </a:r>
            <a:r>
              <a:rPr lang="en-SG"/>
              <a:t>("Actors") +</a:t>
            </a:r>
            <a:endParaRPr lang="en-US"/>
          </a:p>
          <a:p>
            <a:r>
              <a:rPr lang="en-SG"/>
              <a:t>  </a:t>
            </a:r>
            <a:r>
              <a:rPr lang="en-SG" err="1"/>
              <a:t>ylab</a:t>
            </a:r>
            <a:r>
              <a:rPr lang="en-SG"/>
              <a:t>("IMDb Score") +</a:t>
            </a:r>
            <a:endParaRPr lang="en-US"/>
          </a:p>
          <a:p>
            <a:r>
              <a:rPr lang="en-SG"/>
              <a:t>  </a:t>
            </a:r>
            <a:r>
              <a:rPr lang="en-SG" err="1"/>
              <a:t>scale_fill_manual</a:t>
            </a:r>
            <a:r>
              <a:rPr lang="en-SG"/>
              <a:t>(values = "#cc7a00")+</a:t>
            </a:r>
            <a:endParaRPr lang="en-US"/>
          </a:p>
          <a:p>
            <a:r>
              <a:rPr lang="en-SG"/>
              <a:t>  </a:t>
            </a:r>
            <a:r>
              <a:rPr lang="en-SG" err="1"/>
              <a:t>theme_minimal</a:t>
            </a:r>
            <a:r>
              <a:rPr lang="en-SG"/>
              <a:t>()+</a:t>
            </a:r>
            <a:endParaRPr lang="en-US"/>
          </a:p>
          <a:p>
            <a:r>
              <a:rPr lang="en-SG"/>
              <a:t>  guides(fill = "none")+</a:t>
            </a:r>
            <a:endParaRPr lang="en-US"/>
          </a:p>
          <a:p>
            <a:r>
              <a:rPr lang="en-SG"/>
              <a:t>  theme(text = </a:t>
            </a:r>
            <a:r>
              <a:rPr lang="en-SG" err="1"/>
              <a:t>element_text</a:t>
            </a:r>
            <a:r>
              <a:rPr lang="en-SG"/>
              <a:t>(family = "Garamond", size = 14))+</a:t>
            </a:r>
            <a:endParaRPr lang="en-US"/>
          </a:p>
          <a:p>
            <a:r>
              <a:rPr lang="en-SG"/>
              <a:t>  theme(</a:t>
            </a:r>
            <a:r>
              <a:rPr lang="en-SG" err="1"/>
              <a:t>axis.text.x</a:t>
            </a:r>
            <a:r>
              <a:rPr lang="en-SG"/>
              <a:t> = </a:t>
            </a:r>
            <a:r>
              <a:rPr lang="en-SG" err="1"/>
              <a:t>element_text</a:t>
            </a:r>
            <a:r>
              <a:rPr lang="en-SG"/>
              <a:t>(colour = "black", size=14, face = "bold", angle=45, </a:t>
            </a:r>
            <a:r>
              <a:rPr lang="en-SG" err="1"/>
              <a:t>hjust</a:t>
            </a:r>
            <a:r>
              <a:rPr lang="en-SG"/>
              <a:t> =1))+</a:t>
            </a:r>
            <a:endParaRPr lang="en-US"/>
          </a:p>
          <a:p>
            <a:r>
              <a:rPr lang="en-SG"/>
              <a:t>  theme(</a:t>
            </a:r>
            <a:r>
              <a:rPr lang="en-SG" err="1"/>
              <a:t>axis.text.y</a:t>
            </a:r>
            <a:r>
              <a:rPr lang="en-SG"/>
              <a:t> = </a:t>
            </a:r>
            <a:r>
              <a:rPr lang="en-SG" err="1"/>
              <a:t>element_text</a:t>
            </a:r>
            <a:r>
              <a:rPr lang="en-SG"/>
              <a:t>(colour = "black", size=14, face = "bold"))+</a:t>
            </a:r>
            <a:endParaRPr lang="en-US"/>
          </a:p>
          <a:p>
            <a:r>
              <a:rPr lang="en-SG"/>
              <a:t>  theme(</a:t>
            </a:r>
            <a:r>
              <a:rPr lang="en-SG" err="1"/>
              <a:t>axis.title</a:t>
            </a:r>
            <a:r>
              <a:rPr lang="en-SG"/>
              <a:t> = </a:t>
            </a:r>
            <a:r>
              <a:rPr lang="en-SG" err="1"/>
              <a:t>element_text</a:t>
            </a:r>
            <a:r>
              <a:rPr lang="en-SG"/>
              <a:t>(size = 20, face = "bold"))+</a:t>
            </a:r>
            <a:endParaRPr lang="en-US"/>
          </a:p>
          <a:p>
            <a:r>
              <a:rPr lang="en-SG"/>
              <a:t>  labs(title = "IMDb Mean Scores by Actors")+</a:t>
            </a:r>
            <a:endParaRPr lang="en-US"/>
          </a:p>
          <a:p>
            <a:r>
              <a:rPr lang="en-SG"/>
              <a:t>  theme(</a:t>
            </a:r>
            <a:r>
              <a:rPr lang="en-SG" err="1"/>
              <a:t>plot.title</a:t>
            </a:r>
            <a:r>
              <a:rPr lang="en-SG"/>
              <a:t> = </a:t>
            </a:r>
            <a:r>
              <a:rPr lang="en-SG" err="1"/>
              <a:t>element_text</a:t>
            </a:r>
            <a:r>
              <a:rPr lang="en-SG"/>
              <a:t>(</a:t>
            </a:r>
            <a:r>
              <a:rPr lang="en-SG" err="1"/>
              <a:t>hjust</a:t>
            </a:r>
            <a:r>
              <a:rPr lang="en-SG"/>
              <a:t> = 0.5, size = 20, face = "bold"))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0908E-44A6-41BD-84BF-DFC656AE019A}" type="slidenum">
              <a:rPr lang="ru-RU" altLang="ru-RU" smtClean="0"/>
              <a:pPr/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2987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>
                <a:latin typeface="Arial"/>
                <a:cs typeface="Arial"/>
              </a:rPr>
              <a:t>#Genres R-code with Genres</a:t>
            </a:r>
            <a:endParaRPr lang="en-US">
              <a:latin typeface="Arial"/>
              <a:cs typeface="Arial"/>
            </a:endParaRPr>
          </a:p>
          <a:p>
            <a:r>
              <a:rPr lang="en-SG">
                <a:latin typeface="Arial"/>
                <a:cs typeface="Arial"/>
              </a:rPr>
              <a:t> </a:t>
            </a:r>
          </a:p>
          <a:p>
            <a:r>
              <a:rPr lang="en-SG">
                <a:latin typeface="Arial"/>
                <a:cs typeface="Arial"/>
              </a:rPr>
              <a:t>netfilx1 = </a:t>
            </a:r>
            <a:r>
              <a:rPr lang="en-SG" err="1">
                <a:latin typeface="Arial"/>
                <a:cs typeface="Arial"/>
              </a:rPr>
              <a:t>netflix_data</a:t>
            </a:r>
            <a:r>
              <a:rPr lang="en-SG">
                <a:latin typeface="Arial"/>
                <a:cs typeface="Arial"/>
              </a:rPr>
              <a:t>[!is.na(</a:t>
            </a:r>
            <a:r>
              <a:rPr lang="en-SG" err="1">
                <a:latin typeface="Arial"/>
                <a:cs typeface="Arial"/>
              </a:rPr>
              <a:t>netflix_data$boxoffice</a:t>
            </a:r>
            <a:r>
              <a:rPr lang="en-SG">
                <a:latin typeface="Arial"/>
                <a:cs typeface="Arial"/>
              </a:rPr>
              <a:t>) &amp; !is.na(netflix_data$primary_g1) &amp; !(netflix_data$primary_g1 %in% c('Talk-</a:t>
            </a:r>
            <a:r>
              <a:rPr lang="en-SG" err="1">
                <a:latin typeface="Arial"/>
                <a:cs typeface="Arial"/>
              </a:rPr>
              <a:t>Show','Game</a:t>
            </a:r>
            <a:r>
              <a:rPr lang="en-SG">
                <a:latin typeface="Arial"/>
                <a:cs typeface="Arial"/>
              </a:rPr>
              <a:t>-</a:t>
            </a:r>
            <a:r>
              <a:rPr lang="en-SG" err="1">
                <a:latin typeface="Arial"/>
                <a:cs typeface="Arial"/>
              </a:rPr>
              <a:t>Show','Film</a:t>
            </a:r>
            <a:r>
              <a:rPr lang="en-SG">
                <a:latin typeface="Arial"/>
                <a:cs typeface="Arial"/>
              </a:rPr>
              <a:t>-Noir')),c("primary_g1","boxoffice")] </a:t>
            </a:r>
          </a:p>
          <a:p>
            <a:r>
              <a:rPr lang="en-SG">
                <a:latin typeface="Arial"/>
                <a:cs typeface="Arial"/>
              </a:rPr>
              <a:t> </a:t>
            </a:r>
            <a:endParaRPr lang="en-SG">
              <a:cs typeface="Arial"/>
            </a:endParaRPr>
          </a:p>
          <a:p>
            <a:r>
              <a:rPr lang="en-SG">
                <a:latin typeface="Arial"/>
                <a:cs typeface="Arial"/>
              </a:rPr>
              <a:t>#genres having more than 10 movies</a:t>
            </a:r>
          </a:p>
          <a:p>
            <a:r>
              <a:rPr lang="en-SG" err="1">
                <a:latin typeface="Arial"/>
                <a:cs typeface="Arial"/>
              </a:rPr>
              <a:t>genre_count</a:t>
            </a:r>
            <a:r>
              <a:rPr lang="en-SG">
                <a:latin typeface="Arial"/>
                <a:cs typeface="Arial"/>
              </a:rPr>
              <a:t> = netfilx1 %&gt;%</a:t>
            </a:r>
          </a:p>
          <a:p>
            <a:r>
              <a:rPr lang="en-SG">
                <a:latin typeface="Arial"/>
                <a:cs typeface="Arial"/>
              </a:rPr>
              <a:t>  count(primary_g1, sort = TRUE)</a:t>
            </a:r>
          </a:p>
          <a:p>
            <a:r>
              <a:rPr lang="en-SG">
                <a:latin typeface="Arial"/>
                <a:cs typeface="Arial"/>
              </a:rPr>
              <a:t>genre_count2 = </a:t>
            </a:r>
            <a:r>
              <a:rPr lang="en-SG" err="1">
                <a:latin typeface="Arial"/>
                <a:cs typeface="Arial"/>
              </a:rPr>
              <a:t>genre_count</a:t>
            </a:r>
            <a:r>
              <a:rPr lang="en-SG">
                <a:latin typeface="Arial"/>
                <a:cs typeface="Arial"/>
              </a:rPr>
              <a:t>[(</a:t>
            </a:r>
            <a:r>
              <a:rPr lang="en-SG" err="1">
                <a:latin typeface="Arial"/>
                <a:cs typeface="Arial"/>
              </a:rPr>
              <a:t>genre_count$n</a:t>
            </a:r>
            <a:r>
              <a:rPr lang="en-SG">
                <a:latin typeface="Arial"/>
                <a:cs typeface="Arial"/>
              </a:rPr>
              <a:t> &gt;= 20),]</a:t>
            </a:r>
          </a:p>
          <a:p>
            <a:r>
              <a:rPr lang="en-SG">
                <a:latin typeface="Arial"/>
                <a:cs typeface="Arial"/>
              </a:rPr>
              <a:t> </a:t>
            </a:r>
          </a:p>
          <a:p>
            <a:r>
              <a:rPr lang="en-SG">
                <a:latin typeface="Arial"/>
                <a:cs typeface="Arial"/>
              </a:rPr>
              <a:t>genre_compare1 = </a:t>
            </a:r>
            <a:r>
              <a:rPr lang="en-SG" err="1">
                <a:latin typeface="Arial"/>
                <a:cs typeface="Arial"/>
              </a:rPr>
              <a:t>inner_join</a:t>
            </a:r>
            <a:r>
              <a:rPr lang="en-SG">
                <a:latin typeface="Arial"/>
                <a:cs typeface="Arial"/>
              </a:rPr>
              <a:t>(netfilx1, genre_count2, by = c("primary_g1"="primary_g1"))</a:t>
            </a:r>
          </a:p>
          <a:p>
            <a:r>
              <a:rPr lang="en-SG">
                <a:latin typeface="Arial"/>
                <a:cs typeface="Arial"/>
              </a:rPr>
              <a:t>genre_compare1</a:t>
            </a:r>
          </a:p>
          <a:p>
            <a:r>
              <a:rPr lang="en-SG">
                <a:latin typeface="Arial"/>
                <a:cs typeface="Arial"/>
              </a:rPr>
              <a:t> </a:t>
            </a:r>
          </a:p>
          <a:p>
            <a:r>
              <a:rPr lang="en-SG">
                <a:latin typeface="Arial"/>
                <a:cs typeface="Arial"/>
              </a:rPr>
              <a:t>genre_compare1 %&gt;% </a:t>
            </a:r>
            <a:endParaRPr lang="en-SG">
              <a:cs typeface="Arial"/>
            </a:endParaRPr>
          </a:p>
          <a:p>
            <a:r>
              <a:rPr lang="en-SG">
                <a:latin typeface="Arial"/>
                <a:cs typeface="Arial"/>
              </a:rPr>
              <a:t>  </a:t>
            </a:r>
            <a:r>
              <a:rPr lang="en-SG" err="1">
                <a:latin typeface="Arial"/>
                <a:cs typeface="Arial"/>
              </a:rPr>
              <a:t>group_by</a:t>
            </a:r>
            <a:r>
              <a:rPr lang="en-SG">
                <a:latin typeface="Arial"/>
                <a:cs typeface="Arial"/>
              </a:rPr>
              <a:t>(primary_g1) %&gt;%</a:t>
            </a:r>
          </a:p>
          <a:p>
            <a:r>
              <a:rPr lang="en-SG">
                <a:latin typeface="Arial"/>
                <a:cs typeface="Arial"/>
              </a:rPr>
              <a:t>  summarise(</a:t>
            </a:r>
            <a:r>
              <a:rPr lang="en-SG" err="1">
                <a:latin typeface="Arial"/>
                <a:cs typeface="Arial"/>
              </a:rPr>
              <a:t>mean_bo</a:t>
            </a:r>
            <a:r>
              <a:rPr lang="en-SG">
                <a:latin typeface="Arial"/>
                <a:cs typeface="Arial"/>
              </a:rPr>
              <a:t> = mean(</a:t>
            </a:r>
            <a:r>
              <a:rPr lang="en-SG" err="1">
                <a:latin typeface="Arial"/>
                <a:cs typeface="Arial"/>
              </a:rPr>
              <a:t>boxoffice</a:t>
            </a:r>
            <a:r>
              <a:rPr lang="en-SG">
                <a:latin typeface="Arial"/>
                <a:cs typeface="Arial"/>
              </a:rPr>
              <a:t>, na.rm = TRUE)) %&gt;%</a:t>
            </a:r>
          </a:p>
          <a:p>
            <a:r>
              <a:rPr lang="en-SG">
                <a:latin typeface="Arial"/>
                <a:cs typeface="Arial"/>
              </a:rPr>
              <a:t>  arrange(-</a:t>
            </a:r>
            <a:r>
              <a:rPr lang="en-SG" err="1">
                <a:latin typeface="Arial"/>
                <a:cs typeface="Arial"/>
              </a:rPr>
              <a:t>mean_bo</a:t>
            </a:r>
            <a:r>
              <a:rPr lang="en-SG">
                <a:latin typeface="Arial"/>
                <a:cs typeface="Arial"/>
              </a:rPr>
              <a:t>) %&gt;% </a:t>
            </a:r>
            <a:endParaRPr lang="en-SG">
              <a:cs typeface="Arial"/>
            </a:endParaRPr>
          </a:p>
          <a:p>
            <a:r>
              <a:rPr lang="en-SG">
                <a:latin typeface="Arial"/>
                <a:cs typeface="Arial"/>
              </a:rPr>
              <a:t>  slice(1:5)</a:t>
            </a:r>
          </a:p>
          <a:p>
            <a:r>
              <a:rPr lang="en-SG">
                <a:latin typeface="Arial"/>
                <a:cs typeface="Arial"/>
              </a:rPr>
              <a:t> </a:t>
            </a:r>
          </a:p>
          <a:p>
            <a:r>
              <a:rPr lang="en-SG">
                <a:latin typeface="Arial"/>
                <a:cs typeface="Arial"/>
              </a:rPr>
              <a:t>genre_compare1 = genre_compare1[genre_compare1$primary_g1 %in% c('</a:t>
            </a:r>
            <a:r>
              <a:rPr lang="en-SG" err="1">
                <a:latin typeface="Arial"/>
                <a:cs typeface="Arial"/>
              </a:rPr>
              <a:t>Action','Adventure</a:t>
            </a:r>
            <a:r>
              <a:rPr lang="en-SG">
                <a:latin typeface="Arial"/>
                <a:cs typeface="Arial"/>
              </a:rPr>
              <a:t>', 'Animation', 'Horror', 'Comedy'),]</a:t>
            </a:r>
          </a:p>
          <a:p>
            <a:r>
              <a:rPr lang="en-SG">
                <a:latin typeface="Arial"/>
                <a:cs typeface="Arial"/>
              </a:rPr>
              <a:t> </a:t>
            </a:r>
          </a:p>
          <a:p>
            <a:r>
              <a:rPr lang="en-SG">
                <a:latin typeface="Arial"/>
                <a:cs typeface="Arial"/>
              </a:rPr>
              <a:t>genre_compare1 = genre_compare1 %&gt;%</a:t>
            </a:r>
          </a:p>
          <a:p>
            <a:r>
              <a:rPr lang="en-SG">
                <a:latin typeface="Arial"/>
                <a:cs typeface="Arial"/>
              </a:rPr>
              <a:t>  mutate(highlight01 = </a:t>
            </a:r>
            <a:r>
              <a:rPr lang="en-SG" err="1">
                <a:latin typeface="Arial"/>
                <a:cs typeface="Arial"/>
              </a:rPr>
              <a:t>ifelse</a:t>
            </a:r>
            <a:r>
              <a:rPr lang="en-SG">
                <a:latin typeface="Arial"/>
                <a:cs typeface="Arial"/>
              </a:rPr>
              <a:t>(genre_compare1$primary_g1 %in% c('</a:t>
            </a:r>
            <a:r>
              <a:rPr lang="en-SG" err="1">
                <a:latin typeface="Arial"/>
                <a:cs typeface="Arial"/>
              </a:rPr>
              <a:t>Action','Adventure</a:t>
            </a:r>
            <a:r>
              <a:rPr lang="en-SG">
                <a:latin typeface="Arial"/>
                <a:cs typeface="Arial"/>
              </a:rPr>
              <a:t>', 'Animation', 'Horror', 'Comedy'),"</a:t>
            </a:r>
            <a:r>
              <a:rPr lang="en-SG" err="1">
                <a:latin typeface="Arial"/>
                <a:cs typeface="Arial"/>
              </a:rPr>
              <a:t>Yes","No</a:t>
            </a:r>
            <a:r>
              <a:rPr lang="en-SG">
                <a:latin typeface="Arial"/>
                <a:cs typeface="Arial"/>
              </a:rPr>
              <a:t>"))</a:t>
            </a:r>
          </a:p>
          <a:p>
            <a:r>
              <a:rPr lang="en-SG">
                <a:latin typeface="Arial"/>
                <a:cs typeface="Arial"/>
              </a:rPr>
              <a:t> </a:t>
            </a:r>
          </a:p>
          <a:p>
            <a:r>
              <a:rPr lang="en-SG">
                <a:latin typeface="Arial"/>
                <a:cs typeface="Arial"/>
              </a:rPr>
              <a:t>genre_compare1 %&gt;%</a:t>
            </a:r>
          </a:p>
          <a:p>
            <a:r>
              <a:rPr lang="en-SG">
                <a:latin typeface="Arial"/>
                <a:cs typeface="Arial"/>
              </a:rPr>
              <a:t>  </a:t>
            </a:r>
            <a:r>
              <a:rPr lang="en-SG" err="1">
                <a:latin typeface="Arial"/>
                <a:cs typeface="Arial"/>
              </a:rPr>
              <a:t>ggplot</a:t>
            </a:r>
            <a:r>
              <a:rPr lang="en-SG">
                <a:latin typeface="Arial"/>
                <a:cs typeface="Arial"/>
              </a:rPr>
              <a:t>(</a:t>
            </a:r>
            <a:r>
              <a:rPr lang="en-SG" err="1">
                <a:latin typeface="Arial"/>
                <a:cs typeface="Arial"/>
              </a:rPr>
              <a:t>aes</a:t>
            </a:r>
            <a:r>
              <a:rPr lang="en-SG">
                <a:latin typeface="Arial"/>
                <a:cs typeface="Arial"/>
              </a:rPr>
              <a:t>(reorder(primary_g1,boxoffice),</a:t>
            </a:r>
            <a:r>
              <a:rPr lang="en-SG" err="1">
                <a:latin typeface="Arial"/>
                <a:cs typeface="Arial"/>
              </a:rPr>
              <a:t>boxoffice,fill</a:t>
            </a:r>
            <a:r>
              <a:rPr lang="en-SG">
                <a:latin typeface="Arial"/>
                <a:cs typeface="Arial"/>
              </a:rPr>
              <a:t> = highlight01))+</a:t>
            </a:r>
          </a:p>
          <a:p>
            <a:r>
              <a:rPr lang="en-SG">
                <a:latin typeface="Arial"/>
                <a:cs typeface="Arial"/>
              </a:rPr>
              <a:t>  </a:t>
            </a:r>
            <a:r>
              <a:rPr lang="en-SG" err="1">
                <a:latin typeface="Arial"/>
                <a:cs typeface="Arial"/>
              </a:rPr>
              <a:t>geom_boxplot</a:t>
            </a:r>
            <a:r>
              <a:rPr lang="en-SG">
                <a:latin typeface="Arial"/>
                <a:cs typeface="Arial"/>
              </a:rPr>
              <a:t>() +</a:t>
            </a:r>
          </a:p>
          <a:p>
            <a:r>
              <a:rPr lang="en-SG">
                <a:latin typeface="Arial"/>
                <a:cs typeface="Arial"/>
              </a:rPr>
              <a:t>  </a:t>
            </a:r>
            <a:r>
              <a:rPr lang="en-SG" err="1">
                <a:latin typeface="Arial"/>
                <a:cs typeface="Arial"/>
              </a:rPr>
              <a:t>stat_summary</a:t>
            </a:r>
            <a:r>
              <a:rPr lang="en-SG">
                <a:latin typeface="Arial"/>
                <a:cs typeface="Arial"/>
              </a:rPr>
              <a:t>(</a:t>
            </a:r>
            <a:r>
              <a:rPr lang="en-SG" err="1">
                <a:latin typeface="Arial"/>
                <a:cs typeface="Arial"/>
              </a:rPr>
              <a:t>fun.y</a:t>
            </a:r>
            <a:r>
              <a:rPr lang="en-SG">
                <a:latin typeface="Arial"/>
                <a:cs typeface="Arial"/>
              </a:rPr>
              <a:t>="mean", shape=9, size = 0.2)+</a:t>
            </a:r>
          </a:p>
          <a:p>
            <a:r>
              <a:rPr lang="en-SG">
                <a:latin typeface="Arial"/>
                <a:cs typeface="Arial"/>
              </a:rPr>
              <a:t>  </a:t>
            </a:r>
            <a:r>
              <a:rPr lang="en-SG" err="1">
                <a:latin typeface="Arial"/>
                <a:cs typeface="Arial"/>
              </a:rPr>
              <a:t>xlab</a:t>
            </a:r>
            <a:r>
              <a:rPr lang="en-SG">
                <a:latin typeface="Arial"/>
                <a:cs typeface="Arial"/>
              </a:rPr>
              <a:t>("Genres") +</a:t>
            </a:r>
          </a:p>
          <a:p>
            <a:r>
              <a:rPr lang="en-SG">
                <a:latin typeface="Arial"/>
                <a:cs typeface="Arial"/>
              </a:rPr>
              <a:t>  </a:t>
            </a:r>
            <a:r>
              <a:rPr lang="en-SG" err="1">
                <a:latin typeface="Arial"/>
                <a:cs typeface="Arial"/>
              </a:rPr>
              <a:t>scale_y_continuous</a:t>
            </a:r>
            <a:r>
              <a:rPr lang="en-SG">
                <a:latin typeface="Arial"/>
                <a:cs typeface="Arial"/>
              </a:rPr>
              <a:t>(name="Box Office Numbers", labels = comma)+</a:t>
            </a:r>
          </a:p>
          <a:p>
            <a:r>
              <a:rPr lang="en-SG">
                <a:latin typeface="Arial"/>
                <a:cs typeface="Arial"/>
              </a:rPr>
              <a:t>  </a:t>
            </a:r>
            <a:r>
              <a:rPr lang="en-SG" err="1">
                <a:latin typeface="Arial"/>
                <a:cs typeface="Arial"/>
              </a:rPr>
              <a:t>scale_fill_manual</a:t>
            </a:r>
            <a:r>
              <a:rPr lang="en-SG">
                <a:latin typeface="Arial"/>
                <a:cs typeface="Arial"/>
              </a:rPr>
              <a:t>(values = c("#cc2900"))+</a:t>
            </a:r>
          </a:p>
          <a:p>
            <a:r>
              <a:rPr lang="en-SG">
                <a:latin typeface="Arial"/>
                <a:cs typeface="Arial"/>
              </a:rPr>
              <a:t>  </a:t>
            </a:r>
            <a:r>
              <a:rPr lang="en-SG" err="1">
                <a:latin typeface="Arial"/>
                <a:cs typeface="Arial"/>
              </a:rPr>
              <a:t>theme_minimal</a:t>
            </a:r>
            <a:r>
              <a:rPr lang="en-SG">
                <a:latin typeface="Arial"/>
                <a:cs typeface="Arial"/>
              </a:rPr>
              <a:t>()+</a:t>
            </a:r>
          </a:p>
          <a:p>
            <a:r>
              <a:rPr lang="en-SG">
                <a:latin typeface="Arial"/>
                <a:cs typeface="Arial"/>
              </a:rPr>
              <a:t>  guides(fill = FALSE)+</a:t>
            </a:r>
          </a:p>
          <a:p>
            <a:r>
              <a:rPr lang="en-SG">
                <a:latin typeface="Arial"/>
                <a:cs typeface="Arial"/>
              </a:rPr>
              <a:t>  theme(text = </a:t>
            </a:r>
            <a:r>
              <a:rPr lang="en-SG" err="1">
                <a:latin typeface="Arial"/>
                <a:cs typeface="Arial"/>
              </a:rPr>
              <a:t>element_text</a:t>
            </a:r>
            <a:r>
              <a:rPr lang="en-SG">
                <a:latin typeface="Arial"/>
                <a:cs typeface="Arial"/>
              </a:rPr>
              <a:t>(family = "Garamond", size = 14))+</a:t>
            </a:r>
          </a:p>
          <a:p>
            <a:r>
              <a:rPr lang="en-SG">
                <a:latin typeface="Arial"/>
                <a:cs typeface="Arial"/>
              </a:rPr>
              <a:t>  theme(</a:t>
            </a:r>
            <a:r>
              <a:rPr lang="en-SG" err="1">
                <a:latin typeface="Arial"/>
                <a:cs typeface="Arial"/>
              </a:rPr>
              <a:t>axis.text.x</a:t>
            </a:r>
            <a:r>
              <a:rPr lang="en-SG">
                <a:latin typeface="Arial"/>
                <a:cs typeface="Arial"/>
              </a:rPr>
              <a:t> = </a:t>
            </a:r>
            <a:r>
              <a:rPr lang="en-SG" err="1">
                <a:latin typeface="Arial"/>
                <a:cs typeface="Arial"/>
              </a:rPr>
              <a:t>element_text</a:t>
            </a:r>
            <a:r>
              <a:rPr lang="en-SG">
                <a:latin typeface="Arial"/>
                <a:cs typeface="Arial"/>
              </a:rPr>
              <a:t>(colour = "black", face = "bold", angle=45, </a:t>
            </a:r>
            <a:r>
              <a:rPr lang="en-SG" err="1">
                <a:latin typeface="Arial"/>
                <a:cs typeface="Arial"/>
              </a:rPr>
              <a:t>hjust</a:t>
            </a:r>
            <a:r>
              <a:rPr lang="en-SG">
                <a:latin typeface="Arial"/>
                <a:cs typeface="Arial"/>
              </a:rPr>
              <a:t> =1, size=14))+</a:t>
            </a:r>
          </a:p>
          <a:p>
            <a:r>
              <a:rPr lang="en-SG">
                <a:latin typeface="Arial"/>
                <a:cs typeface="Arial"/>
              </a:rPr>
              <a:t>  theme(</a:t>
            </a:r>
            <a:r>
              <a:rPr lang="en-SG" err="1">
                <a:latin typeface="Arial"/>
                <a:cs typeface="Arial"/>
              </a:rPr>
              <a:t>axis.text.y</a:t>
            </a:r>
            <a:r>
              <a:rPr lang="en-SG">
                <a:latin typeface="Arial"/>
                <a:cs typeface="Arial"/>
              </a:rPr>
              <a:t> = </a:t>
            </a:r>
            <a:r>
              <a:rPr lang="en-SG" err="1">
                <a:latin typeface="Arial"/>
                <a:cs typeface="Arial"/>
              </a:rPr>
              <a:t>element_text</a:t>
            </a:r>
            <a:r>
              <a:rPr lang="en-SG">
                <a:latin typeface="Arial"/>
                <a:cs typeface="Arial"/>
              </a:rPr>
              <a:t>(colour = "black", face = "bold", size=14))+</a:t>
            </a:r>
          </a:p>
          <a:p>
            <a:r>
              <a:rPr lang="en-SG">
                <a:latin typeface="Arial"/>
                <a:cs typeface="Arial"/>
              </a:rPr>
              <a:t>  theme(</a:t>
            </a:r>
            <a:r>
              <a:rPr lang="en-SG" err="1">
                <a:latin typeface="Arial"/>
                <a:cs typeface="Arial"/>
              </a:rPr>
              <a:t>axis.title</a:t>
            </a:r>
            <a:r>
              <a:rPr lang="en-SG">
                <a:latin typeface="Arial"/>
                <a:cs typeface="Arial"/>
              </a:rPr>
              <a:t> = </a:t>
            </a:r>
            <a:r>
              <a:rPr lang="en-SG" err="1">
                <a:latin typeface="Arial"/>
                <a:cs typeface="Arial"/>
              </a:rPr>
              <a:t>element_text</a:t>
            </a:r>
            <a:r>
              <a:rPr lang="en-SG">
                <a:latin typeface="Arial"/>
                <a:cs typeface="Arial"/>
              </a:rPr>
              <a:t>(size = 20, face = "bold"))+</a:t>
            </a:r>
          </a:p>
          <a:p>
            <a:r>
              <a:rPr lang="en-SG">
                <a:latin typeface="Arial"/>
                <a:cs typeface="Arial"/>
              </a:rPr>
              <a:t>  labs(title = "Genres by Box Office Mean Values")+</a:t>
            </a:r>
          </a:p>
          <a:p>
            <a:r>
              <a:rPr lang="en-SG">
                <a:latin typeface="Arial"/>
                <a:cs typeface="Arial"/>
              </a:rPr>
              <a:t>  theme(</a:t>
            </a:r>
            <a:r>
              <a:rPr lang="en-SG" err="1">
                <a:latin typeface="Arial"/>
                <a:cs typeface="Arial"/>
              </a:rPr>
              <a:t>plot.title</a:t>
            </a:r>
            <a:r>
              <a:rPr lang="en-SG">
                <a:latin typeface="Arial"/>
                <a:cs typeface="Arial"/>
              </a:rPr>
              <a:t> = </a:t>
            </a:r>
            <a:r>
              <a:rPr lang="en-SG" err="1">
                <a:latin typeface="Arial"/>
                <a:cs typeface="Arial"/>
              </a:rPr>
              <a:t>element_text</a:t>
            </a:r>
            <a:r>
              <a:rPr lang="en-SG">
                <a:latin typeface="Arial"/>
                <a:cs typeface="Arial"/>
              </a:rPr>
              <a:t>(</a:t>
            </a:r>
            <a:r>
              <a:rPr lang="en-SG" err="1">
                <a:latin typeface="Arial"/>
                <a:cs typeface="Arial"/>
              </a:rPr>
              <a:t>hjust</a:t>
            </a:r>
            <a:r>
              <a:rPr lang="en-SG">
                <a:latin typeface="Arial"/>
                <a:cs typeface="Arial"/>
              </a:rPr>
              <a:t> = 0.5, size = 20, face = "bold"))</a:t>
            </a:r>
          </a:p>
          <a:p>
            <a:endParaRPr lang="en-SG">
              <a:latin typeface="Arial"/>
              <a:cs typeface="Arial"/>
            </a:endParaRPr>
          </a:p>
          <a:p>
            <a:r>
              <a:rPr lang="en-SG">
                <a:latin typeface="Arial"/>
                <a:cs typeface="Arial"/>
              </a:rPr>
              <a:t>#Actors R-code with </a:t>
            </a:r>
            <a:r>
              <a:rPr lang="en-SG" err="1">
                <a:latin typeface="Arial"/>
                <a:cs typeface="Arial"/>
              </a:rPr>
              <a:t>Boxoffice</a:t>
            </a:r>
          </a:p>
          <a:p>
            <a:r>
              <a:rPr lang="en-SG">
                <a:latin typeface="Arial"/>
                <a:cs typeface="Arial"/>
              </a:rPr>
              <a:t> </a:t>
            </a:r>
          </a:p>
          <a:p>
            <a:r>
              <a:rPr lang="en-SG">
                <a:latin typeface="Arial"/>
                <a:cs typeface="Arial"/>
              </a:rPr>
              <a:t>Imdb_actors1 = </a:t>
            </a:r>
            <a:r>
              <a:rPr lang="en-SG" err="1">
                <a:latin typeface="Arial"/>
                <a:cs typeface="Arial"/>
              </a:rPr>
              <a:t>netflix_data</a:t>
            </a:r>
            <a:r>
              <a:rPr lang="en-SG">
                <a:latin typeface="Arial"/>
                <a:cs typeface="Arial"/>
              </a:rPr>
              <a:t>[!is.na(</a:t>
            </a:r>
            <a:r>
              <a:rPr lang="en-SG" err="1">
                <a:latin typeface="Arial"/>
                <a:cs typeface="Arial"/>
              </a:rPr>
              <a:t>netflix_data$boxoffice</a:t>
            </a:r>
            <a:r>
              <a:rPr lang="en-SG">
                <a:latin typeface="Arial"/>
                <a:cs typeface="Arial"/>
              </a:rPr>
              <a:t>) &amp; !is.na(</a:t>
            </a:r>
            <a:r>
              <a:rPr lang="en-SG" err="1">
                <a:latin typeface="Arial"/>
                <a:cs typeface="Arial"/>
              </a:rPr>
              <a:t>netflix_data$actors</a:t>
            </a:r>
            <a:r>
              <a:rPr lang="en-SG">
                <a:latin typeface="Arial"/>
                <a:cs typeface="Arial"/>
              </a:rPr>
              <a:t>),c("actors","</a:t>
            </a:r>
            <a:r>
              <a:rPr lang="en-SG" err="1">
                <a:latin typeface="Arial"/>
                <a:cs typeface="Arial"/>
              </a:rPr>
              <a:t>boxoffice</a:t>
            </a:r>
            <a:r>
              <a:rPr lang="en-SG">
                <a:latin typeface="Arial"/>
                <a:cs typeface="Arial"/>
              </a:rPr>
              <a:t>")]</a:t>
            </a:r>
          </a:p>
          <a:p>
            <a:r>
              <a:rPr lang="en-SG">
                <a:latin typeface="Arial"/>
                <a:cs typeface="Arial"/>
              </a:rPr>
              <a:t> </a:t>
            </a:r>
          </a:p>
          <a:p>
            <a:r>
              <a:rPr lang="en-SG">
                <a:latin typeface="Arial"/>
                <a:cs typeface="Arial"/>
              </a:rPr>
              <a:t>#actors having more than 10 movies</a:t>
            </a:r>
          </a:p>
          <a:p>
            <a:r>
              <a:rPr lang="en-SG" err="1">
                <a:latin typeface="Arial"/>
                <a:cs typeface="Arial"/>
              </a:rPr>
              <a:t>actors_count</a:t>
            </a:r>
            <a:r>
              <a:rPr lang="en-SG">
                <a:latin typeface="Arial"/>
                <a:cs typeface="Arial"/>
              </a:rPr>
              <a:t> = Imdb_actors1 %&gt;%</a:t>
            </a:r>
          </a:p>
          <a:p>
            <a:r>
              <a:rPr lang="en-SG">
                <a:latin typeface="Arial"/>
                <a:cs typeface="Arial"/>
              </a:rPr>
              <a:t>  count(actors, sort = TRUE)</a:t>
            </a:r>
          </a:p>
          <a:p>
            <a:r>
              <a:rPr lang="en-SG">
                <a:latin typeface="Arial"/>
                <a:cs typeface="Arial"/>
              </a:rPr>
              <a:t>actors_count2 = </a:t>
            </a:r>
            <a:r>
              <a:rPr lang="en-SG" err="1">
                <a:latin typeface="Arial"/>
                <a:cs typeface="Arial"/>
              </a:rPr>
              <a:t>actors_count</a:t>
            </a:r>
            <a:r>
              <a:rPr lang="en-SG">
                <a:latin typeface="Arial"/>
                <a:cs typeface="Arial"/>
              </a:rPr>
              <a:t>[(</a:t>
            </a:r>
            <a:r>
              <a:rPr lang="en-SG" err="1">
                <a:latin typeface="Arial"/>
                <a:cs typeface="Arial"/>
              </a:rPr>
              <a:t>actors_count$n</a:t>
            </a:r>
            <a:r>
              <a:rPr lang="en-SG">
                <a:latin typeface="Arial"/>
                <a:cs typeface="Arial"/>
              </a:rPr>
              <a:t> &gt;= 10),]</a:t>
            </a:r>
          </a:p>
          <a:p>
            <a:r>
              <a:rPr lang="en-SG">
                <a:latin typeface="Arial"/>
                <a:cs typeface="Arial"/>
              </a:rPr>
              <a:t>actors_count2</a:t>
            </a:r>
          </a:p>
          <a:p>
            <a:r>
              <a:rPr lang="en-SG">
                <a:latin typeface="Arial"/>
                <a:cs typeface="Arial"/>
              </a:rPr>
              <a:t> </a:t>
            </a:r>
          </a:p>
          <a:p>
            <a:r>
              <a:rPr lang="en-SG">
                <a:latin typeface="Arial"/>
                <a:cs typeface="Arial"/>
              </a:rPr>
              <a:t>actor_compare1 = </a:t>
            </a:r>
            <a:r>
              <a:rPr lang="en-SG" err="1">
                <a:latin typeface="Arial"/>
                <a:cs typeface="Arial"/>
              </a:rPr>
              <a:t>inner_join</a:t>
            </a:r>
            <a:r>
              <a:rPr lang="en-SG">
                <a:latin typeface="Arial"/>
                <a:cs typeface="Arial"/>
              </a:rPr>
              <a:t>(Imdb_actors1, actors_count2, by = c("actors"="actors"))</a:t>
            </a:r>
          </a:p>
          <a:p>
            <a:r>
              <a:rPr lang="en-SG">
                <a:latin typeface="Arial"/>
                <a:cs typeface="Arial"/>
              </a:rPr>
              <a:t>actor_compare1</a:t>
            </a:r>
          </a:p>
          <a:p>
            <a:r>
              <a:rPr lang="en-SG">
                <a:latin typeface="Arial"/>
                <a:cs typeface="Arial"/>
              </a:rPr>
              <a:t> </a:t>
            </a:r>
          </a:p>
          <a:p>
            <a:r>
              <a:rPr lang="en-SG">
                <a:latin typeface="Arial"/>
                <a:cs typeface="Arial"/>
              </a:rPr>
              <a:t>actor_compare1 %&gt;% </a:t>
            </a:r>
            <a:endParaRPr lang="en-SG">
              <a:cs typeface="Arial"/>
            </a:endParaRPr>
          </a:p>
          <a:p>
            <a:r>
              <a:rPr lang="en-SG">
                <a:latin typeface="Arial"/>
                <a:cs typeface="Arial"/>
              </a:rPr>
              <a:t>  </a:t>
            </a:r>
            <a:r>
              <a:rPr lang="en-SG" err="1">
                <a:latin typeface="Arial"/>
                <a:cs typeface="Arial"/>
              </a:rPr>
              <a:t>group_by</a:t>
            </a:r>
            <a:r>
              <a:rPr lang="en-SG">
                <a:latin typeface="Arial"/>
                <a:cs typeface="Arial"/>
              </a:rPr>
              <a:t>(actors) %&gt;%</a:t>
            </a:r>
          </a:p>
          <a:p>
            <a:r>
              <a:rPr lang="en-SG">
                <a:latin typeface="Arial"/>
                <a:cs typeface="Arial"/>
              </a:rPr>
              <a:t>  summarise(</a:t>
            </a:r>
            <a:r>
              <a:rPr lang="en-SG" err="1">
                <a:latin typeface="Arial"/>
                <a:cs typeface="Arial"/>
              </a:rPr>
              <a:t>mean_bo</a:t>
            </a:r>
            <a:r>
              <a:rPr lang="en-SG">
                <a:latin typeface="Arial"/>
                <a:cs typeface="Arial"/>
              </a:rPr>
              <a:t> = mean(</a:t>
            </a:r>
            <a:r>
              <a:rPr lang="en-SG" err="1">
                <a:latin typeface="Arial"/>
                <a:cs typeface="Arial"/>
              </a:rPr>
              <a:t>boxoffice</a:t>
            </a:r>
            <a:r>
              <a:rPr lang="en-SG">
                <a:latin typeface="Arial"/>
                <a:cs typeface="Arial"/>
              </a:rPr>
              <a:t>, na.rm = TRUE)) %&gt;%</a:t>
            </a:r>
          </a:p>
          <a:p>
            <a:r>
              <a:rPr lang="en-SG">
                <a:latin typeface="Arial"/>
                <a:cs typeface="Arial"/>
              </a:rPr>
              <a:t>  arrange(-</a:t>
            </a:r>
            <a:r>
              <a:rPr lang="en-SG" err="1">
                <a:latin typeface="Arial"/>
                <a:cs typeface="Arial"/>
              </a:rPr>
              <a:t>mean_bo</a:t>
            </a:r>
            <a:r>
              <a:rPr lang="en-SG">
                <a:latin typeface="Arial"/>
                <a:cs typeface="Arial"/>
              </a:rPr>
              <a:t>) %&gt;% </a:t>
            </a:r>
            <a:endParaRPr lang="en-SG">
              <a:cs typeface="Arial"/>
            </a:endParaRPr>
          </a:p>
          <a:p>
            <a:r>
              <a:rPr lang="en-SG">
                <a:latin typeface="Arial"/>
                <a:cs typeface="Arial"/>
              </a:rPr>
              <a:t>  slice(1:5)</a:t>
            </a:r>
          </a:p>
          <a:p>
            <a:r>
              <a:rPr lang="en-SG">
                <a:latin typeface="Arial"/>
                <a:cs typeface="Arial"/>
              </a:rPr>
              <a:t> </a:t>
            </a:r>
          </a:p>
          <a:p>
            <a:r>
              <a:rPr lang="en-SG">
                <a:latin typeface="Arial"/>
                <a:cs typeface="Arial"/>
              </a:rPr>
              <a:t>actor_compare1 = actor_compare1[actor_compare1$actors %in% c('Robert Downey </a:t>
            </a:r>
            <a:r>
              <a:rPr lang="en-SG" err="1">
                <a:latin typeface="Arial"/>
                <a:cs typeface="Arial"/>
              </a:rPr>
              <a:t>Jr.','Liam</a:t>
            </a:r>
            <a:r>
              <a:rPr lang="en-SG">
                <a:latin typeface="Arial"/>
                <a:cs typeface="Arial"/>
              </a:rPr>
              <a:t> Neeson', 'Jennifer Lawrence', 'Eddie Murphy', 'Jack Black'),]</a:t>
            </a:r>
          </a:p>
          <a:p>
            <a:r>
              <a:rPr lang="en-SG">
                <a:latin typeface="Arial"/>
                <a:cs typeface="Arial"/>
              </a:rPr>
              <a:t> </a:t>
            </a:r>
          </a:p>
          <a:p>
            <a:r>
              <a:rPr lang="en-SG">
                <a:latin typeface="Arial"/>
                <a:cs typeface="Arial"/>
              </a:rPr>
              <a:t>actor_compare1 = actor_compare1 %&gt;%</a:t>
            </a:r>
          </a:p>
          <a:p>
            <a:r>
              <a:rPr lang="en-SG">
                <a:latin typeface="Arial"/>
                <a:cs typeface="Arial"/>
              </a:rPr>
              <a:t>  mutate(highlight01 = </a:t>
            </a:r>
            <a:r>
              <a:rPr lang="en-SG" err="1">
                <a:latin typeface="Arial"/>
                <a:cs typeface="Arial"/>
              </a:rPr>
              <a:t>ifelse</a:t>
            </a:r>
            <a:r>
              <a:rPr lang="en-SG">
                <a:latin typeface="Arial"/>
                <a:cs typeface="Arial"/>
              </a:rPr>
              <a:t>(actor_compare1$actors %in% c('Robert Downey </a:t>
            </a:r>
            <a:r>
              <a:rPr lang="en-SG" err="1">
                <a:latin typeface="Arial"/>
                <a:cs typeface="Arial"/>
              </a:rPr>
              <a:t>Jr.','Liam</a:t>
            </a:r>
            <a:r>
              <a:rPr lang="en-SG">
                <a:latin typeface="Arial"/>
                <a:cs typeface="Arial"/>
              </a:rPr>
              <a:t> Neeson', 'Jennifer Lawrence', 'Eddie Murphy', 'Jack Black'),"</a:t>
            </a:r>
            <a:r>
              <a:rPr lang="en-SG" err="1">
                <a:latin typeface="Arial"/>
                <a:cs typeface="Arial"/>
              </a:rPr>
              <a:t>Yes","No</a:t>
            </a:r>
            <a:r>
              <a:rPr lang="en-SG">
                <a:latin typeface="Arial"/>
                <a:cs typeface="Arial"/>
              </a:rPr>
              <a:t>"))</a:t>
            </a:r>
          </a:p>
          <a:p>
            <a:r>
              <a:rPr lang="en-SG">
                <a:latin typeface="Arial"/>
                <a:cs typeface="Arial"/>
              </a:rPr>
              <a:t> </a:t>
            </a:r>
          </a:p>
          <a:p>
            <a:r>
              <a:rPr lang="en-SG">
                <a:latin typeface="Arial"/>
                <a:cs typeface="Arial"/>
              </a:rPr>
              <a:t>actor_compare1 %&gt;%</a:t>
            </a:r>
          </a:p>
          <a:p>
            <a:r>
              <a:rPr lang="en-SG">
                <a:latin typeface="Arial"/>
                <a:cs typeface="Arial"/>
              </a:rPr>
              <a:t>  </a:t>
            </a:r>
            <a:r>
              <a:rPr lang="en-SG" err="1">
                <a:latin typeface="Arial"/>
                <a:cs typeface="Arial"/>
              </a:rPr>
              <a:t>ggplot</a:t>
            </a:r>
            <a:r>
              <a:rPr lang="en-SG">
                <a:latin typeface="Arial"/>
                <a:cs typeface="Arial"/>
              </a:rPr>
              <a:t>(</a:t>
            </a:r>
            <a:r>
              <a:rPr lang="en-SG" err="1">
                <a:latin typeface="Arial"/>
                <a:cs typeface="Arial"/>
              </a:rPr>
              <a:t>aes</a:t>
            </a:r>
            <a:r>
              <a:rPr lang="en-SG">
                <a:latin typeface="Arial"/>
                <a:cs typeface="Arial"/>
              </a:rPr>
              <a:t>(reorder(</a:t>
            </a:r>
            <a:r>
              <a:rPr lang="en-SG" err="1">
                <a:latin typeface="Arial"/>
                <a:cs typeface="Arial"/>
              </a:rPr>
              <a:t>actors,boxoffice</a:t>
            </a:r>
            <a:r>
              <a:rPr lang="en-SG">
                <a:latin typeface="Arial"/>
                <a:cs typeface="Arial"/>
              </a:rPr>
              <a:t>), </a:t>
            </a:r>
            <a:r>
              <a:rPr lang="en-SG" err="1">
                <a:latin typeface="Arial"/>
                <a:cs typeface="Arial"/>
              </a:rPr>
              <a:t>boxoffice,fill</a:t>
            </a:r>
            <a:r>
              <a:rPr lang="en-SG">
                <a:latin typeface="Arial"/>
                <a:cs typeface="Arial"/>
              </a:rPr>
              <a:t> = highlight01))+</a:t>
            </a:r>
          </a:p>
          <a:p>
            <a:r>
              <a:rPr lang="en-SG">
                <a:latin typeface="Arial"/>
                <a:cs typeface="Arial"/>
              </a:rPr>
              <a:t>  </a:t>
            </a:r>
            <a:r>
              <a:rPr lang="en-SG" err="1">
                <a:latin typeface="Arial"/>
                <a:cs typeface="Arial"/>
              </a:rPr>
              <a:t>geom_boxplot</a:t>
            </a:r>
            <a:r>
              <a:rPr lang="en-SG">
                <a:latin typeface="Arial"/>
                <a:cs typeface="Arial"/>
              </a:rPr>
              <a:t>() +</a:t>
            </a:r>
          </a:p>
          <a:p>
            <a:r>
              <a:rPr lang="en-SG">
                <a:latin typeface="Arial"/>
                <a:cs typeface="Arial"/>
              </a:rPr>
              <a:t>  </a:t>
            </a:r>
            <a:r>
              <a:rPr lang="en-SG" err="1">
                <a:latin typeface="Arial"/>
                <a:cs typeface="Arial"/>
              </a:rPr>
              <a:t>stat_summary</a:t>
            </a:r>
            <a:r>
              <a:rPr lang="en-SG">
                <a:latin typeface="Arial"/>
                <a:cs typeface="Arial"/>
              </a:rPr>
              <a:t>(</a:t>
            </a:r>
            <a:r>
              <a:rPr lang="en-SG" err="1">
                <a:latin typeface="Arial"/>
                <a:cs typeface="Arial"/>
              </a:rPr>
              <a:t>fun.y</a:t>
            </a:r>
            <a:r>
              <a:rPr lang="en-SG">
                <a:latin typeface="Arial"/>
                <a:cs typeface="Arial"/>
              </a:rPr>
              <a:t>="mean", shape=17, size = 0.2)+</a:t>
            </a:r>
          </a:p>
          <a:p>
            <a:r>
              <a:rPr lang="en-SG">
                <a:latin typeface="Arial"/>
                <a:cs typeface="Arial"/>
              </a:rPr>
              <a:t>  </a:t>
            </a:r>
            <a:r>
              <a:rPr lang="en-SG" err="1">
                <a:latin typeface="Arial"/>
                <a:cs typeface="Arial"/>
              </a:rPr>
              <a:t>xlab</a:t>
            </a:r>
            <a:r>
              <a:rPr lang="en-SG">
                <a:latin typeface="Arial"/>
                <a:cs typeface="Arial"/>
              </a:rPr>
              <a:t>("Actors") +</a:t>
            </a:r>
          </a:p>
          <a:p>
            <a:r>
              <a:rPr lang="en-SG">
                <a:latin typeface="Arial"/>
                <a:cs typeface="Arial"/>
              </a:rPr>
              <a:t>  </a:t>
            </a:r>
            <a:r>
              <a:rPr lang="en-SG" err="1">
                <a:latin typeface="Arial"/>
                <a:cs typeface="Arial"/>
              </a:rPr>
              <a:t>scale_y_continuous</a:t>
            </a:r>
            <a:r>
              <a:rPr lang="en-SG">
                <a:latin typeface="Arial"/>
                <a:cs typeface="Arial"/>
              </a:rPr>
              <a:t>(name="Box Office Numbers", labels = comma) +</a:t>
            </a:r>
          </a:p>
          <a:p>
            <a:r>
              <a:rPr lang="en-SG">
                <a:latin typeface="Arial"/>
                <a:cs typeface="Arial"/>
              </a:rPr>
              <a:t>  </a:t>
            </a:r>
            <a:r>
              <a:rPr lang="en-SG" err="1">
                <a:latin typeface="Arial"/>
                <a:cs typeface="Arial"/>
              </a:rPr>
              <a:t>scale_fill_manual</a:t>
            </a:r>
            <a:r>
              <a:rPr lang="en-SG">
                <a:latin typeface="Arial"/>
                <a:cs typeface="Arial"/>
              </a:rPr>
              <a:t>(values = "#cc7a00")+</a:t>
            </a:r>
          </a:p>
          <a:p>
            <a:r>
              <a:rPr lang="en-SG">
                <a:latin typeface="Arial"/>
                <a:cs typeface="Arial"/>
              </a:rPr>
              <a:t>  </a:t>
            </a:r>
            <a:r>
              <a:rPr lang="en-SG" err="1">
                <a:latin typeface="Arial"/>
                <a:cs typeface="Arial"/>
              </a:rPr>
              <a:t>theme_minimal</a:t>
            </a:r>
            <a:r>
              <a:rPr lang="en-SG">
                <a:latin typeface="Arial"/>
                <a:cs typeface="Arial"/>
              </a:rPr>
              <a:t>()+</a:t>
            </a:r>
          </a:p>
          <a:p>
            <a:r>
              <a:rPr lang="en-SG">
                <a:latin typeface="Arial"/>
                <a:cs typeface="Arial"/>
              </a:rPr>
              <a:t>  guides(fill = "none")+</a:t>
            </a:r>
          </a:p>
          <a:p>
            <a:r>
              <a:rPr lang="en-SG">
                <a:latin typeface="Arial"/>
                <a:cs typeface="Arial"/>
              </a:rPr>
              <a:t>  theme(text = </a:t>
            </a:r>
            <a:r>
              <a:rPr lang="en-SG" err="1">
                <a:latin typeface="Arial"/>
                <a:cs typeface="Arial"/>
              </a:rPr>
              <a:t>element_text</a:t>
            </a:r>
            <a:r>
              <a:rPr lang="en-SG">
                <a:latin typeface="Arial"/>
                <a:cs typeface="Arial"/>
              </a:rPr>
              <a:t>(family = "Garamond", size = 14))+</a:t>
            </a:r>
          </a:p>
          <a:p>
            <a:r>
              <a:rPr lang="en-SG">
                <a:latin typeface="Arial"/>
                <a:cs typeface="Arial"/>
              </a:rPr>
              <a:t>  theme(</a:t>
            </a:r>
            <a:r>
              <a:rPr lang="en-SG" err="1">
                <a:latin typeface="Arial"/>
                <a:cs typeface="Arial"/>
              </a:rPr>
              <a:t>axis.text.x</a:t>
            </a:r>
            <a:r>
              <a:rPr lang="en-SG">
                <a:latin typeface="Arial"/>
                <a:cs typeface="Arial"/>
              </a:rPr>
              <a:t> = </a:t>
            </a:r>
            <a:r>
              <a:rPr lang="en-SG" err="1">
                <a:latin typeface="Arial"/>
                <a:cs typeface="Arial"/>
              </a:rPr>
              <a:t>element_text</a:t>
            </a:r>
            <a:r>
              <a:rPr lang="en-SG">
                <a:latin typeface="Arial"/>
                <a:cs typeface="Arial"/>
              </a:rPr>
              <a:t>(colour = "black", size=14, face = "bold", angle=45, </a:t>
            </a:r>
            <a:r>
              <a:rPr lang="en-SG" err="1">
                <a:latin typeface="Arial"/>
                <a:cs typeface="Arial"/>
              </a:rPr>
              <a:t>hjust</a:t>
            </a:r>
            <a:r>
              <a:rPr lang="en-SG">
                <a:latin typeface="Arial"/>
                <a:cs typeface="Arial"/>
              </a:rPr>
              <a:t> =1))+</a:t>
            </a:r>
          </a:p>
          <a:p>
            <a:r>
              <a:rPr lang="en-SG">
                <a:latin typeface="Arial"/>
                <a:cs typeface="Arial"/>
              </a:rPr>
              <a:t>  theme(</a:t>
            </a:r>
            <a:r>
              <a:rPr lang="en-SG" err="1">
                <a:latin typeface="Arial"/>
                <a:cs typeface="Arial"/>
              </a:rPr>
              <a:t>axis.text.y</a:t>
            </a:r>
            <a:r>
              <a:rPr lang="en-SG">
                <a:latin typeface="Arial"/>
                <a:cs typeface="Arial"/>
              </a:rPr>
              <a:t> = </a:t>
            </a:r>
            <a:r>
              <a:rPr lang="en-SG" err="1">
                <a:latin typeface="Arial"/>
                <a:cs typeface="Arial"/>
              </a:rPr>
              <a:t>element_text</a:t>
            </a:r>
            <a:r>
              <a:rPr lang="en-SG">
                <a:latin typeface="Arial"/>
                <a:cs typeface="Arial"/>
              </a:rPr>
              <a:t>(colour = "black", size=14, face = "bold"))+</a:t>
            </a:r>
          </a:p>
          <a:p>
            <a:r>
              <a:rPr lang="en-SG">
                <a:latin typeface="Arial"/>
                <a:cs typeface="Arial"/>
              </a:rPr>
              <a:t>  theme(</a:t>
            </a:r>
            <a:r>
              <a:rPr lang="en-SG" err="1">
                <a:latin typeface="Arial"/>
                <a:cs typeface="Arial"/>
              </a:rPr>
              <a:t>axis.title</a:t>
            </a:r>
            <a:r>
              <a:rPr lang="en-SG">
                <a:latin typeface="Arial"/>
                <a:cs typeface="Arial"/>
              </a:rPr>
              <a:t> = </a:t>
            </a:r>
            <a:r>
              <a:rPr lang="en-SG" err="1">
                <a:latin typeface="Arial"/>
                <a:cs typeface="Arial"/>
              </a:rPr>
              <a:t>element_text</a:t>
            </a:r>
            <a:r>
              <a:rPr lang="en-SG">
                <a:latin typeface="Arial"/>
                <a:cs typeface="Arial"/>
              </a:rPr>
              <a:t>(size = 20, face = "bold"))+</a:t>
            </a:r>
          </a:p>
          <a:p>
            <a:r>
              <a:rPr lang="en-SG">
                <a:latin typeface="Arial"/>
                <a:cs typeface="Arial"/>
              </a:rPr>
              <a:t>  labs(title = "Actors by Box Office Mean Values")+</a:t>
            </a:r>
          </a:p>
          <a:p>
            <a:r>
              <a:rPr lang="en-SG">
                <a:latin typeface="Arial"/>
                <a:cs typeface="Arial"/>
              </a:rPr>
              <a:t>  theme(</a:t>
            </a:r>
            <a:r>
              <a:rPr lang="en-SG" err="1">
                <a:latin typeface="Arial"/>
                <a:cs typeface="Arial"/>
              </a:rPr>
              <a:t>plot.title</a:t>
            </a:r>
            <a:r>
              <a:rPr lang="en-SG">
                <a:latin typeface="Arial"/>
                <a:cs typeface="Arial"/>
              </a:rPr>
              <a:t> = </a:t>
            </a:r>
            <a:r>
              <a:rPr lang="en-SG" err="1">
                <a:latin typeface="Arial"/>
                <a:cs typeface="Arial"/>
              </a:rPr>
              <a:t>element_text</a:t>
            </a:r>
            <a:r>
              <a:rPr lang="en-SG">
                <a:latin typeface="Arial"/>
                <a:cs typeface="Arial"/>
              </a:rPr>
              <a:t>(</a:t>
            </a:r>
            <a:r>
              <a:rPr lang="en-SG" err="1">
                <a:latin typeface="Arial"/>
                <a:cs typeface="Arial"/>
              </a:rPr>
              <a:t>hjust</a:t>
            </a:r>
            <a:r>
              <a:rPr lang="en-SG">
                <a:latin typeface="Arial"/>
                <a:cs typeface="Arial"/>
              </a:rPr>
              <a:t> = 0.5, size = 20, face = "bold"))</a:t>
            </a:r>
          </a:p>
          <a:p>
            <a:endParaRPr lang="en-SG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0908E-44A6-41BD-84BF-DFC656AE019A}" type="slidenum">
              <a:rPr lang="ru-RU" altLang="ru-RU" smtClean="0"/>
              <a:pPr/>
              <a:t>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59598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>
                <a:latin typeface="Arial"/>
                <a:cs typeface="Arial"/>
              </a:rPr>
              <a:t>#ACTORS AND AWARDS RECEIVED</a:t>
            </a:r>
            <a:endParaRPr lang="en-US">
              <a:latin typeface="Arial"/>
              <a:cs typeface="Arial"/>
            </a:endParaRPr>
          </a:p>
          <a:p>
            <a:r>
              <a:rPr lang="en-SG">
                <a:latin typeface="Arial"/>
                <a:cs typeface="Arial"/>
              </a:rPr>
              <a:t> </a:t>
            </a:r>
          </a:p>
          <a:p>
            <a:r>
              <a:rPr lang="en-SG">
                <a:latin typeface="Arial"/>
                <a:cs typeface="Arial"/>
              </a:rPr>
              <a:t>awards_received_actors1 = </a:t>
            </a:r>
            <a:r>
              <a:rPr lang="en-SG" err="1">
                <a:latin typeface="Arial"/>
                <a:cs typeface="Arial"/>
              </a:rPr>
              <a:t>netflix_data</a:t>
            </a:r>
            <a:r>
              <a:rPr lang="en-SG">
                <a:latin typeface="Arial"/>
                <a:cs typeface="Arial"/>
              </a:rPr>
              <a:t>[!is.na(</a:t>
            </a:r>
            <a:r>
              <a:rPr lang="en-SG" err="1">
                <a:latin typeface="Arial"/>
                <a:cs typeface="Arial"/>
              </a:rPr>
              <a:t>netflix_data$awards_received</a:t>
            </a:r>
            <a:r>
              <a:rPr lang="en-SG">
                <a:latin typeface="Arial"/>
                <a:cs typeface="Arial"/>
              </a:rPr>
              <a:t>) &amp; !is.na(</a:t>
            </a:r>
            <a:r>
              <a:rPr lang="en-SG" err="1">
                <a:latin typeface="Arial"/>
                <a:cs typeface="Arial"/>
              </a:rPr>
              <a:t>netflix_data$actors</a:t>
            </a:r>
            <a:r>
              <a:rPr lang="en-SG">
                <a:latin typeface="Arial"/>
                <a:cs typeface="Arial"/>
              </a:rPr>
              <a:t>),c("actors","</a:t>
            </a:r>
            <a:r>
              <a:rPr lang="en-SG" err="1">
                <a:latin typeface="Arial"/>
                <a:cs typeface="Arial"/>
              </a:rPr>
              <a:t>awards_received</a:t>
            </a:r>
            <a:r>
              <a:rPr lang="en-SG">
                <a:latin typeface="Arial"/>
                <a:cs typeface="Arial"/>
              </a:rPr>
              <a:t>")]</a:t>
            </a:r>
          </a:p>
          <a:p>
            <a:r>
              <a:rPr lang="en-SG">
                <a:latin typeface="Arial"/>
                <a:cs typeface="Arial"/>
              </a:rPr>
              <a:t> </a:t>
            </a:r>
          </a:p>
          <a:p>
            <a:r>
              <a:rPr lang="en-SG">
                <a:latin typeface="Arial"/>
                <a:cs typeface="Arial"/>
              </a:rPr>
              <a:t>#actors having more than 10 movies</a:t>
            </a:r>
          </a:p>
          <a:p>
            <a:r>
              <a:rPr lang="en-SG" err="1">
                <a:latin typeface="Arial"/>
                <a:cs typeface="Arial"/>
              </a:rPr>
              <a:t>actors_count</a:t>
            </a:r>
            <a:r>
              <a:rPr lang="en-SG">
                <a:latin typeface="Arial"/>
                <a:cs typeface="Arial"/>
              </a:rPr>
              <a:t> = awards_received_actors1 %&gt;%</a:t>
            </a:r>
          </a:p>
          <a:p>
            <a:r>
              <a:rPr lang="en-SG">
                <a:latin typeface="Arial"/>
                <a:cs typeface="Arial"/>
              </a:rPr>
              <a:t>  count(actors, sort = TRUE)</a:t>
            </a:r>
          </a:p>
          <a:p>
            <a:r>
              <a:rPr lang="en-SG">
                <a:latin typeface="Arial"/>
                <a:cs typeface="Arial"/>
              </a:rPr>
              <a:t>actors_count2 = </a:t>
            </a:r>
            <a:r>
              <a:rPr lang="en-SG" err="1">
                <a:latin typeface="Arial"/>
                <a:cs typeface="Arial"/>
              </a:rPr>
              <a:t>actors_count</a:t>
            </a:r>
            <a:r>
              <a:rPr lang="en-SG">
                <a:latin typeface="Arial"/>
                <a:cs typeface="Arial"/>
              </a:rPr>
              <a:t>[(</a:t>
            </a:r>
            <a:r>
              <a:rPr lang="en-SG" err="1">
                <a:latin typeface="Arial"/>
                <a:cs typeface="Arial"/>
              </a:rPr>
              <a:t>actors_count$n</a:t>
            </a:r>
            <a:r>
              <a:rPr lang="en-SG">
                <a:latin typeface="Arial"/>
                <a:cs typeface="Arial"/>
              </a:rPr>
              <a:t> &gt;= 10),]</a:t>
            </a:r>
          </a:p>
          <a:p>
            <a:r>
              <a:rPr lang="en-SG">
                <a:latin typeface="Arial"/>
                <a:cs typeface="Arial"/>
              </a:rPr>
              <a:t> </a:t>
            </a:r>
          </a:p>
          <a:p>
            <a:r>
              <a:rPr lang="en-SG">
                <a:latin typeface="Arial"/>
                <a:cs typeface="Arial"/>
              </a:rPr>
              <a:t>#actors having at least over 10 awards one movie</a:t>
            </a:r>
          </a:p>
          <a:p>
            <a:r>
              <a:rPr lang="en-SG" err="1">
                <a:latin typeface="Arial"/>
                <a:cs typeface="Arial"/>
              </a:rPr>
              <a:t>actors_max_score</a:t>
            </a:r>
            <a:r>
              <a:rPr lang="en-SG">
                <a:latin typeface="Arial"/>
                <a:cs typeface="Arial"/>
              </a:rPr>
              <a:t> = distinct(awards_received_actors1[(awards_received_actors1$awards_received &gt;= 10),], actors)</a:t>
            </a:r>
          </a:p>
          <a:p>
            <a:r>
              <a:rPr lang="en-SG">
                <a:latin typeface="Arial"/>
                <a:cs typeface="Arial"/>
              </a:rPr>
              <a:t> </a:t>
            </a:r>
          </a:p>
          <a:p>
            <a:r>
              <a:rPr lang="en-SG">
                <a:latin typeface="Arial"/>
                <a:cs typeface="Arial"/>
              </a:rPr>
              <a:t>#actors to compare</a:t>
            </a:r>
          </a:p>
          <a:p>
            <a:r>
              <a:rPr lang="en-SG">
                <a:latin typeface="Arial"/>
                <a:cs typeface="Arial"/>
              </a:rPr>
              <a:t>actors_compare1=</a:t>
            </a:r>
            <a:r>
              <a:rPr lang="en-SG" err="1">
                <a:latin typeface="Arial"/>
                <a:cs typeface="Arial"/>
              </a:rPr>
              <a:t>inner_join</a:t>
            </a:r>
            <a:r>
              <a:rPr lang="en-SG">
                <a:latin typeface="Arial"/>
                <a:cs typeface="Arial"/>
              </a:rPr>
              <a:t>(awards_received_actors1, actors_count2, by = c("actors"="actors"))</a:t>
            </a:r>
          </a:p>
          <a:p>
            <a:r>
              <a:rPr lang="en-SG">
                <a:latin typeface="Arial"/>
                <a:cs typeface="Arial"/>
              </a:rPr>
              <a:t>actors_compare2=</a:t>
            </a:r>
            <a:r>
              <a:rPr lang="en-SG" err="1">
                <a:latin typeface="Arial"/>
                <a:cs typeface="Arial"/>
              </a:rPr>
              <a:t>inner_join</a:t>
            </a:r>
            <a:r>
              <a:rPr lang="en-SG">
                <a:latin typeface="Arial"/>
                <a:cs typeface="Arial"/>
              </a:rPr>
              <a:t>(actors_compare1, </a:t>
            </a:r>
            <a:r>
              <a:rPr lang="en-SG" err="1">
                <a:latin typeface="Arial"/>
                <a:cs typeface="Arial"/>
              </a:rPr>
              <a:t>actors_max_score</a:t>
            </a:r>
            <a:r>
              <a:rPr lang="en-SG">
                <a:latin typeface="Arial"/>
                <a:cs typeface="Arial"/>
              </a:rPr>
              <a:t>, by = c("actors"="actors"))</a:t>
            </a:r>
          </a:p>
          <a:p>
            <a:r>
              <a:rPr lang="en-SG">
                <a:latin typeface="Arial"/>
                <a:cs typeface="Arial"/>
              </a:rPr>
              <a:t> </a:t>
            </a:r>
          </a:p>
          <a:p>
            <a:r>
              <a:rPr lang="en-SG">
                <a:latin typeface="Arial"/>
                <a:cs typeface="Arial"/>
              </a:rPr>
              <a:t>actors_compare3 = actors_compare2 %&gt;%</a:t>
            </a:r>
          </a:p>
          <a:p>
            <a:r>
              <a:rPr lang="en-SG">
                <a:latin typeface="Arial"/>
                <a:cs typeface="Arial"/>
              </a:rPr>
              <a:t>  </a:t>
            </a:r>
            <a:r>
              <a:rPr lang="en-SG" err="1">
                <a:latin typeface="Arial"/>
                <a:cs typeface="Arial"/>
              </a:rPr>
              <a:t>group_by</a:t>
            </a:r>
            <a:r>
              <a:rPr lang="en-SG">
                <a:latin typeface="Arial"/>
                <a:cs typeface="Arial"/>
              </a:rPr>
              <a:t>(actors) %&gt;%</a:t>
            </a:r>
          </a:p>
          <a:p>
            <a:r>
              <a:rPr lang="en-SG">
                <a:latin typeface="Arial"/>
                <a:cs typeface="Arial"/>
              </a:rPr>
              <a:t>  summarise(</a:t>
            </a:r>
            <a:r>
              <a:rPr lang="en-SG" err="1">
                <a:latin typeface="Arial"/>
                <a:cs typeface="Arial"/>
              </a:rPr>
              <a:t>sum_awards</a:t>
            </a:r>
            <a:r>
              <a:rPr lang="en-SG">
                <a:latin typeface="Arial"/>
                <a:cs typeface="Arial"/>
              </a:rPr>
              <a:t> = sum(</a:t>
            </a:r>
            <a:r>
              <a:rPr lang="en-SG" err="1">
                <a:latin typeface="Arial"/>
                <a:cs typeface="Arial"/>
              </a:rPr>
              <a:t>awards_received</a:t>
            </a:r>
            <a:r>
              <a:rPr lang="en-SG">
                <a:latin typeface="Arial"/>
                <a:cs typeface="Arial"/>
              </a:rPr>
              <a:t>))</a:t>
            </a:r>
          </a:p>
          <a:p>
            <a:r>
              <a:rPr lang="en-SG">
                <a:latin typeface="Arial"/>
                <a:cs typeface="Arial"/>
              </a:rPr>
              <a:t>actors_compare3 = actors_compare3 %&gt;%</a:t>
            </a:r>
          </a:p>
          <a:p>
            <a:r>
              <a:rPr lang="en-SG">
                <a:latin typeface="Arial"/>
                <a:cs typeface="Arial"/>
              </a:rPr>
              <a:t>  mutate(highlight01 = </a:t>
            </a:r>
            <a:r>
              <a:rPr lang="en-SG" err="1">
                <a:latin typeface="Arial"/>
                <a:cs typeface="Arial"/>
              </a:rPr>
              <a:t>ifelse</a:t>
            </a:r>
            <a:r>
              <a:rPr lang="en-SG">
                <a:latin typeface="Arial"/>
                <a:cs typeface="Arial"/>
              </a:rPr>
              <a:t>(actors_compare3$actors %in% c('Jennifer Lawrence', 'Liam Neeson', 'Woody Harrelson', 'Bradley Cooper', 'Colin Firth'),"</a:t>
            </a:r>
            <a:r>
              <a:rPr lang="en-SG" err="1">
                <a:latin typeface="Arial"/>
                <a:cs typeface="Arial"/>
              </a:rPr>
              <a:t>Yes","No</a:t>
            </a:r>
            <a:r>
              <a:rPr lang="en-SG">
                <a:latin typeface="Arial"/>
                <a:cs typeface="Arial"/>
              </a:rPr>
              <a:t>"))</a:t>
            </a:r>
          </a:p>
          <a:p>
            <a:r>
              <a:rPr lang="en-SG">
                <a:latin typeface="Arial"/>
                <a:cs typeface="Arial"/>
              </a:rPr>
              <a:t> </a:t>
            </a:r>
          </a:p>
          <a:p>
            <a:r>
              <a:rPr lang="en-SG">
                <a:latin typeface="Arial"/>
                <a:cs typeface="Arial"/>
              </a:rPr>
              <a:t>actors_compare3 %&gt;%</a:t>
            </a:r>
          </a:p>
          <a:p>
            <a:r>
              <a:rPr lang="en-SG">
                <a:latin typeface="Arial"/>
                <a:cs typeface="Arial"/>
              </a:rPr>
              <a:t>  </a:t>
            </a:r>
            <a:r>
              <a:rPr lang="en-SG" err="1">
                <a:latin typeface="Arial"/>
                <a:cs typeface="Arial"/>
              </a:rPr>
              <a:t>ggplot</a:t>
            </a:r>
            <a:r>
              <a:rPr lang="en-SG">
                <a:latin typeface="Arial"/>
                <a:cs typeface="Arial"/>
              </a:rPr>
              <a:t>(</a:t>
            </a:r>
            <a:r>
              <a:rPr lang="en-SG" err="1">
                <a:latin typeface="Arial"/>
                <a:cs typeface="Arial"/>
              </a:rPr>
              <a:t>aes</a:t>
            </a:r>
            <a:r>
              <a:rPr lang="en-SG">
                <a:latin typeface="Arial"/>
                <a:cs typeface="Arial"/>
              </a:rPr>
              <a:t>(reorder(</a:t>
            </a:r>
            <a:r>
              <a:rPr lang="en-SG" err="1">
                <a:latin typeface="Arial"/>
                <a:cs typeface="Arial"/>
              </a:rPr>
              <a:t>actors,sum_awards</a:t>
            </a:r>
            <a:r>
              <a:rPr lang="en-SG">
                <a:latin typeface="Arial"/>
                <a:cs typeface="Arial"/>
              </a:rPr>
              <a:t>),</a:t>
            </a:r>
            <a:r>
              <a:rPr lang="en-SG" err="1">
                <a:latin typeface="Arial"/>
                <a:cs typeface="Arial"/>
              </a:rPr>
              <a:t>sum_awards,fill</a:t>
            </a:r>
            <a:r>
              <a:rPr lang="en-SG">
                <a:latin typeface="Arial"/>
                <a:cs typeface="Arial"/>
              </a:rPr>
              <a:t> = highlight01)) +</a:t>
            </a:r>
          </a:p>
          <a:p>
            <a:r>
              <a:rPr lang="en-SG">
                <a:latin typeface="Arial"/>
                <a:cs typeface="Arial"/>
              </a:rPr>
              <a:t>  </a:t>
            </a:r>
            <a:r>
              <a:rPr lang="en-SG" err="1">
                <a:latin typeface="Arial"/>
                <a:cs typeface="Arial"/>
              </a:rPr>
              <a:t>geom_bar</a:t>
            </a:r>
            <a:r>
              <a:rPr lang="en-SG">
                <a:latin typeface="Arial"/>
                <a:cs typeface="Arial"/>
              </a:rPr>
              <a:t>(stat="identity") +</a:t>
            </a:r>
          </a:p>
          <a:p>
            <a:r>
              <a:rPr lang="en-SG">
                <a:latin typeface="Arial"/>
                <a:cs typeface="Arial"/>
              </a:rPr>
              <a:t>  </a:t>
            </a:r>
            <a:r>
              <a:rPr lang="en-SG" err="1">
                <a:latin typeface="Arial"/>
                <a:cs typeface="Arial"/>
              </a:rPr>
              <a:t>geom_text</a:t>
            </a:r>
            <a:r>
              <a:rPr lang="en-SG">
                <a:latin typeface="Arial"/>
                <a:cs typeface="Arial"/>
              </a:rPr>
              <a:t>(</a:t>
            </a:r>
            <a:r>
              <a:rPr lang="en-SG" err="1">
                <a:latin typeface="Arial"/>
                <a:cs typeface="Arial"/>
              </a:rPr>
              <a:t>aes</a:t>
            </a:r>
            <a:r>
              <a:rPr lang="en-SG">
                <a:latin typeface="Arial"/>
                <a:cs typeface="Arial"/>
              </a:rPr>
              <a:t>(label=</a:t>
            </a:r>
            <a:r>
              <a:rPr lang="en-SG" err="1">
                <a:latin typeface="Arial"/>
                <a:cs typeface="Arial"/>
              </a:rPr>
              <a:t>sum_awards</a:t>
            </a:r>
            <a:r>
              <a:rPr lang="en-SG">
                <a:latin typeface="Arial"/>
                <a:cs typeface="Arial"/>
              </a:rPr>
              <a:t>), </a:t>
            </a:r>
            <a:r>
              <a:rPr lang="en-SG" err="1">
                <a:latin typeface="Arial"/>
                <a:cs typeface="Arial"/>
              </a:rPr>
              <a:t>vjust</a:t>
            </a:r>
            <a:r>
              <a:rPr lang="en-SG">
                <a:latin typeface="Arial"/>
                <a:cs typeface="Arial"/>
              </a:rPr>
              <a:t>=-0.3, </a:t>
            </a:r>
            <a:r>
              <a:rPr lang="en-SG" err="1">
                <a:latin typeface="Arial"/>
                <a:cs typeface="Arial"/>
              </a:rPr>
              <a:t>color</a:t>
            </a:r>
            <a:r>
              <a:rPr lang="en-SG">
                <a:latin typeface="Arial"/>
                <a:cs typeface="Arial"/>
              </a:rPr>
              <a:t>="black",</a:t>
            </a:r>
          </a:p>
          <a:p>
            <a:r>
              <a:rPr lang="en-SG">
                <a:latin typeface="Arial"/>
                <a:cs typeface="Arial"/>
              </a:rPr>
              <a:t>            position = </a:t>
            </a:r>
            <a:r>
              <a:rPr lang="en-SG" err="1">
                <a:latin typeface="Arial"/>
                <a:cs typeface="Arial"/>
              </a:rPr>
              <a:t>position_dodge</a:t>
            </a:r>
            <a:r>
              <a:rPr lang="en-SG">
                <a:latin typeface="Arial"/>
                <a:cs typeface="Arial"/>
              </a:rPr>
              <a:t>(0.9), size=3.5)+</a:t>
            </a:r>
          </a:p>
          <a:p>
            <a:r>
              <a:rPr lang="en-SG">
                <a:latin typeface="Arial"/>
                <a:cs typeface="Arial"/>
              </a:rPr>
              <a:t>  </a:t>
            </a:r>
            <a:r>
              <a:rPr lang="en-SG" err="1">
                <a:latin typeface="Arial"/>
                <a:cs typeface="Arial"/>
              </a:rPr>
              <a:t>xlab</a:t>
            </a:r>
            <a:r>
              <a:rPr lang="en-SG">
                <a:latin typeface="Arial"/>
                <a:cs typeface="Arial"/>
              </a:rPr>
              <a:t>("Actors") +</a:t>
            </a:r>
          </a:p>
          <a:p>
            <a:r>
              <a:rPr lang="en-SG">
                <a:latin typeface="Arial"/>
                <a:cs typeface="Arial"/>
              </a:rPr>
              <a:t>  </a:t>
            </a:r>
            <a:r>
              <a:rPr lang="en-SG" err="1">
                <a:latin typeface="Arial"/>
                <a:cs typeface="Arial"/>
              </a:rPr>
              <a:t>ylab</a:t>
            </a:r>
            <a:r>
              <a:rPr lang="en-SG">
                <a:latin typeface="Arial"/>
                <a:cs typeface="Arial"/>
              </a:rPr>
              <a:t>("Awards Received")+</a:t>
            </a:r>
          </a:p>
          <a:p>
            <a:r>
              <a:rPr lang="en-SG">
                <a:latin typeface="Arial"/>
                <a:cs typeface="Arial"/>
              </a:rPr>
              <a:t>  </a:t>
            </a:r>
            <a:r>
              <a:rPr lang="en-SG" err="1">
                <a:latin typeface="Arial"/>
                <a:cs typeface="Arial"/>
              </a:rPr>
              <a:t>scale_fill_manual</a:t>
            </a:r>
            <a:r>
              <a:rPr lang="en-SG">
                <a:latin typeface="Arial"/>
                <a:cs typeface="Arial"/>
              </a:rPr>
              <a:t>(values = c("grey","#cc7a00"))+</a:t>
            </a:r>
          </a:p>
          <a:p>
            <a:r>
              <a:rPr lang="en-SG">
                <a:latin typeface="Arial"/>
                <a:cs typeface="Arial"/>
              </a:rPr>
              <a:t>  guides(fill = "none")+</a:t>
            </a:r>
          </a:p>
          <a:p>
            <a:r>
              <a:rPr lang="en-SG">
                <a:latin typeface="Arial"/>
                <a:cs typeface="Arial"/>
              </a:rPr>
              <a:t>  </a:t>
            </a:r>
            <a:r>
              <a:rPr lang="en-SG" err="1">
                <a:latin typeface="Arial"/>
                <a:cs typeface="Arial"/>
              </a:rPr>
              <a:t>theme_minimal</a:t>
            </a:r>
            <a:r>
              <a:rPr lang="en-SG">
                <a:latin typeface="Arial"/>
                <a:cs typeface="Arial"/>
              </a:rPr>
              <a:t>()+</a:t>
            </a:r>
          </a:p>
          <a:p>
            <a:r>
              <a:rPr lang="en-SG">
                <a:latin typeface="Arial"/>
                <a:cs typeface="Arial"/>
              </a:rPr>
              <a:t>  theme(text = </a:t>
            </a:r>
            <a:r>
              <a:rPr lang="en-SG" err="1">
                <a:latin typeface="Arial"/>
                <a:cs typeface="Arial"/>
              </a:rPr>
              <a:t>element_text</a:t>
            </a:r>
            <a:r>
              <a:rPr lang="en-SG">
                <a:latin typeface="Arial"/>
                <a:cs typeface="Arial"/>
              </a:rPr>
              <a:t>(family = "Garamond", size = 14))+</a:t>
            </a:r>
          </a:p>
          <a:p>
            <a:r>
              <a:rPr lang="en-SG">
                <a:latin typeface="Arial"/>
                <a:cs typeface="Arial"/>
              </a:rPr>
              <a:t>  theme(</a:t>
            </a:r>
            <a:r>
              <a:rPr lang="en-SG" err="1">
                <a:latin typeface="Arial"/>
                <a:cs typeface="Arial"/>
              </a:rPr>
              <a:t>axis.text.x</a:t>
            </a:r>
            <a:r>
              <a:rPr lang="en-SG">
                <a:latin typeface="Arial"/>
                <a:cs typeface="Arial"/>
              </a:rPr>
              <a:t> = </a:t>
            </a:r>
            <a:r>
              <a:rPr lang="en-SG" err="1">
                <a:latin typeface="Arial"/>
                <a:cs typeface="Arial"/>
              </a:rPr>
              <a:t>element_text</a:t>
            </a:r>
            <a:r>
              <a:rPr lang="en-SG">
                <a:latin typeface="Arial"/>
                <a:cs typeface="Arial"/>
              </a:rPr>
              <a:t>(colour = "black", size=14, face = "bold", angle=45, </a:t>
            </a:r>
            <a:r>
              <a:rPr lang="en-SG" err="1">
                <a:latin typeface="Arial"/>
                <a:cs typeface="Arial"/>
              </a:rPr>
              <a:t>hjust</a:t>
            </a:r>
            <a:r>
              <a:rPr lang="en-SG">
                <a:latin typeface="Arial"/>
                <a:cs typeface="Arial"/>
              </a:rPr>
              <a:t> =1))+</a:t>
            </a:r>
          </a:p>
          <a:p>
            <a:r>
              <a:rPr lang="en-SG">
                <a:latin typeface="Arial"/>
                <a:cs typeface="Arial"/>
              </a:rPr>
              <a:t>  theme(</a:t>
            </a:r>
            <a:r>
              <a:rPr lang="en-SG" err="1">
                <a:latin typeface="Arial"/>
                <a:cs typeface="Arial"/>
              </a:rPr>
              <a:t>axis.text.y</a:t>
            </a:r>
            <a:r>
              <a:rPr lang="en-SG">
                <a:latin typeface="Arial"/>
                <a:cs typeface="Arial"/>
              </a:rPr>
              <a:t> = </a:t>
            </a:r>
            <a:r>
              <a:rPr lang="en-SG" err="1">
                <a:latin typeface="Arial"/>
                <a:cs typeface="Arial"/>
              </a:rPr>
              <a:t>element_text</a:t>
            </a:r>
            <a:r>
              <a:rPr lang="en-SG">
                <a:latin typeface="Arial"/>
                <a:cs typeface="Arial"/>
              </a:rPr>
              <a:t>(colour = "black", size=14, face = "bold"))+</a:t>
            </a:r>
          </a:p>
          <a:p>
            <a:r>
              <a:rPr lang="en-SG">
                <a:latin typeface="Arial"/>
                <a:cs typeface="Arial"/>
              </a:rPr>
              <a:t>  theme(</a:t>
            </a:r>
            <a:r>
              <a:rPr lang="en-SG" err="1">
                <a:latin typeface="Arial"/>
                <a:cs typeface="Arial"/>
              </a:rPr>
              <a:t>axis.title</a:t>
            </a:r>
            <a:r>
              <a:rPr lang="en-SG">
                <a:latin typeface="Arial"/>
                <a:cs typeface="Arial"/>
              </a:rPr>
              <a:t> = </a:t>
            </a:r>
            <a:r>
              <a:rPr lang="en-SG" err="1">
                <a:latin typeface="Arial"/>
                <a:cs typeface="Arial"/>
              </a:rPr>
              <a:t>element_text</a:t>
            </a:r>
            <a:r>
              <a:rPr lang="en-SG">
                <a:latin typeface="Arial"/>
                <a:cs typeface="Arial"/>
              </a:rPr>
              <a:t>(size = 20, face = "bold"))+</a:t>
            </a:r>
          </a:p>
          <a:p>
            <a:r>
              <a:rPr lang="en-SG">
                <a:latin typeface="Arial"/>
                <a:cs typeface="Arial"/>
              </a:rPr>
              <a:t>  labs(title = "Total Awards Received by Actors")+</a:t>
            </a:r>
          </a:p>
          <a:p>
            <a:r>
              <a:rPr lang="en-SG">
                <a:latin typeface="Arial"/>
                <a:cs typeface="Arial"/>
              </a:rPr>
              <a:t>  theme(</a:t>
            </a:r>
            <a:r>
              <a:rPr lang="en-SG" err="1">
                <a:latin typeface="Arial"/>
                <a:cs typeface="Arial"/>
              </a:rPr>
              <a:t>plot.title</a:t>
            </a:r>
            <a:r>
              <a:rPr lang="en-SG">
                <a:latin typeface="Arial"/>
                <a:cs typeface="Arial"/>
              </a:rPr>
              <a:t> = </a:t>
            </a:r>
            <a:r>
              <a:rPr lang="en-SG" err="1">
                <a:latin typeface="Arial"/>
                <a:cs typeface="Arial"/>
              </a:rPr>
              <a:t>element_text</a:t>
            </a:r>
            <a:r>
              <a:rPr lang="en-SG">
                <a:latin typeface="Arial"/>
                <a:cs typeface="Arial"/>
              </a:rPr>
              <a:t>(</a:t>
            </a:r>
            <a:r>
              <a:rPr lang="en-SG" err="1">
                <a:latin typeface="Arial"/>
                <a:cs typeface="Arial"/>
              </a:rPr>
              <a:t>hjust</a:t>
            </a:r>
            <a:r>
              <a:rPr lang="en-SG">
                <a:latin typeface="Arial"/>
                <a:cs typeface="Arial"/>
              </a:rPr>
              <a:t> = 0.5, size = 20, face = "bold"))</a:t>
            </a:r>
          </a:p>
          <a:p>
            <a:r>
              <a:rPr lang="en-SG">
                <a:latin typeface="Arial"/>
                <a:cs typeface="Arial"/>
              </a:rPr>
              <a:t>theme(</a:t>
            </a:r>
            <a:r>
              <a:rPr lang="en-SG" err="1">
                <a:latin typeface="Arial"/>
                <a:cs typeface="Arial"/>
              </a:rPr>
              <a:t>axis.text.x</a:t>
            </a:r>
            <a:r>
              <a:rPr lang="en-SG">
                <a:latin typeface="Arial"/>
                <a:cs typeface="Arial"/>
              </a:rPr>
              <a:t>=</a:t>
            </a:r>
            <a:r>
              <a:rPr lang="en-SG" err="1">
                <a:latin typeface="Arial"/>
                <a:cs typeface="Arial"/>
              </a:rPr>
              <a:t>element_text</a:t>
            </a:r>
            <a:r>
              <a:rPr lang="en-SG">
                <a:latin typeface="Arial"/>
                <a:cs typeface="Arial"/>
              </a:rPr>
              <a:t>(size=10, angle=45,hjust = 1))</a:t>
            </a:r>
          </a:p>
          <a:p>
            <a:endParaRPr lang="en-SG">
              <a:cs typeface="Arial"/>
            </a:endParaRPr>
          </a:p>
          <a:p>
            <a:r>
              <a:rPr lang="en-SG">
                <a:latin typeface="Arial"/>
                <a:cs typeface="Arial"/>
              </a:rPr>
              <a:t>#GENRES AND AWARDS RECEIVED </a:t>
            </a:r>
          </a:p>
          <a:p>
            <a:r>
              <a:rPr lang="en-SG">
                <a:latin typeface="Arial"/>
                <a:cs typeface="Arial"/>
              </a:rPr>
              <a:t>netfilx1 = </a:t>
            </a:r>
            <a:r>
              <a:rPr lang="en-SG" err="1">
                <a:latin typeface="Arial"/>
                <a:cs typeface="Arial"/>
              </a:rPr>
              <a:t>netflix_data</a:t>
            </a:r>
            <a:r>
              <a:rPr lang="en-SG">
                <a:latin typeface="Arial"/>
                <a:cs typeface="Arial"/>
              </a:rPr>
              <a:t>[!is.na(</a:t>
            </a:r>
            <a:r>
              <a:rPr lang="en-SG" err="1">
                <a:latin typeface="Arial"/>
                <a:cs typeface="Arial"/>
              </a:rPr>
              <a:t>netflix_data$awards_received</a:t>
            </a:r>
            <a:r>
              <a:rPr lang="en-SG">
                <a:latin typeface="Arial"/>
                <a:cs typeface="Arial"/>
              </a:rPr>
              <a:t>) &amp; !is.na(netflix_data$primary_g1) &amp; !(netflix_data$primary_g1 %in% c('Talk-</a:t>
            </a:r>
            <a:r>
              <a:rPr lang="en-SG" err="1">
                <a:latin typeface="Arial"/>
                <a:cs typeface="Arial"/>
              </a:rPr>
              <a:t>Show','Game</a:t>
            </a:r>
            <a:r>
              <a:rPr lang="en-SG">
                <a:latin typeface="Arial"/>
                <a:cs typeface="Arial"/>
              </a:rPr>
              <a:t>-</a:t>
            </a:r>
            <a:r>
              <a:rPr lang="en-SG" err="1">
                <a:latin typeface="Arial"/>
                <a:cs typeface="Arial"/>
              </a:rPr>
              <a:t>Show','Film</a:t>
            </a:r>
            <a:r>
              <a:rPr lang="en-SG">
                <a:latin typeface="Arial"/>
                <a:cs typeface="Arial"/>
              </a:rPr>
              <a:t>-Noir')),c("primary_g1","awards_received")]</a:t>
            </a:r>
          </a:p>
          <a:p>
            <a:r>
              <a:rPr lang="en-SG">
                <a:latin typeface="Arial"/>
                <a:cs typeface="Arial"/>
              </a:rPr>
              <a:t> </a:t>
            </a:r>
          </a:p>
          <a:p>
            <a:r>
              <a:rPr lang="en-SG">
                <a:latin typeface="Arial"/>
                <a:cs typeface="Arial"/>
              </a:rPr>
              <a:t>netflix1 = netfilx1 %&gt;%</a:t>
            </a:r>
          </a:p>
          <a:p>
            <a:r>
              <a:rPr lang="en-SG">
                <a:latin typeface="Arial"/>
                <a:cs typeface="Arial"/>
              </a:rPr>
              <a:t>  mutate(highlight01 = </a:t>
            </a:r>
            <a:r>
              <a:rPr lang="en-SG" err="1">
                <a:latin typeface="Arial"/>
                <a:cs typeface="Arial"/>
              </a:rPr>
              <a:t>ifelse</a:t>
            </a:r>
            <a:r>
              <a:rPr lang="en-SG">
                <a:latin typeface="Arial"/>
                <a:cs typeface="Arial"/>
              </a:rPr>
              <a:t>(netfilx1$primary_g1 %in% c('Biography', 'History', 'Drama', 'Crime', 'Adventure'),"</a:t>
            </a:r>
            <a:r>
              <a:rPr lang="en-SG" err="1">
                <a:latin typeface="Arial"/>
                <a:cs typeface="Arial"/>
              </a:rPr>
              <a:t>Yes","No</a:t>
            </a:r>
            <a:r>
              <a:rPr lang="en-SG">
                <a:latin typeface="Arial"/>
                <a:cs typeface="Arial"/>
              </a:rPr>
              <a:t>"))</a:t>
            </a:r>
          </a:p>
          <a:p>
            <a:r>
              <a:rPr lang="en-SG">
                <a:latin typeface="Arial"/>
                <a:cs typeface="Arial"/>
              </a:rPr>
              <a:t>  </a:t>
            </a:r>
            <a:endParaRPr lang="en-SG">
              <a:cs typeface="Arial"/>
            </a:endParaRPr>
          </a:p>
          <a:p>
            <a:r>
              <a:rPr lang="en-SG">
                <a:latin typeface="Arial"/>
                <a:cs typeface="Arial"/>
              </a:rPr>
              <a:t>  </a:t>
            </a:r>
            <a:endParaRPr lang="en-SG">
              <a:cs typeface="Arial"/>
            </a:endParaRPr>
          </a:p>
          <a:p>
            <a:r>
              <a:rPr lang="en-SG">
                <a:latin typeface="Arial"/>
                <a:cs typeface="Arial"/>
              </a:rPr>
              <a:t>  </a:t>
            </a:r>
            <a:endParaRPr lang="en-SG">
              <a:cs typeface="Arial"/>
            </a:endParaRPr>
          </a:p>
          <a:p>
            <a:r>
              <a:rPr lang="en-SG">
                <a:latin typeface="Arial"/>
                <a:cs typeface="Arial"/>
              </a:rPr>
              <a:t>netflix2 = netflix1%&gt;%</a:t>
            </a:r>
          </a:p>
          <a:p>
            <a:r>
              <a:rPr lang="en-SG">
                <a:latin typeface="Arial"/>
                <a:cs typeface="Arial"/>
              </a:rPr>
              <a:t>  </a:t>
            </a:r>
            <a:r>
              <a:rPr lang="en-SG" err="1">
                <a:latin typeface="Arial"/>
                <a:cs typeface="Arial"/>
              </a:rPr>
              <a:t>group_by</a:t>
            </a:r>
            <a:r>
              <a:rPr lang="en-SG">
                <a:latin typeface="Arial"/>
                <a:cs typeface="Arial"/>
              </a:rPr>
              <a:t>(primary_g1) %&gt;%</a:t>
            </a:r>
          </a:p>
          <a:p>
            <a:r>
              <a:rPr lang="en-SG">
                <a:latin typeface="Arial"/>
                <a:cs typeface="Arial"/>
              </a:rPr>
              <a:t>  summarise(</a:t>
            </a:r>
            <a:r>
              <a:rPr lang="en-SG" err="1">
                <a:latin typeface="Arial"/>
                <a:cs typeface="Arial"/>
              </a:rPr>
              <a:t>sum_awards</a:t>
            </a:r>
            <a:r>
              <a:rPr lang="en-SG">
                <a:latin typeface="Arial"/>
                <a:cs typeface="Arial"/>
              </a:rPr>
              <a:t> = sum(</a:t>
            </a:r>
            <a:r>
              <a:rPr lang="en-SG" err="1">
                <a:latin typeface="Arial"/>
                <a:cs typeface="Arial"/>
              </a:rPr>
              <a:t>awards_received</a:t>
            </a:r>
            <a:r>
              <a:rPr lang="en-SG">
                <a:latin typeface="Arial"/>
                <a:cs typeface="Arial"/>
              </a:rPr>
              <a:t>))</a:t>
            </a:r>
          </a:p>
          <a:p>
            <a:r>
              <a:rPr lang="en-SG">
                <a:latin typeface="Arial"/>
                <a:cs typeface="Arial"/>
              </a:rPr>
              <a:t> </a:t>
            </a:r>
          </a:p>
          <a:p>
            <a:r>
              <a:rPr lang="en-SG">
                <a:latin typeface="Arial"/>
                <a:cs typeface="Arial"/>
              </a:rPr>
              <a:t>netflix2 = netflix2 %&gt;%</a:t>
            </a:r>
          </a:p>
          <a:p>
            <a:r>
              <a:rPr lang="en-SG">
                <a:latin typeface="Arial"/>
                <a:cs typeface="Arial"/>
              </a:rPr>
              <a:t>  mutate(highlight01 = </a:t>
            </a:r>
            <a:r>
              <a:rPr lang="en-SG" err="1">
                <a:latin typeface="Arial"/>
                <a:cs typeface="Arial"/>
              </a:rPr>
              <a:t>ifelse</a:t>
            </a:r>
            <a:r>
              <a:rPr lang="en-SG">
                <a:latin typeface="Arial"/>
                <a:cs typeface="Arial"/>
              </a:rPr>
              <a:t>(netflix2$primary_g1 %in% c('</a:t>
            </a:r>
            <a:r>
              <a:rPr lang="en-SG" err="1">
                <a:latin typeface="Arial"/>
                <a:cs typeface="Arial"/>
              </a:rPr>
              <a:t>Drama','Biography</a:t>
            </a:r>
            <a:r>
              <a:rPr lang="en-SG">
                <a:latin typeface="Arial"/>
                <a:cs typeface="Arial"/>
              </a:rPr>
              <a:t>', 'Comedy', 'Action', 'Crime'),"</a:t>
            </a:r>
            <a:r>
              <a:rPr lang="en-SG" err="1">
                <a:latin typeface="Arial"/>
                <a:cs typeface="Arial"/>
              </a:rPr>
              <a:t>Yes","No</a:t>
            </a:r>
            <a:r>
              <a:rPr lang="en-SG">
                <a:latin typeface="Arial"/>
                <a:cs typeface="Arial"/>
              </a:rPr>
              <a:t>"))</a:t>
            </a:r>
          </a:p>
          <a:p>
            <a:r>
              <a:rPr lang="en-SG">
                <a:latin typeface="Arial"/>
                <a:cs typeface="Arial"/>
              </a:rPr>
              <a:t>  </a:t>
            </a:r>
            <a:endParaRPr lang="en-SG">
              <a:cs typeface="Arial"/>
            </a:endParaRPr>
          </a:p>
          <a:p>
            <a:r>
              <a:rPr lang="en-SG">
                <a:latin typeface="Arial"/>
                <a:cs typeface="Arial"/>
              </a:rPr>
              <a:t>netflix2[!(netflix2$primary_g1 %in% c('Music','War','Western','Sci-Fi','Romance','Musical','Short','History','Thriller')),] %&gt;%</a:t>
            </a:r>
          </a:p>
          <a:p>
            <a:r>
              <a:rPr lang="en-SG">
                <a:latin typeface="Arial"/>
                <a:cs typeface="Arial"/>
              </a:rPr>
              <a:t>  </a:t>
            </a:r>
            <a:r>
              <a:rPr lang="en-SG" err="1">
                <a:latin typeface="Arial"/>
                <a:cs typeface="Arial"/>
              </a:rPr>
              <a:t>ggplot</a:t>
            </a:r>
            <a:r>
              <a:rPr lang="en-SG">
                <a:latin typeface="Arial"/>
                <a:cs typeface="Arial"/>
              </a:rPr>
              <a:t>(</a:t>
            </a:r>
            <a:r>
              <a:rPr lang="en-SG" err="1">
                <a:latin typeface="Arial"/>
                <a:cs typeface="Arial"/>
              </a:rPr>
              <a:t>aes</a:t>
            </a:r>
            <a:r>
              <a:rPr lang="en-SG">
                <a:latin typeface="Arial"/>
                <a:cs typeface="Arial"/>
              </a:rPr>
              <a:t>(reorder(primary_g1,sum_awards),</a:t>
            </a:r>
            <a:r>
              <a:rPr lang="en-SG" err="1">
                <a:latin typeface="Arial"/>
                <a:cs typeface="Arial"/>
              </a:rPr>
              <a:t>sum_awards,fill</a:t>
            </a:r>
            <a:r>
              <a:rPr lang="en-SG">
                <a:latin typeface="Arial"/>
                <a:cs typeface="Arial"/>
              </a:rPr>
              <a:t> = highlight01)) +</a:t>
            </a:r>
          </a:p>
          <a:p>
            <a:r>
              <a:rPr lang="en-SG">
                <a:latin typeface="Arial"/>
                <a:cs typeface="Arial"/>
              </a:rPr>
              <a:t>  </a:t>
            </a:r>
            <a:r>
              <a:rPr lang="en-SG" err="1">
                <a:latin typeface="Arial"/>
                <a:cs typeface="Arial"/>
              </a:rPr>
              <a:t>geom_bar</a:t>
            </a:r>
            <a:r>
              <a:rPr lang="en-SG">
                <a:latin typeface="Arial"/>
                <a:cs typeface="Arial"/>
              </a:rPr>
              <a:t>(stat="identity") +</a:t>
            </a:r>
          </a:p>
          <a:p>
            <a:r>
              <a:rPr lang="en-SG">
                <a:latin typeface="Arial"/>
                <a:cs typeface="Arial"/>
              </a:rPr>
              <a:t>  </a:t>
            </a:r>
            <a:r>
              <a:rPr lang="en-SG" err="1">
                <a:latin typeface="Arial"/>
                <a:cs typeface="Arial"/>
              </a:rPr>
              <a:t>geom_text</a:t>
            </a:r>
            <a:r>
              <a:rPr lang="en-SG">
                <a:latin typeface="Arial"/>
                <a:cs typeface="Arial"/>
              </a:rPr>
              <a:t>(</a:t>
            </a:r>
            <a:r>
              <a:rPr lang="en-SG" err="1">
                <a:latin typeface="Arial"/>
                <a:cs typeface="Arial"/>
              </a:rPr>
              <a:t>aes</a:t>
            </a:r>
            <a:r>
              <a:rPr lang="en-SG">
                <a:latin typeface="Arial"/>
                <a:cs typeface="Arial"/>
              </a:rPr>
              <a:t>(label=</a:t>
            </a:r>
            <a:r>
              <a:rPr lang="en-SG" err="1">
                <a:latin typeface="Arial"/>
                <a:cs typeface="Arial"/>
              </a:rPr>
              <a:t>sum_awards</a:t>
            </a:r>
            <a:r>
              <a:rPr lang="en-SG">
                <a:latin typeface="Arial"/>
                <a:cs typeface="Arial"/>
              </a:rPr>
              <a:t>), </a:t>
            </a:r>
            <a:r>
              <a:rPr lang="en-SG" err="1">
                <a:latin typeface="Arial"/>
                <a:cs typeface="Arial"/>
              </a:rPr>
              <a:t>vjust</a:t>
            </a:r>
            <a:r>
              <a:rPr lang="en-SG">
                <a:latin typeface="Arial"/>
                <a:cs typeface="Arial"/>
              </a:rPr>
              <a:t>=-0.3, </a:t>
            </a:r>
            <a:r>
              <a:rPr lang="en-SG" err="1">
                <a:latin typeface="Arial"/>
                <a:cs typeface="Arial"/>
              </a:rPr>
              <a:t>color</a:t>
            </a:r>
            <a:r>
              <a:rPr lang="en-SG">
                <a:latin typeface="Arial"/>
                <a:cs typeface="Arial"/>
              </a:rPr>
              <a:t>="black",</a:t>
            </a:r>
          </a:p>
          <a:p>
            <a:r>
              <a:rPr lang="en-SG">
                <a:latin typeface="Arial"/>
                <a:cs typeface="Arial"/>
              </a:rPr>
              <a:t>              position = </a:t>
            </a:r>
            <a:r>
              <a:rPr lang="en-SG" err="1">
                <a:latin typeface="Arial"/>
                <a:cs typeface="Arial"/>
              </a:rPr>
              <a:t>position_dodge</a:t>
            </a:r>
            <a:r>
              <a:rPr lang="en-SG">
                <a:latin typeface="Arial"/>
                <a:cs typeface="Arial"/>
              </a:rPr>
              <a:t>(0.9), size=3.5)+</a:t>
            </a:r>
          </a:p>
          <a:p>
            <a:r>
              <a:rPr lang="en-SG">
                <a:latin typeface="Arial"/>
                <a:cs typeface="Arial"/>
              </a:rPr>
              <a:t>  </a:t>
            </a:r>
            <a:r>
              <a:rPr lang="en-SG" err="1">
                <a:latin typeface="Arial"/>
                <a:cs typeface="Arial"/>
              </a:rPr>
              <a:t>xlab</a:t>
            </a:r>
            <a:r>
              <a:rPr lang="en-SG">
                <a:latin typeface="Arial"/>
                <a:cs typeface="Arial"/>
              </a:rPr>
              <a:t>("Genres") +</a:t>
            </a:r>
          </a:p>
          <a:p>
            <a:r>
              <a:rPr lang="en-SG">
                <a:latin typeface="Arial"/>
                <a:cs typeface="Arial"/>
              </a:rPr>
              <a:t>  </a:t>
            </a:r>
            <a:r>
              <a:rPr lang="en-SG" err="1">
                <a:latin typeface="Arial"/>
                <a:cs typeface="Arial"/>
              </a:rPr>
              <a:t>ylab</a:t>
            </a:r>
            <a:r>
              <a:rPr lang="en-SG">
                <a:latin typeface="Arial"/>
                <a:cs typeface="Arial"/>
              </a:rPr>
              <a:t>("Awards Received")+</a:t>
            </a:r>
          </a:p>
          <a:p>
            <a:r>
              <a:rPr lang="en-SG">
                <a:latin typeface="Arial"/>
                <a:cs typeface="Arial"/>
              </a:rPr>
              <a:t>  </a:t>
            </a:r>
            <a:r>
              <a:rPr lang="en-SG" err="1">
                <a:latin typeface="Arial"/>
                <a:cs typeface="Arial"/>
              </a:rPr>
              <a:t>scale_fill_manual</a:t>
            </a:r>
            <a:r>
              <a:rPr lang="en-SG">
                <a:latin typeface="Arial"/>
                <a:cs typeface="Arial"/>
              </a:rPr>
              <a:t>(values = c("grey","#cc2900"))+</a:t>
            </a:r>
          </a:p>
          <a:p>
            <a:r>
              <a:rPr lang="en-SG">
                <a:latin typeface="Arial"/>
                <a:cs typeface="Arial"/>
              </a:rPr>
              <a:t>  guides(fill = "none")+</a:t>
            </a:r>
          </a:p>
          <a:p>
            <a:r>
              <a:rPr lang="en-SG">
                <a:latin typeface="Arial"/>
                <a:cs typeface="Arial"/>
              </a:rPr>
              <a:t>  </a:t>
            </a:r>
            <a:r>
              <a:rPr lang="en-SG" err="1">
                <a:latin typeface="Arial"/>
                <a:cs typeface="Arial"/>
              </a:rPr>
              <a:t>theme_minimal</a:t>
            </a:r>
            <a:r>
              <a:rPr lang="en-SG">
                <a:latin typeface="Arial"/>
                <a:cs typeface="Arial"/>
              </a:rPr>
              <a:t>()+</a:t>
            </a:r>
          </a:p>
          <a:p>
            <a:r>
              <a:rPr lang="en-SG">
                <a:latin typeface="Arial"/>
                <a:cs typeface="Arial"/>
              </a:rPr>
              <a:t>  guides(fill = "none")+</a:t>
            </a:r>
          </a:p>
          <a:p>
            <a:r>
              <a:rPr lang="en-SG">
                <a:latin typeface="Arial"/>
                <a:cs typeface="Arial"/>
              </a:rPr>
              <a:t>  theme(text = </a:t>
            </a:r>
            <a:r>
              <a:rPr lang="en-SG" err="1">
                <a:latin typeface="Arial"/>
                <a:cs typeface="Arial"/>
              </a:rPr>
              <a:t>element_text</a:t>
            </a:r>
            <a:r>
              <a:rPr lang="en-SG">
                <a:latin typeface="Arial"/>
                <a:cs typeface="Arial"/>
              </a:rPr>
              <a:t>(family = "Garamond", size = 14))+</a:t>
            </a:r>
          </a:p>
          <a:p>
            <a:r>
              <a:rPr lang="en-SG">
                <a:latin typeface="Arial"/>
                <a:cs typeface="Arial"/>
              </a:rPr>
              <a:t>  theme(</a:t>
            </a:r>
            <a:r>
              <a:rPr lang="en-SG" err="1">
                <a:latin typeface="Arial"/>
                <a:cs typeface="Arial"/>
              </a:rPr>
              <a:t>axis.text.x</a:t>
            </a:r>
            <a:r>
              <a:rPr lang="en-SG">
                <a:latin typeface="Arial"/>
                <a:cs typeface="Arial"/>
              </a:rPr>
              <a:t> = </a:t>
            </a:r>
            <a:r>
              <a:rPr lang="en-SG" err="1">
                <a:latin typeface="Arial"/>
                <a:cs typeface="Arial"/>
              </a:rPr>
              <a:t>element_text</a:t>
            </a:r>
            <a:r>
              <a:rPr lang="en-SG">
                <a:latin typeface="Arial"/>
                <a:cs typeface="Arial"/>
              </a:rPr>
              <a:t>(colour = "black", size=14, face = "bold", angle=45, </a:t>
            </a:r>
            <a:r>
              <a:rPr lang="en-SG" err="1">
                <a:latin typeface="Arial"/>
                <a:cs typeface="Arial"/>
              </a:rPr>
              <a:t>hjust</a:t>
            </a:r>
            <a:r>
              <a:rPr lang="en-SG">
                <a:latin typeface="Arial"/>
                <a:cs typeface="Arial"/>
              </a:rPr>
              <a:t> =1))+</a:t>
            </a:r>
          </a:p>
          <a:p>
            <a:r>
              <a:rPr lang="en-SG">
                <a:latin typeface="Arial"/>
                <a:cs typeface="Arial"/>
              </a:rPr>
              <a:t>  theme(</a:t>
            </a:r>
            <a:r>
              <a:rPr lang="en-SG" err="1">
                <a:latin typeface="Arial"/>
                <a:cs typeface="Arial"/>
              </a:rPr>
              <a:t>axis.text.y</a:t>
            </a:r>
            <a:r>
              <a:rPr lang="en-SG">
                <a:latin typeface="Arial"/>
                <a:cs typeface="Arial"/>
              </a:rPr>
              <a:t> = </a:t>
            </a:r>
            <a:r>
              <a:rPr lang="en-SG" err="1">
                <a:latin typeface="Arial"/>
                <a:cs typeface="Arial"/>
              </a:rPr>
              <a:t>element_text</a:t>
            </a:r>
            <a:r>
              <a:rPr lang="en-SG">
                <a:latin typeface="Arial"/>
                <a:cs typeface="Arial"/>
              </a:rPr>
              <a:t>(colour = "black", size=14, face = "bold"))+</a:t>
            </a:r>
          </a:p>
          <a:p>
            <a:r>
              <a:rPr lang="en-SG">
                <a:latin typeface="Arial"/>
                <a:cs typeface="Arial"/>
              </a:rPr>
              <a:t>  theme(</a:t>
            </a:r>
            <a:r>
              <a:rPr lang="en-SG" err="1">
                <a:latin typeface="Arial"/>
                <a:cs typeface="Arial"/>
              </a:rPr>
              <a:t>axis.title</a:t>
            </a:r>
            <a:r>
              <a:rPr lang="en-SG">
                <a:latin typeface="Arial"/>
                <a:cs typeface="Arial"/>
              </a:rPr>
              <a:t> = </a:t>
            </a:r>
            <a:r>
              <a:rPr lang="en-SG" err="1">
                <a:latin typeface="Arial"/>
                <a:cs typeface="Arial"/>
              </a:rPr>
              <a:t>element_text</a:t>
            </a:r>
            <a:r>
              <a:rPr lang="en-SG">
                <a:latin typeface="Arial"/>
                <a:cs typeface="Arial"/>
              </a:rPr>
              <a:t>(size = 20, face = "bold"))+</a:t>
            </a:r>
          </a:p>
          <a:p>
            <a:r>
              <a:rPr lang="en-SG">
                <a:latin typeface="Arial"/>
                <a:cs typeface="Arial"/>
              </a:rPr>
              <a:t>  labs(title = "Total Awards Received by Genres")+</a:t>
            </a:r>
          </a:p>
          <a:p>
            <a:r>
              <a:rPr lang="en-SG">
                <a:latin typeface="Arial"/>
                <a:cs typeface="Arial"/>
              </a:rPr>
              <a:t>  theme(</a:t>
            </a:r>
            <a:r>
              <a:rPr lang="en-SG" err="1">
                <a:latin typeface="Arial"/>
                <a:cs typeface="Arial"/>
              </a:rPr>
              <a:t>plot.title</a:t>
            </a:r>
            <a:r>
              <a:rPr lang="en-SG">
                <a:latin typeface="Arial"/>
                <a:cs typeface="Arial"/>
              </a:rPr>
              <a:t> = </a:t>
            </a:r>
            <a:r>
              <a:rPr lang="en-SG" err="1">
                <a:latin typeface="Arial"/>
                <a:cs typeface="Arial"/>
              </a:rPr>
              <a:t>element_text</a:t>
            </a:r>
            <a:r>
              <a:rPr lang="en-SG">
                <a:latin typeface="Arial"/>
                <a:cs typeface="Arial"/>
              </a:rPr>
              <a:t>(</a:t>
            </a:r>
            <a:r>
              <a:rPr lang="en-SG" err="1">
                <a:latin typeface="Arial"/>
                <a:cs typeface="Arial"/>
              </a:rPr>
              <a:t>hjust</a:t>
            </a:r>
            <a:r>
              <a:rPr lang="en-SG">
                <a:latin typeface="Arial"/>
                <a:cs typeface="Arial"/>
              </a:rPr>
              <a:t> = 0.5, size = 20, face = "bold"))</a:t>
            </a:r>
          </a:p>
          <a:p>
            <a:r>
              <a:rPr lang="en-SG">
                <a:latin typeface="Arial"/>
                <a:cs typeface="Arial"/>
              </a:rPr>
              <a:t>  theme(</a:t>
            </a:r>
            <a:r>
              <a:rPr lang="en-SG" err="1">
                <a:latin typeface="Arial"/>
                <a:cs typeface="Arial"/>
              </a:rPr>
              <a:t>axis.text.x</a:t>
            </a:r>
            <a:r>
              <a:rPr lang="en-SG">
                <a:latin typeface="Arial"/>
                <a:cs typeface="Arial"/>
              </a:rPr>
              <a:t>=</a:t>
            </a:r>
            <a:r>
              <a:rPr lang="en-SG" err="1">
                <a:latin typeface="Arial"/>
                <a:cs typeface="Arial"/>
              </a:rPr>
              <a:t>element_text</a:t>
            </a:r>
            <a:r>
              <a:rPr lang="en-SG">
                <a:latin typeface="Arial"/>
                <a:cs typeface="Arial"/>
              </a:rPr>
              <a:t>(size=10, angle=45,hjust = 1))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0908E-44A6-41BD-84BF-DFC656AE019A}" type="slidenum">
              <a:rPr lang="ru-RU" altLang="ru-RU" smtClean="0"/>
              <a:pPr/>
              <a:t>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46678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boxoffice_actor_high.aov</a:t>
            </a:r>
            <a:r>
              <a:rPr lang="en-US">
                <a:latin typeface="Arial"/>
                <a:cs typeface="Arial"/>
              </a:rPr>
              <a:t> &lt;- </a:t>
            </a:r>
            <a:r>
              <a:rPr lang="en-US" err="1">
                <a:latin typeface="Arial"/>
                <a:cs typeface="Arial"/>
              </a:rPr>
              <a:t>aov</a:t>
            </a:r>
            <a:r>
              <a:rPr lang="en-US">
                <a:latin typeface="Arial"/>
                <a:cs typeface="Arial"/>
              </a:rPr>
              <a:t>(</a:t>
            </a:r>
            <a:r>
              <a:rPr lang="en-US" err="1">
                <a:latin typeface="Arial"/>
                <a:cs typeface="Arial"/>
              </a:rPr>
              <a:t>boxoffice</a:t>
            </a:r>
            <a:r>
              <a:rPr lang="en-US">
                <a:latin typeface="Arial"/>
                <a:cs typeface="Arial"/>
              </a:rPr>
              <a:t> ~ actors, data = actor_compare1[actor_compare1$actors %in% c('Eddie Murphy', 'Robert Downey Jr.', 'Liam Neeson', 'Jennifer Lawrence', 'Jack Black'),]) </a:t>
            </a:r>
            <a:endParaRPr lang="en-US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summary(</a:t>
            </a:r>
            <a:r>
              <a:rPr lang="en-US" err="1">
                <a:latin typeface="Arial"/>
                <a:cs typeface="Arial"/>
              </a:rPr>
              <a:t>boxoffice_actor_high.aov</a:t>
            </a:r>
            <a:r>
              <a:rPr lang="en-US">
                <a:latin typeface="Arial"/>
                <a:cs typeface="Arial"/>
              </a:rPr>
              <a:t>)</a:t>
            </a:r>
          </a:p>
          <a:p>
            <a:r>
              <a:rPr lang="en-US" err="1">
                <a:latin typeface="Arial"/>
                <a:cs typeface="Arial"/>
              </a:rPr>
              <a:t>TukeyHSD</a:t>
            </a:r>
            <a:r>
              <a:rPr lang="en-US">
                <a:latin typeface="Arial"/>
                <a:cs typeface="Arial"/>
              </a:rPr>
              <a:t>(</a:t>
            </a:r>
            <a:r>
              <a:rPr lang="en-US" err="1">
                <a:latin typeface="Arial"/>
                <a:cs typeface="Arial"/>
              </a:rPr>
              <a:t>boxoffice_actor_high.aov</a:t>
            </a:r>
            <a:r>
              <a:rPr lang="en-US">
                <a:latin typeface="Arial"/>
                <a:cs typeface="Arial"/>
              </a:rPr>
              <a:t>)</a:t>
            </a:r>
          </a:p>
          <a:p>
            <a:endParaRPr lang="en-US"/>
          </a:p>
          <a:p>
            <a:r>
              <a:rPr lang="en-US" err="1">
                <a:latin typeface="Arial"/>
                <a:cs typeface="Arial"/>
              </a:rPr>
              <a:t>boxoffice_genre_high.aov</a:t>
            </a:r>
            <a:r>
              <a:rPr lang="en-US">
                <a:latin typeface="Arial"/>
                <a:cs typeface="Arial"/>
              </a:rPr>
              <a:t> &lt;- </a:t>
            </a:r>
            <a:r>
              <a:rPr lang="en-US" err="1">
                <a:latin typeface="Arial"/>
                <a:cs typeface="Arial"/>
              </a:rPr>
              <a:t>aov</a:t>
            </a:r>
            <a:r>
              <a:rPr lang="en-US">
                <a:latin typeface="Arial"/>
                <a:cs typeface="Arial"/>
              </a:rPr>
              <a:t>(</a:t>
            </a:r>
            <a:r>
              <a:rPr lang="en-US" err="1">
                <a:latin typeface="Arial"/>
                <a:cs typeface="Arial"/>
              </a:rPr>
              <a:t>boxoffice</a:t>
            </a:r>
            <a:r>
              <a:rPr lang="en-US">
                <a:latin typeface="Arial"/>
                <a:cs typeface="Arial"/>
              </a:rPr>
              <a:t> ~ primary_g1, data = genre_compare1[genre_compare1$primary_g1 %in% c('Action', 'Adventure', 'Animation', 'Horror', 'Comedy'),])</a:t>
            </a:r>
          </a:p>
          <a:p>
            <a:r>
              <a:rPr lang="en-US">
                <a:latin typeface="Arial"/>
                <a:cs typeface="Arial"/>
              </a:rPr>
              <a:t>summary(</a:t>
            </a:r>
            <a:r>
              <a:rPr lang="en-US" err="1">
                <a:latin typeface="Arial"/>
                <a:cs typeface="Arial"/>
              </a:rPr>
              <a:t>boxoffice_genre_high.aov</a:t>
            </a:r>
            <a:r>
              <a:rPr lang="en-US">
                <a:latin typeface="Arial"/>
                <a:cs typeface="Arial"/>
              </a:rPr>
              <a:t>)</a:t>
            </a:r>
          </a:p>
          <a:p>
            <a:r>
              <a:rPr lang="en-US" err="1">
                <a:latin typeface="Arial"/>
                <a:cs typeface="Arial"/>
              </a:rPr>
              <a:t>TukeyHSD</a:t>
            </a:r>
            <a:r>
              <a:rPr lang="en-US">
                <a:latin typeface="Arial"/>
                <a:cs typeface="Arial"/>
              </a:rPr>
              <a:t>(</a:t>
            </a:r>
            <a:r>
              <a:rPr lang="en-US" err="1">
                <a:latin typeface="Arial"/>
                <a:cs typeface="Arial"/>
              </a:rPr>
              <a:t>boxoffice_genre_high.aov</a:t>
            </a:r>
            <a:r>
              <a:rPr lang="en-US">
                <a:latin typeface="Arial"/>
                <a:cs typeface="Arial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0908E-44A6-41BD-84BF-DFC656AE019A}" type="slidenum">
              <a:rPr lang="ru-RU" altLang="ru-RU"/>
              <a:pPr/>
              <a:t>12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0551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3076575"/>
            <a:ext cx="5905500" cy="11350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ru-RU" altLang="ru-RU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19250" y="4300538"/>
            <a:ext cx="5905500" cy="3778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ru-RU" altLang="ru-RU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616CF0-7A18-4BF5-9940-C2003CE34D39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75212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481013"/>
            <a:ext cx="2051050" cy="3821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481013"/>
            <a:ext cx="6003925" cy="3821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1EEEC-142B-46EB-944C-67D50A3305E9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951169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91C0C7-DE41-4E4B-BD27-A21159698E0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74360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29F4A6-82FC-409C-9007-F67B1304CDA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30540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F43F9-CF66-4F1B-8480-0D5D7379024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78289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1204913"/>
            <a:ext cx="3600450" cy="3395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4763" y="1204913"/>
            <a:ext cx="3602037" cy="3395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ED465F-3BFB-4C44-A03C-4BA6BABF8B4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22308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638EE2-F2A3-4F08-B155-3917449EF54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80937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4A47FD-717C-4DA2-BA22-B39315206C4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12584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DFC72-4685-4BB2-80EE-D23C91D05CB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52255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D58233-67E4-40B2-A5E8-4612C7D7EE7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3879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2D2B0-030E-4B84-80A5-0F7F6EFBFB02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2338779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3A654D-47BB-450C-9A61-E953E0D47E0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062925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AF9943-4A59-444D-8F13-97D3141C929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23505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8475" y="201613"/>
            <a:ext cx="1838325" cy="4398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1913" y="201613"/>
            <a:ext cx="5364162" cy="4398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95E78-A86C-428D-9FAF-D38803215EF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9258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2F76A5-DEF7-4502-89A3-0D9A8B7E9535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28980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384300"/>
            <a:ext cx="4027487" cy="291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4300"/>
            <a:ext cx="4027488" cy="291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B5A493-1DB3-4D79-952E-3E5223F06543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67118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3C5FCE-C801-402A-9776-D129A715E07E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23545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CBC271-D266-4240-B7AF-84E603FD7E53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16936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D58CC5-230B-426C-A460-54F3F80F243B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4323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1D60A-4768-4A94-BFCB-9350B2C6B6EE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88511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652E63-EFCA-4614-842B-78266F1DD810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28994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81013"/>
            <a:ext cx="82073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4300"/>
            <a:ext cx="8207375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87900"/>
            <a:ext cx="21336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endParaRPr lang="en-GB" altLang="ru-RU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87900"/>
            <a:ext cx="28956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endParaRPr lang="en-GB" altLang="ru-RU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87900"/>
            <a:ext cx="212248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fld id="{627B10C4-0C72-4CB0-BCC9-206082BE8775}" type="slidenum">
              <a:rPr lang="en-GB" altLang="ru-RU"/>
              <a:pPr/>
              <a:t>‹#›</a:t>
            </a:fld>
            <a:endParaRPr lang="en-GB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1C1C1C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1C1C1C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1C1C1C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1C1C1C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1C1C1C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1C1C1C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1C1C1C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1C1C1C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1C1C1C"/>
          </a:solidFill>
          <a:latin typeface="Georg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1C1C1C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1C1C1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1C1C1C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1C1C1C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3500" y="201613"/>
            <a:ext cx="7342188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1204913"/>
            <a:ext cx="7354887" cy="339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latin typeface="+mn-lt"/>
              </a:defRPr>
            </a:lvl1pPr>
          </a:lstStyle>
          <a:p>
            <a:fld id="{C3378812-EE5A-4BCF-91A1-CD4DCE68290C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31913" y="3320699"/>
            <a:ext cx="6480175" cy="864000"/>
          </a:xfrm>
          <a:noFill/>
        </p:spPr>
        <p:txBody>
          <a:bodyPr/>
          <a:lstStyle/>
          <a:p>
            <a:r>
              <a:rPr lang="en-SG" altLang="ru-RU" dirty="0"/>
              <a:t>Netflix Data Insights</a:t>
            </a:r>
            <a:endParaRPr lang="en-US" altLang="ru-RU" dirty="0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1331913" y="4186056"/>
            <a:ext cx="6480175" cy="3778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9pPr>
          </a:lstStyle>
          <a:p>
            <a:r>
              <a:rPr lang="en-US" altLang="ru-RU" b="0"/>
              <a:t>Group 3: Aishwarya Sanjay Maloo, Arvind Murali, Hoang Duy Le, Prachi Rajendra Ashani </a:t>
            </a:r>
            <a:endParaRPr lang="uk-UA" altLang="ru-RU"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58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4278-8BC2-4133-B1A7-08665C42FAEE}" type="slidenum">
              <a:rPr lang="ru-RU" altLang="ru-RU"/>
              <a:pPr/>
              <a:t>10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7" y="1924472"/>
            <a:ext cx="7489825" cy="531813"/>
          </a:xfrm>
        </p:spPr>
        <p:txBody>
          <a:bodyPr/>
          <a:lstStyle/>
          <a:p>
            <a:pPr algn="ctr"/>
            <a:r>
              <a:rPr lang="en-US" altLang="ru-RU" sz="2000" b="1">
                <a:solidFill>
                  <a:schemeClr val="bg1"/>
                </a:solidFill>
              </a:rPr>
              <a:t>Analysis of Variance</a:t>
            </a:r>
            <a:br>
              <a:rPr lang="en-US" altLang="ru-RU" sz="4400" b="1">
                <a:solidFill>
                  <a:schemeClr val="bg1"/>
                </a:solidFill>
              </a:rPr>
            </a:br>
            <a:r>
              <a:rPr lang="en-US" altLang="ru-RU" sz="4400" b="1">
                <a:solidFill>
                  <a:schemeClr val="bg1"/>
                </a:solidFill>
              </a:rPr>
              <a:t>Are there any differences in the Top 5?</a:t>
            </a:r>
          </a:p>
        </p:txBody>
      </p:sp>
    </p:spTree>
    <p:extLst>
      <p:ext uri="{BB962C8B-B14F-4D97-AF65-F5344CB8AC3E}">
        <p14:creationId xmlns:p14="http://schemas.microsoft.com/office/powerpoint/2010/main" val="1289907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>
            <a:extLst>
              <a:ext uri="{FF2B5EF4-FFF2-40B4-BE49-F238E27FC236}">
                <a16:creationId xmlns:a16="http://schemas.microsoft.com/office/drawing/2014/main" id="{CEB7D11C-B561-705E-D514-FD5A4D013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83" y="2184640"/>
            <a:ext cx="3559360" cy="466793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08743"/>
            <a:ext cx="7489825" cy="531813"/>
          </a:xfrm>
        </p:spPr>
        <p:txBody>
          <a:bodyPr/>
          <a:lstStyle/>
          <a:p>
            <a:r>
              <a:rPr lang="en-US" altLang="ru-RU" sz="2800" b="1"/>
              <a:t>IMDb Chart Toppers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7179" y="870445"/>
            <a:ext cx="4248000" cy="734268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808038" algn="l"/>
              </a:tabLst>
            </a:pPr>
            <a:r>
              <a:rPr lang="en-SG" sz="12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ANOVA for  Top 5 Genres by IMDb Mean Score</a:t>
            </a:r>
            <a:endParaRPr lang="en-SG" altLang="ko-KR" sz="1200" b="1">
              <a:solidFill>
                <a:schemeClr val="tx1">
                  <a:lumMod val="75000"/>
                  <a:lumOff val="25000"/>
                </a:schemeClr>
              </a:solidFill>
              <a:ea typeface="Gulim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808038" algn="l"/>
              </a:tabLst>
            </a:pPr>
            <a:r>
              <a:rPr lang="en-SG" sz="12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H</a:t>
            </a:r>
            <a:r>
              <a:rPr lang="en-SG" sz="1200" baseline="-250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0</a:t>
            </a:r>
            <a:r>
              <a:rPr lang="en-SG" sz="12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: There is no difference in the mean IMDb score of top 5 genres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808038" algn="l"/>
              </a:tabLst>
            </a:pPr>
            <a:r>
              <a:rPr lang="en-SG" sz="12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H</a:t>
            </a:r>
            <a:r>
              <a:rPr lang="en-SG" sz="1200" baseline="-250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1</a:t>
            </a:r>
            <a:r>
              <a:rPr lang="en-SG" sz="12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: There is at least one genre out 5 that has a different mean IMDb score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03029E-5AA3-A5A8-2D00-ACF30A323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179" y="2905227"/>
            <a:ext cx="4186211" cy="1139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666666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6666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666666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SG" sz="1200" b="0" kern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Since the  p-value &lt; 0.05, we reject the null hypothesis and conclude that </a:t>
            </a:r>
            <a:r>
              <a:rPr lang="en-SG" sz="1400" kern="0">
                <a:solidFill>
                  <a:schemeClr val="tx1"/>
                </a:solidFill>
                <a:ea typeface="+mn-lt"/>
                <a:cs typeface="+mn-lt"/>
              </a:rPr>
              <a:t>there is a difference in IMDb score across top highest-score genres</a:t>
            </a:r>
            <a:r>
              <a:rPr lang="en-SG" sz="1400" b="0" kern="0">
                <a:solidFill>
                  <a:schemeClr val="tx1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SG" sz="900" b="0" kern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SG" sz="1200" b="0" kern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Tukey’s HSD helps indicate the difference in the mean of –</a:t>
            </a:r>
          </a:p>
          <a:p>
            <a:pPr indent="-165100">
              <a:lnSpc>
                <a:spcPct val="90000"/>
              </a:lnSpc>
            </a:pPr>
            <a:r>
              <a:rPr lang="en-SG" sz="1200" b="0" kern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Biography – Animation</a:t>
            </a:r>
          </a:p>
          <a:p>
            <a:pPr indent="-165100">
              <a:lnSpc>
                <a:spcPct val="90000"/>
              </a:lnSpc>
            </a:pPr>
            <a:r>
              <a:rPr lang="en-SG" sz="1200" b="0" kern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Documentary – Animation</a:t>
            </a:r>
          </a:p>
          <a:p>
            <a:pPr indent="-165100">
              <a:lnSpc>
                <a:spcPct val="90000"/>
              </a:lnSpc>
            </a:pPr>
            <a:r>
              <a:rPr lang="en-SG" sz="1200" b="0" kern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Crime – Biography</a:t>
            </a:r>
          </a:p>
          <a:p>
            <a:pPr indent="-165100">
              <a:lnSpc>
                <a:spcPct val="90000"/>
              </a:lnSpc>
            </a:pPr>
            <a:r>
              <a:rPr lang="en-SG" sz="1200" b="0" kern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Documentary – Crime</a:t>
            </a:r>
            <a:r>
              <a:rPr lang="en-SG" sz="1200" b="0" kern="0">
                <a:ea typeface="+mn-lt"/>
                <a:cs typeface="+mn-lt"/>
              </a:rPr>
              <a:t> 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SG" sz="1200" b="0" kern="0"/>
          </a:p>
        </p:txBody>
      </p:sp>
      <p:pic>
        <p:nvPicPr>
          <p:cNvPr id="5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73E6411-8B30-E83D-5FE0-5BB26C496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417" y="2285702"/>
            <a:ext cx="3121081" cy="512433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C698A681-7E81-DE9F-5C4B-4E755555B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7115" y="2905227"/>
            <a:ext cx="3212422" cy="1139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666666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6666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666666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SG" sz="1200" b="0" kern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Since the  p-value &gt; 0.05. we fail to reject the null hypothesis and conclude that </a:t>
            </a:r>
            <a:r>
              <a:rPr lang="en-SG" sz="1400" kern="0">
                <a:solidFill>
                  <a:schemeClr val="tx1"/>
                </a:solidFill>
                <a:ea typeface="+mn-lt"/>
                <a:cs typeface="+mn-lt"/>
              </a:rPr>
              <a:t>there is NO difference in the mean IMDb score of top 5 actors</a:t>
            </a:r>
            <a:r>
              <a:rPr lang="en-SG" sz="1400" b="0" kern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SG" sz="1200" b="0" kern="0">
              <a:solidFill>
                <a:schemeClr val="tx1"/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2BB11ED-9544-5926-37E9-9602E9C6C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7116" y="870445"/>
            <a:ext cx="3171598" cy="734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666666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6666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666666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SG" sz="1200" kern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ANOVA for Top 5 Actors by IMDb Mean Score</a:t>
            </a:r>
            <a:endParaRPr lang="en-SG" altLang="ko-KR" sz="1200" kern="0">
              <a:solidFill>
                <a:schemeClr val="tx1">
                  <a:lumMod val="75000"/>
                  <a:lumOff val="25000"/>
                </a:schemeClr>
              </a:solidFill>
              <a:ea typeface="Gulim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SG" sz="1200" b="0" kern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H</a:t>
            </a:r>
            <a:r>
              <a:rPr lang="en-SG" sz="1200" b="0" kern="0" baseline="-250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0</a:t>
            </a:r>
            <a:r>
              <a:rPr lang="en-SG" sz="1200" b="0" kern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: There is no difference in the mean IMDb score of top 5 actors</a:t>
            </a:r>
            <a:endParaRPr lang="en-SG" sz="1200" b="0" ker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SG" sz="1200" b="0" kern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H</a:t>
            </a:r>
            <a:r>
              <a:rPr lang="en-SG" sz="1200" b="0" kern="0" baseline="-250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1</a:t>
            </a:r>
            <a:r>
              <a:rPr lang="en-SG" sz="1200" b="0" kern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: There is at least one of 5 actor that has a different mean IMDb score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1AC75B-A601-4CA5-A1F3-B8767DC77198}"/>
              </a:ext>
            </a:extLst>
          </p:cNvPr>
          <p:cNvSpPr/>
          <p:nvPr/>
        </p:nvSpPr>
        <p:spPr bwMode="auto">
          <a:xfrm>
            <a:off x="4126077" y="2158973"/>
            <a:ext cx="894171" cy="46679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D07651-78AC-453D-A1FC-201E269326FF}"/>
              </a:ext>
            </a:extLst>
          </p:cNvPr>
          <p:cNvCxnSpPr/>
          <p:nvPr/>
        </p:nvCxnSpPr>
        <p:spPr bwMode="auto">
          <a:xfrm>
            <a:off x="5338037" y="880431"/>
            <a:ext cx="3282" cy="40161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D401914-1728-4B28-B0B0-611B17E78431}"/>
              </a:ext>
            </a:extLst>
          </p:cNvPr>
          <p:cNvSpPr/>
          <p:nvPr/>
        </p:nvSpPr>
        <p:spPr bwMode="auto">
          <a:xfrm>
            <a:off x="8241204" y="2268916"/>
            <a:ext cx="539708" cy="512433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4DAB4FE-F61C-4C60-8410-6D22FAA0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841875"/>
            <a:ext cx="2133600" cy="200025"/>
          </a:xfrm>
        </p:spPr>
        <p:txBody>
          <a:bodyPr/>
          <a:lstStyle/>
          <a:p>
            <a:fld id="{EA994278-8BC2-4133-B1A7-08665C42FAEE}" type="slidenum">
              <a:rPr lang="ru-RU" altLang="ru-RU"/>
              <a:pPr/>
              <a:t>11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95424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4278-8BC2-4133-B1A7-08665C42FAEE}" type="slidenum">
              <a:rPr lang="ru-RU" altLang="ru-RU"/>
              <a:pPr/>
              <a:t>12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08743"/>
            <a:ext cx="7489825" cy="531813"/>
          </a:xfrm>
        </p:spPr>
        <p:txBody>
          <a:bodyPr/>
          <a:lstStyle/>
          <a:p>
            <a:r>
              <a:rPr lang="en-US" altLang="ru-RU" sz="2800" b="1"/>
              <a:t>Box Office Chart Toppers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5D22BE9-17F4-4061-A9AB-72BBE5F41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179" y="870445"/>
            <a:ext cx="4248000" cy="734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666666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6666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666666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FontTx/>
              <a:buNone/>
              <a:tabLst>
                <a:tab pos="808038" algn="l"/>
              </a:tabLst>
            </a:pPr>
            <a:r>
              <a:rPr lang="en-SG" sz="1200" b="1" kern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ANOVA for  Top 5 Genres by Mean BO </a:t>
            </a:r>
            <a:r>
              <a:rPr lang="en-SG" sz="1200" kern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Value</a:t>
            </a:r>
            <a:endParaRPr lang="en-SG" altLang="ko-KR" sz="1200" b="1" kern="0">
              <a:solidFill>
                <a:schemeClr val="tx1">
                  <a:lumMod val="75000"/>
                  <a:lumOff val="25000"/>
                </a:schemeClr>
              </a:solidFill>
              <a:ea typeface="Gulim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FontTx/>
              <a:buNone/>
              <a:tabLst>
                <a:tab pos="808038" algn="l"/>
              </a:tabLst>
            </a:pPr>
            <a:r>
              <a:rPr lang="en-SG" sz="1200" b="0" kern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H</a:t>
            </a:r>
            <a:r>
              <a:rPr lang="en-SG" sz="1200" b="0" kern="0" baseline="-250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0</a:t>
            </a:r>
            <a:r>
              <a:rPr lang="en-SG" sz="1200" b="0" kern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: There is no difference in the mean BO value of top 5 genres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tabLst>
                <a:tab pos="808038" algn="l"/>
              </a:tabLst>
            </a:pPr>
            <a:r>
              <a:rPr lang="en-SG" sz="1200" b="0" kern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H</a:t>
            </a:r>
            <a:r>
              <a:rPr lang="en-SG" sz="1200" b="0" kern="0" baseline="-250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1</a:t>
            </a:r>
            <a:r>
              <a:rPr lang="en-SG" sz="1200" b="0" kern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: There is at least one genre out of 5 that has a different mean BO value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44E2350-819E-41F7-A746-5FBBA95CB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179" y="2791939"/>
            <a:ext cx="4248000" cy="1139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666666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6666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666666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SG" sz="1200" b="0" kern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Since the  p-value &lt; 0.05, we reject the null hypothesis and conclude that </a:t>
            </a:r>
            <a:r>
              <a:rPr lang="en-SG" sz="1400" kern="0">
                <a:solidFill>
                  <a:schemeClr val="tx1"/>
                </a:solidFill>
                <a:ea typeface="+mn-lt"/>
                <a:cs typeface="+mn-lt"/>
              </a:rPr>
              <a:t>there is a difference in mean BO value of top 5 genres</a:t>
            </a:r>
            <a:endParaRPr lang="en-SG" sz="1400" b="0" kern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SG" sz="900" b="0" kern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SG" sz="1200" b="0" kern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Tukey’s HSD helps indicate the difference in the mean of –</a:t>
            </a:r>
          </a:p>
          <a:p>
            <a:pPr indent="-165100">
              <a:lnSpc>
                <a:spcPct val="90000"/>
              </a:lnSpc>
            </a:pPr>
            <a:r>
              <a:rPr lang="en-SG" sz="1200" b="0" kern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Comedy – Action</a:t>
            </a:r>
          </a:p>
          <a:p>
            <a:pPr indent="-165100">
              <a:lnSpc>
                <a:spcPct val="90000"/>
              </a:lnSpc>
            </a:pPr>
            <a:r>
              <a:rPr lang="en-SG" sz="1200" b="0" kern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Comedy – Adventure</a:t>
            </a:r>
          </a:p>
          <a:p>
            <a:pPr indent="-165100">
              <a:lnSpc>
                <a:spcPct val="90000"/>
              </a:lnSpc>
            </a:pPr>
            <a:r>
              <a:rPr lang="en-SG" sz="1200" b="0" kern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Comedy – Animation</a:t>
            </a:r>
          </a:p>
          <a:p>
            <a:pPr indent="-165100">
              <a:lnSpc>
                <a:spcPct val="90000"/>
              </a:lnSpc>
            </a:pPr>
            <a:endParaRPr lang="en-SG" sz="1200" b="0" kern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SG" sz="1200" b="0" kern="0"/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9DA39355-FF65-4A1A-ADCD-8A34E76DFD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22" b="34791"/>
          <a:stretch/>
        </p:blipFill>
        <p:spPr bwMode="auto">
          <a:xfrm>
            <a:off x="1230007" y="2104245"/>
            <a:ext cx="3999779" cy="551886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1FA5CAC-5ADB-42AA-932B-1E8782A9F942}"/>
              </a:ext>
            </a:extLst>
          </p:cNvPr>
          <p:cNvSpPr/>
          <p:nvPr/>
        </p:nvSpPr>
        <p:spPr bwMode="auto">
          <a:xfrm>
            <a:off x="4441663" y="2090739"/>
            <a:ext cx="788123" cy="54814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995EE3-6F20-49BE-929F-7354D52DA5F8}"/>
              </a:ext>
            </a:extLst>
          </p:cNvPr>
          <p:cNvCxnSpPr/>
          <p:nvPr/>
        </p:nvCxnSpPr>
        <p:spPr bwMode="auto">
          <a:xfrm>
            <a:off x="5338037" y="880431"/>
            <a:ext cx="3282" cy="40161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A42D4AFE-76F5-4C52-8F98-4853A57B9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7115" y="2905227"/>
            <a:ext cx="3212422" cy="1139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666666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6666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666666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SG" sz="1200" b="0" kern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Since the  p-value &gt; 0.05. we fail to reject the null hypothesis and conclude that </a:t>
            </a:r>
            <a:r>
              <a:rPr lang="en-SG" sz="1400" kern="0">
                <a:solidFill>
                  <a:schemeClr val="tx1"/>
                </a:solidFill>
                <a:ea typeface="+mn-lt"/>
                <a:cs typeface="+mn-lt"/>
              </a:rPr>
              <a:t>there is NO difference in the mean Box Office value of top 5 actors</a:t>
            </a:r>
            <a:r>
              <a:rPr lang="en-SG" sz="1400" b="0" kern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SG" sz="1200" b="0" kern="0">
              <a:solidFill>
                <a:schemeClr val="tx1"/>
              </a:solidFill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740EEA9-3A78-48F8-BDF1-3A1181D55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7116" y="870445"/>
            <a:ext cx="3171598" cy="734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666666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6666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666666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SG" sz="1200" kern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ANOVA for Top 5 Actors by mean BO value</a:t>
            </a:r>
            <a:endParaRPr lang="en-SG" altLang="ko-KR" sz="1200" kern="0">
              <a:solidFill>
                <a:schemeClr val="tx1">
                  <a:lumMod val="75000"/>
                  <a:lumOff val="25000"/>
                </a:schemeClr>
              </a:solidFill>
              <a:ea typeface="Gulim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SG" sz="1200" b="0" kern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H</a:t>
            </a:r>
            <a:r>
              <a:rPr lang="en-SG" sz="1200" b="0" kern="0" baseline="-250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0</a:t>
            </a:r>
            <a:r>
              <a:rPr lang="en-SG" sz="1200" b="0" kern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: There is no difference in the mean BO value of top 5 actors</a:t>
            </a:r>
            <a:endParaRPr lang="en-SG" sz="1200" b="0" ker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SG" sz="1200" b="0" kern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H</a:t>
            </a:r>
            <a:r>
              <a:rPr lang="en-SG" sz="1200" b="0" kern="0" baseline="-250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1</a:t>
            </a:r>
            <a:r>
              <a:rPr lang="en-SG" sz="1200" b="0" kern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: There is at least one of 5 actor that has a different mean BO value</a:t>
            </a:r>
          </a:p>
        </p:txBody>
      </p:sp>
      <p:pic>
        <p:nvPicPr>
          <p:cNvPr id="5124" name="Picture 4" descr="image">
            <a:extLst>
              <a:ext uri="{FF2B5EF4-FFF2-40B4-BE49-F238E27FC236}">
                <a16:creationId xmlns:a16="http://schemas.microsoft.com/office/drawing/2014/main" id="{0F8F37CB-9245-4A52-9928-9D368B17B9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8" b="6121"/>
          <a:stretch/>
        </p:blipFill>
        <p:spPr bwMode="auto">
          <a:xfrm>
            <a:off x="5440180" y="2292681"/>
            <a:ext cx="3572593" cy="48528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9D274E-1633-41FC-9194-BA2289E44E2D}"/>
              </a:ext>
            </a:extLst>
          </p:cNvPr>
          <p:cNvSpPr/>
          <p:nvPr/>
        </p:nvSpPr>
        <p:spPr bwMode="auto">
          <a:xfrm>
            <a:off x="8441442" y="2275429"/>
            <a:ext cx="571331" cy="48528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409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58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4278-8BC2-4133-B1A7-08665C42FAEE}" type="slidenum">
              <a:rPr lang="ru-RU" altLang="ru-RU"/>
              <a:pPr/>
              <a:t>13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303" y="1924472"/>
            <a:ext cx="8065393" cy="531813"/>
          </a:xfrm>
        </p:spPr>
        <p:txBody>
          <a:bodyPr/>
          <a:lstStyle/>
          <a:p>
            <a:pPr algn="ctr"/>
            <a:r>
              <a:rPr lang="en-US" altLang="ru-RU" sz="2000" b="1">
                <a:solidFill>
                  <a:schemeClr val="bg1"/>
                </a:solidFill>
              </a:rPr>
              <a:t>Regression Analysis</a:t>
            </a:r>
            <a:br>
              <a:rPr lang="en-US" altLang="ru-RU" sz="4000" b="1">
                <a:solidFill>
                  <a:schemeClr val="bg1"/>
                </a:solidFill>
              </a:rPr>
            </a:br>
            <a:r>
              <a:rPr lang="en-US" altLang="ru-RU" sz="4000" b="1">
                <a:solidFill>
                  <a:schemeClr val="bg1"/>
                </a:solidFill>
              </a:rPr>
              <a:t>Can we predict if a movie will receive top IMDb rating?</a:t>
            </a:r>
          </a:p>
        </p:txBody>
      </p:sp>
    </p:spTree>
    <p:extLst>
      <p:ext uri="{BB962C8B-B14F-4D97-AF65-F5344CB8AC3E}">
        <p14:creationId xmlns:p14="http://schemas.microsoft.com/office/powerpoint/2010/main" val="2691576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4278-8BC2-4133-B1A7-08665C42FAEE}" type="slidenum">
              <a:rPr lang="ru-RU" altLang="ru-RU"/>
              <a:pPr/>
              <a:t>14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82864"/>
            <a:ext cx="7489825" cy="531813"/>
          </a:xfrm>
        </p:spPr>
        <p:txBody>
          <a:bodyPr/>
          <a:lstStyle/>
          <a:p>
            <a:r>
              <a:rPr lang="en-US" altLang="ru-RU" sz="2800" b="1"/>
              <a:t>IMDb Score Prediction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02AC6F-D25B-454F-8219-B93E5D3764D4}"/>
              </a:ext>
            </a:extLst>
          </p:cNvPr>
          <p:cNvSpPr txBox="1"/>
          <p:nvPr/>
        </p:nvSpPr>
        <p:spPr>
          <a:xfrm>
            <a:off x="1419239" y="1561397"/>
            <a:ext cx="7372604" cy="31727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SG">
                <a:latin typeface="+mj-lt"/>
              </a:rPr>
              <a:t>Overall p-value: </a:t>
            </a:r>
            <a:r>
              <a:rPr lang="en-SG" b="0">
                <a:latin typeface="+mj-lt"/>
              </a:rPr>
              <a:t>0.000</a:t>
            </a:r>
          </a:p>
          <a:p>
            <a:r>
              <a:rPr lang="en-SG">
                <a:latin typeface="+mj-lt"/>
              </a:rPr>
              <a:t>Overall F-statistic:  </a:t>
            </a:r>
            <a:r>
              <a:rPr lang="en-SG" b="0">
                <a:latin typeface="+mj-lt"/>
              </a:rPr>
              <a:t>629.7</a:t>
            </a:r>
          </a:p>
          <a:p>
            <a:r>
              <a:rPr lang="en-SG">
                <a:latin typeface="+mj-lt"/>
              </a:rPr>
              <a:t>Multiple R^2: </a:t>
            </a:r>
            <a:r>
              <a:rPr lang="en-SG" b="0">
                <a:latin typeface="+mj-lt"/>
              </a:rPr>
              <a:t>0.6046</a:t>
            </a:r>
          </a:p>
          <a:p>
            <a:r>
              <a:rPr lang="en-SG">
                <a:latin typeface="+mj-lt"/>
              </a:rPr>
              <a:t>Adjusted R^2: </a:t>
            </a:r>
            <a:r>
              <a:rPr lang="en-SG" b="0">
                <a:latin typeface="+mj-lt"/>
              </a:rPr>
              <a:t>0.6036</a:t>
            </a:r>
          </a:p>
          <a:p>
            <a:endParaRPr lang="en-SG">
              <a:latin typeface="+mj-lt"/>
            </a:endParaRPr>
          </a:p>
          <a:p>
            <a:r>
              <a:rPr lang="en-SG">
                <a:latin typeface="+mj-lt"/>
              </a:rPr>
              <a:t>All predictors are significant</a:t>
            </a:r>
          </a:p>
          <a:p>
            <a:endParaRPr lang="en-SG">
              <a:latin typeface="+mj-lt"/>
            </a:endParaRPr>
          </a:p>
          <a:p>
            <a:r>
              <a:rPr lang="en-SG">
                <a:latin typeface="+mj-lt"/>
              </a:rPr>
              <a:t>Linear equation:</a:t>
            </a:r>
          </a:p>
          <a:p>
            <a:r>
              <a:rPr lang="en-SG" sz="1600" b="0">
                <a:latin typeface="+mj-lt"/>
              </a:rPr>
              <a:t>IMDb Score = 4.46 + 0.27 Runtime over 2 hrs + 0.033 Language Count + </a:t>
            </a:r>
          </a:p>
          <a:p>
            <a:r>
              <a:rPr lang="en-SG" sz="1600" b="0">
                <a:latin typeface="+mj-lt"/>
              </a:rPr>
              <a:t>0.026 Rotten Tomato Score + 0.032 log(Box Office) + 0.0044 Awards Received – 0.03 Genre Count</a:t>
            </a:r>
            <a:endParaRPr lang="en-SG" b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2577A-BF64-4306-BF63-92462076F741}"/>
              </a:ext>
            </a:extLst>
          </p:cNvPr>
          <p:cNvSpPr txBox="1"/>
          <p:nvPr/>
        </p:nvSpPr>
        <p:spPr>
          <a:xfrm>
            <a:off x="1419240" y="786615"/>
            <a:ext cx="7372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Runtime over 2 hours, number of languages a movie is available in, and Rotten Tomato reviews have a significant influence on the IMDb score for a movie.</a:t>
            </a:r>
            <a:endParaRPr lang="en-SG" sz="1600"/>
          </a:p>
        </p:txBody>
      </p:sp>
    </p:spTree>
    <p:extLst>
      <p:ext uri="{BB962C8B-B14F-4D97-AF65-F5344CB8AC3E}">
        <p14:creationId xmlns:p14="http://schemas.microsoft.com/office/powerpoint/2010/main" val="1671055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58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4278-8BC2-4133-B1A7-08665C42FAEE}" type="slidenum">
              <a:rPr lang="ru-RU" altLang="ru-RU"/>
              <a:pPr/>
              <a:t>15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303" y="1924472"/>
            <a:ext cx="8065393" cy="531813"/>
          </a:xfrm>
        </p:spPr>
        <p:txBody>
          <a:bodyPr/>
          <a:lstStyle/>
          <a:p>
            <a:pPr algn="ctr"/>
            <a:r>
              <a:rPr lang="en-US" altLang="ru-RU" sz="4000" b="1">
                <a:solidFill>
                  <a:schemeClr val="bg1"/>
                </a:solidFill>
              </a:rPr>
              <a:t>R Shiny Demo</a:t>
            </a:r>
          </a:p>
        </p:txBody>
      </p:sp>
    </p:spTree>
    <p:extLst>
      <p:ext uri="{BB962C8B-B14F-4D97-AF65-F5344CB8AC3E}">
        <p14:creationId xmlns:p14="http://schemas.microsoft.com/office/powerpoint/2010/main" val="3160276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4278-8BC2-4133-B1A7-08665C42FAEE}" type="slidenum">
              <a:rPr lang="ru-RU" altLang="ru-RU"/>
              <a:pPr/>
              <a:t>16</a:t>
            </a:fld>
            <a:endParaRPr lang="ru-RU" altLang="ru-RU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639" y="662186"/>
            <a:ext cx="7489825" cy="3638550"/>
          </a:xfrm>
        </p:spPr>
        <p:txBody>
          <a:bodyPr anchor="ctr"/>
          <a:lstStyle/>
          <a:p>
            <a:pPr marL="0" indent="0" algn="ctr">
              <a:lnSpc>
                <a:spcPct val="90000"/>
              </a:lnSpc>
              <a:buNone/>
            </a:pPr>
            <a:r>
              <a:rPr lang="en-SG" altLang="ko-KR" sz="4400" b="1">
                <a:ea typeface="Gulim" pitchFamily="34" charset="-127"/>
              </a:rPr>
              <a:t>And that’s a wrap!</a:t>
            </a:r>
            <a:endParaRPr lang="uk-UA" altLang="ru-RU" sz="1800" b="1"/>
          </a:p>
        </p:txBody>
      </p:sp>
    </p:spTree>
    <p:extLst>
      <p:ext uri="{BB962C8B-B14F-4D97-AF65-F5344CB8AC3E}">
        <p14:creationId xmlns:p14="http://schemas.microsoft.com/office/powerpoint/2010/main" val="223687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58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4278-8BC2-4133-B1A7-08665C42FAEE}" type="slidenum">
              <a:rPr lang="ru-RU" altLang="ru-RU"/>
              <a:pPr/>
              <a:t>2</a:t>
            </a:fld>
            <a:endParaRPr lang="ru-RU" altLang="ru-R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1446633-7E03-4F6A-8D94-0D5595A85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26332"/>
              </p:ext>
            </p:extLst>
          </p:nvPr>
        </p:nvGraphicFramePr>
        <p:xfrm>
          <a:off x="1017198" y="549001"/>
          <a:ext cx="7109605" cy="4047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3042">
                  <a:extLst>
                    <a:ext uri="{9D8B030D-6E8A-4147-A177-3AD203B41FA5}">
                      <a16:colId xmlns:a16="http://schemas.microsoft.com/office/drawing/2014/main" val="1213351248"/>
                    </a:ext>
                  </a:extLst>
                </a:gridCol>
                <a:gridCol w="916563">
                  <a:extLst>
                    <a:ext uri="{9D8B030D-6E8A-4147-A177-3AD203B41FA5}">
                      <a16:colId xmlns:a16="http://schemas.microsoft.com/office/drawing/2014/main" val="2497288234"/>
                    </a:ext>
                  </a:extLst>
                </a:gridCol>
              </a:tblGrid>
              <a:tr h="540681">
                <a:tc>
                  <a:txBody>
                    <a:bodyPr/>
                    <a:lstStyle/>
                    <a:p>
                      <a:r>
                        <a:rPr lang="en-SG" sz="2000" b="1">
                          <a:solidFill>
                            <a:schemeClr val="bg1"/>
                          </a:solidFill>
                        </a:rPr>
                        <a:t>Table of Contents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2000" b="1">
                          <a:solidFill>
                            <a:schemeClr val="bg1"/>
                          </a:solidFill>
                        </a:rPr>
                        <a:t>S No.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456444"/>
                  </a:ext>
                </a:extLst>
              </a:tr>
              <a:tr h="584401">
                <a:tc>
                  <a:txBody>
                    <a:bodyPr/>
                    <a:lstStyle/>
                    <a:p>
                      <a:r>
                        <a:rPr lang="en-SG">
                          <a:solidFill>
                            <a:schemeClr val="bg1"/>
                          </a:solidFill>
                        </a:rPr>
                        <a:t>Data Overview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SG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6387542"/>
                  </a:ext>
                </a:extLst>
              </a:tr>
              <a:tr h="584401">
                <a:tc>
                  <a:txBody>
                    <a:bodyPr/>
                    <a:lstStyle/>
                    <a:p>
                      <a:r>
                        <a:rPr lang="en-SG">
                          <a:solidFill>
                            <a:schemeClr val="bg1"/>
                          </a:solidFill>
                        </a:rPr>
                        <a:t>Project Objective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SG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5174100"/>
                  </a:ext>
                </a:extLst>
              </a:tr>
              <a:tr h="584401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Reviewing the Top 5s</a:t>
                      </a:r>
                      <a:endParaRPr lang="en-SG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SG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9246218"/>
                  </a:ext>
                </a:extLst>
              </a:tr>
              <a:tr h="584401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Are there any differences in the Top 5?</a:t>
                      </a:r>
                      <a:endParaRPr lang="en-SG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SG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8967193"/>
                  </a:ext>
                </a:extLst>
              </a:tr>
              <a:tr h="584401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Can we predict if a movie will receive top IMDb rating?</a:t>
                      </a:r>
                      <a:endParaRPr lang="en-SG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SG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4129806"/>
                  </a:ext>
                </a:extLst>
              </a:tr>
              <a:tr h="584401">
                <a:tc>
                  <a:txBody>
                    <a:bodyPr/>
                    <a:lstStyle/>
                    <a:p>
                      <a:r>
                        <a:rPr lang="en-SG">
                          <a:solidFill>
                            <a:schemeClr val="bg1"/>
                          </a:solidFill>
                        </a:rPr>
                        <a:t>R Shiny Demo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SG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5486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43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4278-8BC2-4133-B1A7-08665C42FAEE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08743"/>
            <a:ext cx="7489825" cy="531813"/>
          </a:xfrm>
        </p:spPr>
        <p:txBody>
          <a:bodyPr/>
          <a:lstStyle/>
          <a:p>
            <a:r>
              <a:rPr lang="en-US" altLang="ru-RU" sz="2800" b="1"/>
              <a:t>Data Overview (1/2)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0647" y="1348408"/>
            <a:ext cx="7489825" cy="3638550"/>
          </a:xfrm>
        </p:spPr>
        <p:txBody>
          <a:bodyPr anchor="ctr"/>
          <a:lstStyle/>
          <a:p>
            <a:pPr lvl="1" indent="-3429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SG" altLang="ko-KR" sz="1800" b="1">
                <a:solidFill>
                  <a:schemeClr val="bg2">
                    <a:lumMod val="50000"/>
                  </a:schemeClr>
                </a:solidFill>
                <a:ea typeface="Gulim" pitchFamily="34" charset="-127"/>
              </a:rPr>
              <a:t>Data source: </a:t>
            </a:r>
            <a:r>
              <a:rPr lang="en-SG" altLang="ko-KR" sz="1800">
                <a:solidFill>
                  <a:schemeClr val="bg2">
                    <a:lumMod val="50000"/>
                  </a:schemeClr>
                </a:solidFill>
                <a:ea typeface="Gulim" pitchFamily="34" charset="-127"/>
              </a:rPr>
              <a:t>Kaggle</a:t>
            </a:r>
          </a:p>
          <a:p>
            <a:pPr lvl="1" indent="-3429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SG" altLang="ko-KR" sz="1800" b="1">
                <a:solidFill>
                  <a:schemeClr val="bg2">
                    <a:lumMod val="50000"/>
                  </a:schemeClr>
                </a:solidFill>
                <a:ea typeface="Gulim" pitchFamily="34" charset="-127"/>
              </a:rPr>
              <a:t>Number of movies: </a:t>
            </a:r>
            <a:r>
              <a:rPr lang="en-SG" altLang="ko-KR" sz="1800">
                <a:solidFill>
                  <a:schemeClr val="bg2">
                    <a:lumMod val="50000"/>
                  </a:schemeClr>
                </a:solidFill>
                <a:ea typeface="Gulim" pitchFamily="34" charset="-127"/>
              </a:rPr>
              <a:t>Around 11k</a:t>
            </a:r>
            <a:endParaRPr lang="en-SG" altLang="ko-KR" sz="1800" b="1">
              <a:solidFill>
                <a:schemeClr val="bg2">
                  <a:lumMod val="50000"/>
                </a:schemeClr>
              </a:solidFill>
              <a:ea typeface="Gulim" pitchFamily="34" charset="-127"/>
            </a:endParaRPr>
          </a:p>
          <a:p>
            <a:pPr lvl="1" indent="-3429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SG" altLang="ko-KR" sz="1800" b="1">
                <a:solidFill>
                  <a:schemeClr val="bg2">
                    <a:lumMod val="50000"/>
                  </a:schemeClr>
                </a:solidFill>
                <a:ea typeface="Gulim" pitchFamily="34" charset="-127"/>
              </a:rPr>
              <a:t>Number of genres: </a:t>
            </a:r>
            <a:r>
              <a:rPr lang="en-SG" altLang="ko-KR" sz="1800">
                <a:solidFill>
                  <a:schemeClr val="bg2">
                    <a:lumMod val="50000"/>
                  </a:schemeClr>
                </a:solidFill>
                <a:ea typeface="Gulim" pitchFamily="34" charset="-127"/>
              </a:rPr>
              <a:t>29</a:t>
            </a:r>
          </a:p>
          <a:p>
            <a:pPr lvl="1" indent="-3429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SG" altLang="ko-KR" sz="1800" b="1">
                <a:solidFill>
                  <a:schemeClr val="bg2">
                    <a:lumMod val="50000"/>
                  </a:schemeClr>
                </a:solidFill>
                <a:ea typeface="Gulim" pitchFamily="34" charset="-127"/>
              </a:rPr>
              <a:t>Number of languages available: </a:t>
            </a:r>
            <a:r>
              <a:rPr lang="en-SG" altLang="ko-KR" sz="1800">
                <a:solidFill>
                  <a:schemeClr val="bg2">
                    <a:lumMod val="50000"/>
                  </a:schemeClr>
                </a:solidFill>
                <a:ea typeface="Gulim" pitchFamily="34" charset="-127"/>
              </a:rPr>
              <a:t>100+</a:t>
            </a:r>
          </a:p>
          <a:p>
            <a:pPr lvl="1" indent="-3429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SG" altLang="ko-KR" sz="1800" b="1">
                <a:solidFill>
                  <a:schemeClr val="bg2">
                    <a:lumMod val="50000"/>
                  </a:schemeClr>
                </a:solidFill>
                <a:ea typeface="Gulim" pitchFamily="34" charset="-127"/>
              </a:rPr>
              <a:t>Number of countries available: </a:t>
            </a:r>
            <a:r>
              <a:rPr lang="en-SG" altLang="ko-KR" sz="1800">
                <a:solidFill>
                  <a:schemeClr val="bg2">
                    <a:lumMod val="50000"/>
                  </a:schemeClr>
                </a:solidFill>
                <a:ea typeface="Gulim" pitchFamily="34" charset="-127"/>
              </a:rPr>
              <a:t>36</a:t>
            </a:r>
          </a:p>
          <a:p>
            <a:pPr lvl="1" indent="-3429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SG" altLang="ko-KR" sz="1800" b="1">
                <a:solidFill>
                  <a:schemeClr val="bg2">
                    <a:lumMod val="50000"/>
                  </a:schemeClr>
                </a:solidFill>
                <a:ea typeface="Gulim" pitchFamily="34" charset="-127"/>
              </a:rPr>
              <a:t>Number of directors: </a:t>
            </a:r>
            <a:r>
              <a:rPr lang="en-SG" altLang="ko-KR" sz="1800">
                <a:solidFill>
                  <a:schemeClr val="bg2">
                    <a:lumMod val="50000"/>
                  </a:schemeClr>
                </a:solidFill>
                <a:ea typeface="Gulim" pitchFamily="34" charset="-127"/>
              </a:rPr>
              <a:t>Over</a:t>
            </a:r>
            <a:r>
              <a:rPr lang="en-SG" altLang="ko-KR" sz="1800" b="1">
                <a:solidFill>
                  <a:schemeClr val="bg2">
                    <a:lumMod val="50000"/>
                  </a:schemeClr>
                </a:solidFill>
                <a:ea typeface="Gulim" pitchFamily="34" charset="-127"/>
              </a:rPr>
              <a:t> </a:t>
            </a:r>
            <a:r>
              <a:rPr lang="en-SG" altLang="ko-KR" sz="1800">
                <a:solidFill>
                  <a:schemeClr val="bg2">
                    <a:lumMod val="50000"/>
                  </a:schemeClr>
                </a:solidFill>
                <a:ea typeface="Gulim" pitchFamily="34" charset="-127"/>
              </a:rPr>
              <a:t>7k</a:t>
            </a:r>
          </a:p>
          <a:p>
            <a:pPr lvl="1" indent="-3429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SG" altLang="ko-KR" sz="1800" b="1">
                <a:solidFill>
                  <a:schemeClr val="bg2">
                    <a:lumMod val="50000"/>
                  </a:schemeClr>
                </a:solidFill>
                <a:ea typeface="Gulim" pitchFamily="34" charset="-127"/>
              </a:rPr>
              <a:t>Number of actors: </a:t>
            </a:r>
            <a:r>
              <a:rPr lang="en-SG" altLang="ko-KR" sz="1800">
                <a:solidFill>
                  <a:schemeClr val="bg2">
                    <a:lumMod val="50000"/>
                  </a:schemeClr>
                </a:solidFill>
                <a:ea typeface="Gulim" pitchFamily="34" charset="-127"/>
              </a:rPr>
              <a:t>Over 20k</a:t>
            </a:r>
            <a:endParaRPr lang="uk-UA" altLang="ru-RU" sz="1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4ACFC0-A2D5-453F-BCCE-814F82340E10}"/>
              </a:ext>
            </a:extLst>
          </p:cNvPr>
          <p:cNvSpPr txBox="1"/>
          <p:nvPr/>
        </p:nvSpPr>
        <p:spPr>
          <a:xfrm>
            <a:off x="1331640" y="640556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0">
                <a:solidFill>
                  <a:schemeClr val="bg2">
                    <a:lumMod val="50000"/>
                  </a:schemeClr>
                </a:solidFill>
                <a:latin typeface="+mj-lt"/>
              </a:rPr>
              <a:t>It is a subset of movies available on Netflix. With representation of many languages and genres, the dataset is diverse</a:t>
            </a:r>
          </a:p>
        </p:txBody>
      </p:sp>
    </p:spTree>
    <p:extLst>
      <p:ext uri="{BB962C8B-B14F-4D97-AF65-F5344CB8AC3E}">
        <p14:creationId xmlns:p14="http://schemas.microsoft.com/office/powerpoint/2010/main" val="290509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4278-8BC2-4133-B1A7-08665C42FAEE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08743"/>
            <a:ext cx="7489825" cy="531813"/>
          </a:xfrm>
        </p:spPr>
        <p:txBody>
          <a:bodyPr/>
          <a:lstStyle/>
          <a:p>
            <a:r>
              <a:rPr lang="en-US" altLang="ru-RU" sz="2800" b="1"/>
              <a:t>Data Overview (2/2)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D54BF-9D51-47F8-BE27-B09DB38AB6CD}"/>
              </a:ext>
            </a:extLst>
          </p:cNvPr>
          <p:cNvSpPr txBox="1"/>
          <p:nvPr/>
        </p:nvSpPr>
        <p:spPr>
          <a:xfrm>
            <a:off x="1331640" y="640556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>
                <a:solidFill>
                  <a:schemeClr val="bg2">
                    <a:lumMod val="50000"/>
                  </a:schemeClr>
                </a:solidFill>
                <a:latin typeface="+mj-lt"/>
              </a:rPr>
              <a:t>C</a:t>
            </a:r>
            <a:r>
              <a:rPr lang="en-SG" b="0">
                <a:solidFill>
                  <a:schemeClr val="bg2">
                    <a:lumMod val="50000"/>
                  </a:schemeClr>
                </a:solidFill>
                <a:latin typeface="+mj-lt"/>
              </a:rPr>
              <a:t>omedy, Drama, and Action movies primarily dominate the dataset</a:t>
            </a:r>
          </a:p>
        </p:txBody>
      </p:sp>
      <p:pic>
        <p:nvPicPr>
          <p:cNvPr id="4100" name="Picture 4" descr="image">
            <a:extLst>
              <a:ext uri="{FF2B5EF4-FFF2-40B4-BE49-F238E27FC236}">
                <a16:creationId xmlns:a16="http://schemas.microsoft.com/office/drawing/2014/main" id="{27C2D1F4-5267-4B2B-9267-F697F3181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456" y="1096754"/>
            <a:ext cx="6658425" cy="382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42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4278-8BC2-4133-B1A7-08665C42FAEE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08743"/>
            <a:ext cx="7489825" cy="531813"/>
          </a:xfrm>
        </p:spPr>
        <p:txBody>
          <a:bodyPr/>
          <a:lstStyle/>
          <a:p>
            <a:r>
              <a:rPr lang="en-US" altLang="ru-RU" sz="2800" b="1"/>
              <a:t>Project Objective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9" y="1420416"/>
            <a:ext cx="4969296" cy="2845966"/>
          </a:xfrm>
        </p:spPr>
        <p:txBody>
          <a:bodyPr/>
          <a:lstStyle/>
          <a:p>
            <a:pPr marL="542925" lvl="1" indent="-200025" defTabSz="71437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ru-RU">
                <a:solidFill>
                  <a:schemeClr val="bg2">
                    <a:lumMod val="50000"/>
                  </a:schemeClr>
                </a:solidFill>
                <a:ea typeface="Gulim" pitchFamily="34" charset="-127"/>
              </a:rPr>
              <a:t>IMDb ratings</a:t>
            </a:r>
          </a:p>
          <a:p>
            <a:pPr marL="542925" lvl="1" indent="-200025" defTabSz="71437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ru-RU">
              <a:solidFill>
                <a:schemeClr val="bg2">
                  <a:lumMod val="50000"/>
                </a:schemeClr>
              </a:solidFill>
              <a:ea typeface="Gulim" pitchFamily="34" charset="-127"/>
            </a:endParaRPr>
          </a:p>
          <a:p>
            <a:pPr marL="542925" lvl="1" indent="-200025" defTabSz="71437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ru-RU">
                <a:solidFill>
                  <a:schemeClr val="bg2">
                    <a:lumMod val="50000"/>
                  </a:schemeClr>
                </a:solidFill>
                <a:ea typeface="Gulim" pitchFamily="34" charset="-127"/>
              </a:rPr>
              <a:t>Box office collection</a:t>
            </a:r>
          </a:p>
          <a:p>
            <a:pPr marL="542925" lvl="1" indent="-200025" defTabSz="71437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ru-RU">
              <a:solidFill>
                <a:schemeClr val="bg2">
                  <a:lumMod val="50000"/>
                </a:schemeClr>
              </a:solidFill>
              <a:ea typeface="Gulim" pitchFamily="34" charset="-127"/>
            </a:endParaRPr>
          </a:p>
          <a:p>
            <a:pPr marL="542925" lvl="1" indent="-200025" defTabSz="71437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ru-RU">
                <a:solidFill>
                  <a:schemeClr val="bg2">
                    <a:lumMod val="50000"/>
                  </a:schemeClr>
                </a:solidFill>
                <a:ea typeface="Gulim" pitchFamily="34" charset="-127"/>
              </a:rPr>
              <a:t>Awards received</a:t>
            </a:r>
            <a:endParaRPr lang="uk-UA" altLang="ru-RU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A57FFBF-9021-494E-9165-0E2BAF6D9672}"/>
              </a:ext>
            </a:extLst>
          </p:cNvPr>
          <p:cNvGrpSpPr/>
          <p:nvPr/>
        </p:nvGrpSpPr>
        <p:grpSpPr>
          <a:xfrm>
            <a:off x="5216432" y="1258833"/>
            <a:ext cx="3054641" cy="2897887"/>
            <a:chOff x="5837655" y="1548044"/>
            <a:chExt cx="3054641" cy="289788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6364021-788A-4E75-A7D2-4088D73B3C69}"/>
                </a:ext>
              </a:extLst>
            </p:cNvPr>
            <p:cNvSpPr/>
            <p:nvPr/>
          </p:nvSpPr>
          <p:spPr bwMode="auto">
            <a:xfrm>
              <a:off x="7236296" y="2789931"/>
              <a:ext cx="1656000" cy="1656000"/>
            </a:xfrm>
            <a:prstGeom prst="ellipse">
              <a:avLst/>
            </a:prstGeom>
            <a:solidFill>
              <a:schemeClr val="bg2">
                <a:lumMod val="60000"/>
                <a:lumOff val="40000"/>
                <a:alpha val="40000"/>
              </a:schemeClr>
            </a:solidFill>
            <a:ln w="1905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7D61E9B-496C-40AB-81BE-F16FE1A93FD3}"/>
                </a:ext>
              </a:extLst>
            </p:cNvPr>
            <p:cNvSpPr/>
            <p:nvPr/>
          </p:nvSpPr>
          <p:spPr bwMode="auto">
            <a:xfrm>
              <a:off x="5837655" y="2789931"/>
              <a:ext cx="1656000" cy="1656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19050" cap="flat" cmpd="sng" algn="ctr">
              <a:solidFill>
                <a:schemeClr val="accent1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2D5FA81-A2A0-4375-BEFF-BA5BD6FE9C84}"/>
                </a:ext>
              </a:extLst>
            </p:cNvPr>
            <p:cNvSpPr/>
            <p:nvPr/>
          </p:nvSpPr>
          <p:spPr bwMode="auto">
            <a:xfrm>
              <a:off x="6536976" y="1548044"/>
              <a:ext cx="1656000" cy="165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1E1F2E6-07B0-4CF8-BA99-424C3B197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914" t="7904" r="1758" b="12710"/>
            <a:stretch/>
          </p:blipFill>
          <p:spPr>
            <a:xfrm>
              <a:off x="6867375" y="2164856"/>
              <a:ext cx="995203" cy="42237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2"/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CE3A1EE-8B9F-409C-92F0-9CBB5134D2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6006" t="33644" r="14457" b="34266"/>
            <a:stretch/>
          </p:blipFill>
          <p:spPr>
            <a:xfrm>
              <a:off x="6107655" y="3360430"/>
              <a:ext cx="1116000" cy="51500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B7A16CE-8703-4E5D-B866-EE0BBC726C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468" b="94900" l="10000" r="90000">
                          <a14:foregroundMark x1="51800" y1="6716" x2="51800" y2="6716"/>
                          <a14:foregroundMark x1="57100" y1="82836" x2="57100" y2="82836"/>
                          <a14:foregroundMark x1="48000" y1="82836" x2="48000" y2="82836"/>
                          <a14:foregroundMark x1="46600" y1="82711" x2="60500" y2="82711"/>
                          <a14:foregroundMark x1="40000" y1="86816" x2="58500" y2="85697"/>
                          <a14:foregroundMark x1="58500" y1="85697" x2="60900" y2="85697"/>
                          <a14:foregroundMark x1="39200" y1="93159" x2="56400" y2="91169"/>
                          <a14:foregroundMark x1="56400" y1="91169" x2="63500" y2="91542"/>
                          <a14:foregroundMark x1="35700" y1="94900" x2="35700" y2="94900"/>
                        </a14:backgroundRemoval>
                      </a14:imgEffect>
                    </a14:imgLayer>
                  </a14:imgProps>
                </a:ext>
              </a:extLst>
            </a:blip>
            <a:srcRect l="30222" r="28806"/>
            <a:stretch/>
          </p:blipFill>
          <p:spPr>
            <a:xfrm>
              <a:off x="7752140" y="3005375"/>
              <a:ext cx="624312" cy="1225113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0032D68-2178-46AE-A45B-A24331301F0D}"/>
              </a:ext>
            </a:extLst>
          </p:cNvPr>
          <p:cNvSpPr txBox="1"/>
          <p:nvPr/>
        </p:nvSpPr>
        <p:spPr>
          <a:xfrm>
            <a:off x="1331640" y="640556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>
                <a:solidFill>
                  <a:schemeClr val="bg2">
                    <a:lumMod val="50000"/>
                  </a:schemeClr>
                </a:solidFill>
                <a:latin typeface="+mj-lt"/>
              </a:rPr>
              <a:t>Gain insights on the factors affecting the success of movies by reviewing –</a:t>
            </a:r>
          </a:p>
        </p:txBody>
      </p:sp>
    </p:spTree>
    <p:extLst>
      <p:ext uri="{BB962C8B-B14F-4D97-AF65-F5344CB8AC3E}">
        <p14:creationId xmlns:p14="http://schemas.microsoft.com/office/powerpoint/2010/main" val="203128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58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4278-8BC2-4133-B1A7-08665C42FAEE}" type="slidenum">
              <a:rPr lang="ru-RU" altLang="ru-RU"/>
              <a:pPr/>
              <a:t>6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7" y="1924472"/>
            <a:ext cx="7489825" cy="531813"/>
          </a:xfrm>
        </p:spPr>
        <p:txBody>
          <a:bodyPr/>
          <a:lstStyle/>
          <a:p>
            <a:pPr algn="ctr"/>
            <a:r>
              <a:rPr lang="en-US" altLang="ru-RU" sz="2000" b="1">
                <a:solidFill>
                  <a:schemeClr val="bg1"/>
                </a:solidFill>
              </a:rPr>
              <a:t>Exploratory Data Analysis</a:t>
            </a:r>
            <a:br>
              <a:rPr lang="en-US" altLang="ru-RU" sz="4400" b="1">
                <a:solidFill>
                  <a:schemeClr val="bg1"/>
                </a:solidFill>
              </a:rPr>
            </a:br>
            <a:r>
              <a:rPr lang="en-US" altLang="ru-RU" sz="4400" b="1">
                <a:solidFill>
                  <a:schemeClr val="bg1"/>
                </a:solidFill>
              </a:rPr>
              <a:t>Reviewing the Top 5s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08743"/>
            <a:ext cx="7489825" cy="531813"/>
          </a:xfrm>
        </p:spPr>
        <p:txBody>
          <a:bodyPr/>
          <a:lstStyle/>
          <a:p>
            <a:r>
              <a:rPr lang="en-US" altLang="ru-RU" sz="2800" b="1"/>
              <a:t>IMDb Chart Toppers</a:t>
            </a:r>
          </a:p>
        </p:txBody>
      </p:sp>
      <p:sp>
        <p:nvSpPr>
          <p:cNvPr id="55" name="Slide Number Placeholder 5">
            <a:extLst>
              <a:ext uri="{FF2B5EF4-FFF2-40B4-BE49-F238E27FC236}">
                <a16:creationId xmlns:a16="http://schemas.microsoft.com/office/drawing/2014/main" id="{14195F4F-73BA-439F-B06B-1AEC2BF7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01180" y="4841875"/>
            <a:ext cx="2133600" cy="200025"/>
          </a:xfrm>
        </p:spPr>
        <p:txBody>
          <a:bodyPr/>
          <a:lstStyle/>
          <a:p>
            <a:fld id="{EA994278-8BC2-4133-B1A7-08665C42FAEE}" type="slidenum">
              <a:rPr lang="ru-RU" altLang="ru-RU"/>
              <a:pPr/>
              <a:t>7</a:t>
            </a:fld>
            <a:endParaRPr lang="ru-RU" altLang="ru-RU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93F78B1-8AE7-48BF-AC6F-B7DA83F1F6F3}"/>
              </a:ext>
            </a:extLst>
          </p:cNvPr>
          <p:cNvCxnSpPr/>
          <p:nvPr/>
        </p:nvCxnSpPr>
        <p:spPr bwMode="auto">
          <a:xfrm>
            <a:off x="5040328" y="896615"/>
            <a:ext cx="3282" cy="40161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4ECCCB-A1AB-4312-988F-C5C4379ECAA8}"/>
              </a:ext>
            </a:extLst>
          </p:cNvPr>
          <p:cNvSpPr txBox="1"/>
          <p:nvPr/>
        </p:nvSpPr>
        <p:spPr>
          <a:xfrm>
            <a:off x="1359391" y="636450"/>
            <a:ext cx="359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>
                <a:solidFill>
                  <a:schemeClr val="bg2">
                    <a:lumMod val="50000"/>
                  </a:schemeClr>
                </a:solidFill>
                <a:latin typeface="+mj-lt"/>
              </a:rPr>
              <a:t>Documentaries such as No Festival and David Attenborough and Biographies such as Schindler’s List drove up the IMDb scores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262E9-F3D3-4516-ABC7-D9BFA09540C4}"/>
              </a:ext>
            </a:extLst>
          </p:cNvPr>
          <p:cNvSpPr txBox="1"/>
          <p:nvPr/>
        </p:nvSpPr>
        <p:spPr>
          <a:xfrm>
            <a:off x="5108860" y="728783"/>
            <a:ext cx="37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>
                <a:solidFill>
                  <a:schemeClr val="bg2">
                    <a:lumMod val="50000"/>
                  </a:schemeClr>
                </a:solidFill>
                <a:latin typeface="+mj-lt"/>
              </a:rPr>
              <a:t>Given the viewership breath of Hollywood movies, mostly American actors dominated the top 5 by mean</a:t>
            </a:r>
          </a:p>
        </p:txBody>
      </p:sp>
      <p:pic>
        <p:nvPicPr>
          <p:cNvPr id="2" name="Picture 2" descr="image">
            <a:extLst>
              <a:ext uri="{FF2B5EF4-FFF2-40B4-BE49-F238E27FC236}">
                <a16:creationId xmlns:a16="http://schemas.microsoft.com/office/drawing/2014/main" id="{22509361-3AF5-48BB-9D39-B2AC57751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483" y="1331190"/>
            <a:ext cx="3474082" cy="35778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A145C706-A472-4F98-87B0-48B782479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916" y="1327523"/>
            <a:ext cx="3499405" cy="355747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5481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08743"/>
            <a:ext cx="7489825" cy="531813"/>
          </a:xfrm>
        </p:spPr>
        <p:txBody>
          <a:bodyPr/>
          <a:lstStyle/>
          <a:p>
            <a:r>
              <a:rPr lang="en-US" altLang="ru-RU" sz="2800" b="1"/>
              <a:t>Box Office Chart Toppers</a:t>
            </a:r>
          </a:p>
        </p:txBody>
      </p:sp>
      <p:sp>
        <p:nvSpPr>
          <p:cNvPr id="55" name="Slide Number Placeholder 5">
            <a:extLst>
              <a:ext uri="{FF2B5EF4-FFF2-40B4-BE49-F238E27FC236}">
                <a16:creationId xmlns:a16="http://schemas.microsoft.com/office/drawing/2014/main" id="{14195F4F-73BA-439F-B06B-1AEC2BF7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01180" y="4841875"/>
            <a:ext cx="2133600" cy="200025"/>
          </a:xfrm>
        </p:spPr>
        <p:txBody>
          <a:bodyPr/>
          <a:lstStyle/>
          <a:p>
            <a:fld id="{EA994278-8BC2-4133-B1A7-08665C42FAEE}" type="slidenum">
              <a:rPr lang="ru-RU" altLang="ru-RU"/>
              <a:pPr/>
              <a:t>8</a:t>
            </a:fld>
            <a:endParaRPr lang="ru-RU" altLang="ru-RU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93F78B1-8AE7-48BF-AC6F-B7DA83F1F6F3}"/>
              </a:ext>
            </a:extLst>
          </p:cNvPr>
          <p:cNvCxnSpPr/>
          <p:nvPr/>
        </p:nvCxnSpPr>
        <p:spPr bwMode="auto">
          <a:xfrm>
            <a:off x="5092084" y="860607"/>
            <a:ext cx="3282" cy="40161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4ECCCB-A1AB-4312-988F-C5C4379ECAA8}"/>
              </a:ext>
            </a:extLst>
          </p:cNvPr>
          <p:cNvSpPr txBox="1"/>
          <p:nvPr/>
        </p:nvSpPr>
        <p:spPr>
          <a:xfrm>
            <a:off x="1359391" y="896615"/>
            <a:ext cx="359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>
                <a:solidFill>
                  <a:schemeClr val="bg2">
                    <a:lumMod val="50000"/>
                  </a:schemeClr>
                </a:solidFill>
                <a:latin typeface="+mj-lt"/>
              </a:rPr>
              <a:t>Marvel and DC movies, and Jurassic World were significant Box Office value drivers for Action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262E9-F3D3-4516-ABC7-D9BFA09540C4}"/>
              </a:ext>
            </a:extLst>
          </p:cNvPr>
          <p:cNvSpPr txBox="1"/>
          <p:nvPr/>
        </p:nvSpPr>
        <p:spPr>
          <a:xfrm>
            <a:off x="5203746" y="896614"/>
            <a:ext cx="359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chemeClr val="bg2">
                    <a:lumMod val="50000"/>
                  </a:schemeClr>
                </a:solidFill>
                <a:latin typeface="+mj-lt"/>
              </a:rPr>
              <a:t>Owing to Iron Man’s and Avenger’s popularity, RDJ topped the Box Office Chart</a:t>
            </a:r>
            <a:endParaRPr lang="en-SG" sz="1200" b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076" name="Picture 4" descr="image">
            <a:extLst>
              <a:ext uri="{FF2B5EF4-FFF2-40B4-BE49-F238E27FC236}">
                <a16:creationId xmlns:a16="http://schemas.microsoft.com/office/drawing/2014/main" id="{D534E2DC-CE2D-4E1F-9A22-06E9477A9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965" y="1424200"/>
            <a:ext cx="3375904" cy="33368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">
            <a:extLst>
              <a:ext uri="{FF2B5EF4-FFF2-40B4-BE49-F238E27FC236}">
                <a16:creationId xmlns:a16="http://schemas.microsoft.com/office/drawing/2014/main" id="{60FDF8B4-B652-4D77-A60D-139B4979F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255" y="1424200"/>
            <a:ext cx="3288034" cy="33368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53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08743"/>
            <a:ext cx="7489825" cy="531813"/>
          </a:xfrm>
        </p:spPr>
        <p:txBody>
          <a:bodyPr/>
          <a:lstStyle/>
          <a:p>
            <a:r>
              <a:rPr lang="en-US" altLang="ru-RU" sz="2800" b="1"/>
              <a:t>Top Award Grabbers</a:t>
            </a:r>
          </a:p>
        </p:txBody>
      </p:sp>
      <p:sp>
        <p:nvSpPr>
          <p:cNvPr id="55" name="Slide Number Placeholder 5">
            <a:extLst>
              <a:ext uri="{FF2B5EF4-FFF2-40B4-BE49-F238E27FC236}">
                <a16:creationId xmlns:a16="http://schemas.microsoft.com/office/drawing/2014/main" id="{14195F4F-73BA-439F-B06B-1AEC2BF7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01180" y="4841875"/>
            <a:ext cx="2133600" cy="200025"/>
          </a:xfrm>
        </p:spPr>
        <p:txBody>
          <a:bodyPr/>
          <a:lstStyle/>
          <a:p>
            <a:fld id="{EA994278-8BC2-4133-B1A7-08665C42FAEE}" type="slidenum">
              <a:rPr lang="ru-RU" altLang="ru-RU"/>
              <a:pPr/>
              <a:t>9</a:t>
            </a:fld>
            <a:endParaRPr lang="ru-RU" altLang="ru-RU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EA5D6A-0819-473D-82F6-DD964FC9238B}"/>
              </a:ext>
            </a:extLst>
          </p:cNvPr>
          <p:cNvCxnSpPr/>
          <p:nvPr/>
        </p:nvCxnSpPr>
        <p:spPr bwMode="auto">
          <a:xfrm>
            <a:off x="5118947" y="896615"/>
            <a:ext cx="3282" cy="40161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82F13F-31B4-46B7-89DE-045E80F24534}"/>
              </a:ext>
            </a:extLst>
          </p:cNvPr>
          <p:cNvSpPr txBox="1"/>
          <p:nvPr/>
        </p:nvSpPr>
        <p:spPr>
          <a:xfrm>
            <a:off x="1319636" y="862693"/>
            <a:ext cx="359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>
                <a:solidFill>
                  <a:schemeClr val="bg2">
                    <a:lumMod val="50000"/>
                  </a:schemeClr>
                </a:solidFill>
                <a:latin typeface="+mj-lt"/>
              </a:rPr>
              <a:t>Movies such as Parasite, Roma, Gravity were significant contributors to award wins for Drama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A5550-C411-4516-AF29-91FAE3453DA8}"/>
              </a:ext>
            </a:extLst>
          </p:cNvPr>
          <p:cNvSpPr txBox="1"/>
          <p:nvPr/>
        </p:nvSpPr>
        <p:spPr>
          <a:xfrm>
            <a:off x="5267885" y="770360"/>
            <a:ext cx="37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>
                <a:solidFill>
                  <a:schemeClr val="bg2">
                    <a:lumMod val="50000"/>
                  </a:schemeClr>
                </a:solidFill>
                <a:latin typeface="+mj-lt"/>
              </a:rPr>
              <a:t>90s action movies contributed to Neeson’s award count while Silver Lining Playbook and The Hunger Games contributed to Lawrence’s</a:t>
            </a:r>
          </a:p>
        </p:txBody>
      </p:sp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133DFC60-B62F-4BF8-A887-AAC75D1F9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589" y="1468580"/>
            <a:ext cx="3495145" cy="343794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">
            <a:extLst>
              <a:ext uri="{FF2B5EF4-FFF2-40B4-BE49-F238E27FC236}">
                <a16:creationId xmlns:a16="http://schemas.microsoft.com/office/drawing/2014/main" id="{E39BDF51-D4AD-4793-BC29-3F81E0D08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86" y="1468579"/>
            <a:ext cx="3558797" cy="343794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07025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1203F3E32FF64983AC3FD6DDC34F1C" ma:contentTypeVersion="8" ma:contentTypeDescription="Create a new document." ma:contentTypeScope="" ma:versionID="d87ab695750045dd2f82d658aab180a8">
  <xsd:schema xmlns:xsd="http://www.w3.org/2001/XMLSchema" xmlns:xs="http://www.w3.org/2001/XMLSchema" xmlns:p="http://schemas.microsoft.com/office/2006/metadata/properties" xmlns:ns2="2a3bd779-5ba8-4106-bc81-0eda5c66c50c" targetNamespace="http://schemas.microsoft.com/office/2006/metadata/properties" ma:root="true" ma:fieldsID="592f25f49a2d74c4984cdbc33b3adb7d" ns2:_="">
    <xsd:import namespace="2a3bd779-5ba8-4106-bc81-0eda5c66c5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3bd779-5ba8-4106-bc81-0eda5c66c5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3DBCB1-1B9B-4556-A54E-3583BC1492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41FD30-DA0D-44E7-A291-64A4C65D89C2}">
  <ds:schemaRefs>
    <ds:schemaRef ds:uri="2a3bd779-5ba8-4106-bc81-0eda5c66c50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5621C8A-22E4-4907-9BF3-2B4AC5565D85}">
  <ds:schemaRefs>
    <ds:schemaRef ds:uri="2a3bd779-5ba8-4106-bc81-0eda5c66c50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4162</Words>
  <Application>Microsoft Office PowerPoint</Application>
  <PresentationFormat>Custom</PresentationFormat>
  <Paragraphs>364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Georgia</vt:lpstr>
      <vt:lpstr>Wingdings</vt:lpstr>
      <vt:lpstr>template</vt:lpstr>
      <vt:lpstr>Custom Design</vt:lpstr>
      <vt:lpstr>Netflix Data Insights</vt:lpstr>
      <vt:lpstr>PowerPoint Presentation</vt:lpstr>
      <vt:lpstr>Data Overview (1/2)</vt:lpstr>
      <vt:lpstr>Data Overview (2/2)</vt:lpstr>
      <vt:lpstr>Project Objective</vt:lpstr>
      <vt:lpstr>Exploratory Data Analysis Reviewing the Top 5s</vt:lpstr>
      <vt:lpstr>IMDb Chart Toppers</vt:lpstr>
      <vt:lpstr>Box Office Chart Toppers</vt:lpstr>
      <vt:lpstr>Top Award Grabbers</vt:lpstr>
      <vt:lpstr>Analysis of Variance Are there any differences in the Top 5?</vt:lpstr>
      <vt:lpstr>IMDb Chart Toppers</vt:lpstr>
      <vt:lpstr>Box Office Chart Toppers</vt:lpstr>
      <vt:lpstr>Regression Analysis Can we predict if a movie will receive top IMDb rating?</vt:lpstr>
      <vt:lpstr>IMDb Score Prediction</vt:lpstr>
      <vt:lpstr>R Shiny Demo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Prachi ASHANI</cp:lastModifiedBy>
  <cp:revision>1</cp:revision>
  <dcterms:created xsi:type="dcterms:W3CDTF">2006-06-29T12:15:01Z</dcterms:created>
  <dcterms:modified xsi:type="dcterms:W3CDTF">2022-03-24T10:18:27Z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0x010100EE1203F3E32FF64983AC3FD6DDC34F1C</vt:lpwstr>
  </property>
</Properties>
</file>