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Catamaran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Catamaran Thin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WGwjj23Ky9Ir389Q+A0V3Azc15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rakul Gar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tamaran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Catamaran-bold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CatamaranThin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atamaranThin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4-17T11:34:59.969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XqrnW-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3e5772480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f3e577248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3e5772480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3e57724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3e5772480_1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3e577248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3e5772480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3e57724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3e5772480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f3e577248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3e5772480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f3e57724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3e5772480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3e57724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3e5772480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3e57724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3e577248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3e577248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3e5772480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3e577248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3e577248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3e57724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3e5772480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3e577248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3e577248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f3e5772480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3e5772480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f3e5772480_6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3e5772480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f3e5772480_6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18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8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9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34" name="Google Shape;34;p19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9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9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9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9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9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9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9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9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9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9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51" name="Google Shape;51;p2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66" name="Google Shape;66;p2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21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4901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2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23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06" name="Google Shape;106;p23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3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24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23" name="Google Shape;123;p24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4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5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45" name="Google Shape;145;p2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5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9" name="Google Shape;159;p25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26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64" name="Google Shape;164;p2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2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b="0" i="0" sz="24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://stats.lse.ac.uk/bergsma/pdf/cramerV3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"/>
          <p:cNvPicPr preferRelativeResize="0"/>
          <p:nvPr/>
        </p:nvPicPr>
        <p:blipFill rotWithShape="1">
          <a:blip r:embed="rId3">
            <a:alphaModFix/>
          </a:blip>
          <a:srcRect b="0" l="20843" r="20836" t="3474"/>
          <a:stretch/>
        </p:blipFill>
        <p:spPr>
          <a:xfrm>
            <a:off x="4699001" y="-290734"/>
            <a:ext cx="4044927" cy="4465423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2" name="Google Shape;182;p1"/>
          <p:cNvSpPr txBox="1"/>
          <p:nvPr>
            <p:ph type="ctrTitle"/>
          </p:nvPr>
        </p:nvSpPr>
        <p:spPr>
          <a:xfrm>
            <a:off x="127712" y="1411950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MACHINE LEARNING HACKATHON</a:t>
            </a:r>
            <a:endParaRPr sz="3600"/>
          </a:p>
        </p:txBody>
      </p:sp>
      <p:sp>
        <p:nvSpPr>
          <p:cNvPr id="183" name="Google Shape;183;p1"/>
          <p:cNvSpPr txBox="1"/>
          <p:nvPr/>
        </p:nvSpPr>
        <p:spPr>
          <a:xfrm>
            <a:off x="167972" y="2820239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Data Munchers</a:t>
            </a:r>
            <a:endParaRPr b="1" i="0" sz="32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tamaran"/>
              <a:buNone/>
            </a:pPr>
            <a:r>
              <a:rPr b="1" lang="en" sz="32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17 April 2022</a:t>
            </a:r>
            <a:endParaRPr b="1" sz="32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268" name="Google Shape;268;p14"/>
          <p:cNvSpPr txBox="1"/>
          <p:nvPr>
            <p:ph idx="12" type="sldNum"/>
          </p:nvPr>
        </p:nvSpPr>
        <p:spPr>
          <a:xfrm>
            <a:off x="8480584" y="4140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135880" y="874786"/>
            <a:ext cx="257118" cy="276131"/>
            <a:chOff x="611175" y="2326900"/>
            <a:chExt cx="362700" cy="389575"/>
          </a:xfrm>
        </p:grpSpPr>
        <p:sp>
          <p:nvSpPr>
            <p:cNvPr id="270" name="Google Shape;270;p14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135875" y="2045300"/>
            <a:ext cx="2745491" cy="1151444"/>
            <a:chOff x="200491" y="1986793"/>
            <a:chExt cx="3075147" cy="1289700"/>
          </a:xfrm>
        </p:grpSpPr>
        <p:sp>
          <p:nvSpPr>
            <p:cNvPr id="275" name="Google Shape;275;p14"/>
            <p:cNvSpPr txBox="1"/>
            <p:nvPr/>
          </p:nvSpPr>
          <p:spPr>
            <a:xfrm>
              <a:off x="200491" y="1986793"/>
              <a:ext cx="2655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Exploratory Data Analysis</a:t>
              </a:r>
              <a:endParaRPr b="1" i="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"/>
                <a:buChar char="●"/>
              </a:pP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Data Exploration</a:t>
              </a:r>
              <a:endParaRPr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"/>
                <a:buChar char="●"/>
              </a:pP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Data Cleaning</a:t>
              </a:r>
              <a:endParaRPr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"/>
                <a:buChar char="●"/>
              </a:pP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Data Standardization</a:t>
              </a:r>
              <a:endParaRPr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76" name="Google Shape;276;p14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77" name="Google Shape;277;p14"/>
          <p:cNvGrpSpPr/>
          <p:nvPr/>
        </p:nvGrpSpPr>
        <p:grpSpPr>
          <a:xfrm>
            <a:off x="4608220" y="1218175"/>
            <a:ext cx="3790871" cy="1151444"/>
            <a:chOff x="5209838" y="1060354"/>
            <a:chExt cx="4246048" cy="1289700"/>
          </a:xfrm>
        </p:grpSpPr>
        <p:sp>
          <p:nvSpPr>
            <p:cNvPr id="278" name="Google Shape;278;p14"/>
            <p:cNvSpPr txBox="1"/>
            <p:nvPr/>
          </p:nvSpPr>
          <p:spPr>
            <a:xfrm>
              <a:off x="6696486" y="1060354"/>
              <a:ext cx="27594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Predictive Modeling</a:t>
              </a:r>
              <a:endParaRPr b="1" i="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"/>
                <a:buChar char="●"/>
              </a:pP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KNN Model</a:t>
              </a:r>
              <a:endParaRPr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"/>
                <a:buChar char="●"/>
              </a:pP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Random Forest Model</a:t>
              </a:r>
              <a:endParaRPr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"/>
                <a:buChar char="●"/>
              </a:pP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XG Boost</a:t>
              </a:r>
              <a:endParaRPr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79" name="Google Shape;279;p14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80" name="Google Shape;280;p14"/>
          <p:cNvGrpSpPr/>
          <p:nvPr/>
        </p:nvGrpSpPr>
        <p:grpSpPr>
          <a:xfrm>
            <a:off x="4608220" y="2901050"/>
            <a:ext cx="4209238" cy="1449282"/>
            <a:chOff x="5209838" y="2945294"/>
            <a:chExt cx="4714648" cy="1623300"/>
          </a:xfrm>
        </p:grpSpPr>
        <p:sp>
          <p:nvSpPr>
            <p:cNvPr id="281" name="Google Shape;281;p14"/>
            <p:cNvSpPr txBox="1"/>
            <p:nvPr/>
          </p:nvSpPr>
          <p:spPr>
            <a:xfrm>
              <a:off x="6696486" y="2945294"/>
              <a:ext cx="3228000" cy="162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Feature Engineering</a:t>
              </a:r>
              <a:endParaRPr b="1" i="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"/>
                <a:buChar char="●"/>
              </a:pP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Statistically understand the strength of contribution of each feature in affecting the result</a:t>
              </a:r>
              <a:endParaRPr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"/>
                <a:buChar char="●"/>
              </a:pP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Remove the features that has low impact on the predicted value</a:t>
              </a:r>
              <a:endParaRPr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  <a:p>
              <a:pPr indent="-2921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tamaran"/>
                <a:buChar char="●"/>
              </a:pP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Validate the hypothesis against </a:t>
              </a: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different</a:t>
              </a:r>
              <a:r>
                <a:rPr lang="en" sz="1000">
                  <a:solidFill>
                    <a:schemeClr val="dk1"/>
                  </a:solidFill>
                  <a:latin typeface="Catamaran"/>
                  <a:ea typeface="Catamaran"/>
                  <a:cs typeface="Catamaran"/>
                  <a:sym typeface="Catamaran"/>
                </a:rPr>
                <a:t> statistical tests</a:t>
              </a:r>
              <a:endParaRPr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cxnSp>
          <p:nvCxnSpPr>
            <p:cNvPr id="282" name="Google Shape;282;p14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83" name="Google Shape;283;p14"/>
          <p:cNvGrpSpPr/>
          <p:nvPr/>
        </p:nvGrpSpPr>
        <p:grpSpPr>
          <a:xfrm>
            <a:off x="2333701" y="921861"/>
            <a:ext cx="3405885" cy="3384245"/>
            <a:chOff x="2662212" y="676343"/>
            <a:chExt cx="3814835" cy="3790597"/>
          </a:xfrm>
        </p:grpSpPr>
        <p:sp>
          <p:nvSpPr>
            <p:cNvPr id="284" name="Google Shape;284;p14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" name="Google Shape;287;p14"/>
            <p:cNvGrpSpPr/>
            <p:nvPr/>
          </p:nvGrpSpPr>
          <p:grpSpPr>
            <a:xfrm rot="-7200165">
              <a:off x="3337679" y="2826786"/>
              <a:ext cx="585010" cy="585535"/>
              <a:chOff x="1967628" y="812211"/>
              <a:chExt cx="587999" cy="587999"/>
            </a:xfrm>
          </p:grpSpPr>
          <p:sp>
            <p:nvSpPr>
              <p:cNvPr id="288" name="Google Shape;288;p14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14"/>
            <p:cNvGrpSpPr/>
            <p:nvPr/>
          </p:nvGrpSpPr>
          <p:grpSpPr>
            <a:xfrm>
              <a:off x="4264097" y="1180331"/>
              <a:ext cx="585000" cy="585529"/>
              <a:chOff x="1970048" y="811613"/>
              <a:chExt cx="587999" cy="587999"/>
            </a:xfrm>
          </p:grpSpPr>
          <p:sp>
            <p:nvSpPr>
              <p:cNvPr id="291" name="Google Shape;291;p14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14"/>
            <p:cNvGrpSpPr/>
            <p:nvPr/>
          </p:nvGrpSpPr>
          <p:grpSpPr>
            <a:xfrm rot="7200165">
              <a:off x="5229931" y="2804716"/>
              <a:ext cx="585010" cy="585535"/>
              <a:chOff x="1977085" y="811649"/>
              <a:chExt cx="587999" cy="587999"/>
            </a:xfrm>
          </p:grpSpPr>
          <p:sp>
            <p:nvSpPr>
              <p:cNvPr id="294" name="Google Shape;294;p14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" name="Google Shape;296;p14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03 </a:t>
              </a:r>
              <a:endParaRPr b="1" i="0" sz="1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97" name="Google Shape;297;p14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01 </a:t>
              </a:r>
              <a:endParaRPr b="1" i="0" sz="1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sp>
          <p:nvSpPr>
            <p:cNvPr id="298" name="Google Shape;298;p14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Catamaran"/>
                  <a:ea typeface="Catamaran"/>
                  <a:cs typeface="Catamaran"/>
                  <a:sym typeface="Catamaran"/>
                </a:rPr>
                <a:t>02 </a:t>
              </a:r>
              <a:endParaRPr b="1" i="0" sz="1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3e5772480_0_8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&amp; KPIs</a:t>
            </a:r>
            <a:endParaRPr/>
          </a:p>
        </p:txBody>
      </p:sp>
      <p:sp>
        <p:nvSpPr>
          <p:cNvPr id="304" name="Google Shape;304;gf3e5772480_0_8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gf3e5772480_0_82"/>
          <p:cNvSpPr txBox="1"/>
          <p:nvPr/>
        </p:nvSpPr>
        <p:spPr>
          <a:xfrm>
            <a:off x="663325" y="1561425"/>
            <a:ext cx="69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Build a model with high accuracy that can classify the customers whether they will avail the coupon or not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6" name="Google Shape;306;gf3e5772480_0_82"/>
          <p:cNvSpPr txBox="1"/>
          <p:nvPr/>
        </p:nvSpPr>
        <p:spPr>
          <a:xfrm>
            <a:off x="704175" y="2632975"/>
            <a:ext cx="5010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Key Performance Indicator</a:t>
            </a:r>
            <a:endParaRPr b="1" sz="1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High Score for Feature Selection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○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Statistical Model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○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Tree Based Model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High Accuracy Score of the Classification Model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 Exploration Analysis</a:t>
            </a:r>
            <a:endParaRPr/>
          </a:p>
        </p:txBody>
      </p:sp>
      <p:sp>
        <p:nvSpPr>
          <p:cNvPr id="312" name="Google Shape;312;p9"/>
          <p:cNvSpPr txBox="1"/>
          <p:nvPr>
            <p:ph idx="1" type="body"/>
          </p:nvPr>
        </p:nvSpPr>
        <p:spPr>
          <a:xfrm>
            <a:off x="779100" y="1391300"/>
            <a:ext cx="69873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Calibri"/>
              <a:buChar char="⬢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Generate initial report using pandas-profiling library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⬢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Do thorough analysis of each column, its missing values, type of data, it’s correlation with other column, sub-categories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4" name="Google Shape;314;p9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315" name="Google Shape;315;p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9" name="Google Shape;31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75" y="2458750"/>
            <a:ext cx="5399411" cy="25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3e5772480_0_4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Cramer’s correlation</a:t>
            </a:r>
            <a:endParaRPr/>
          </a:p>
        </p:txBody>
      </p:sp>
      <p:sp>
        <p:nvSpPr>
          <p:cNvPr id="325" name="Google Shape;325;gf3e5772480_0_4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gf3e5772480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4700"/>
            <a:ext cx="5403590" cy="36064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f3e5772480_0_48"/>
          <p:cNvSpPr txBox="1"/>
          <p:nvPr/>
        </p:nvSpPr>
        <p:spPr>
          <a:xfrm>
            <a:off x="5551725" y="1285875"/>
            <a:ext cx="32454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77777"/>
                </a:solidFill>
                <a:highlight>
                  <a:srgbClr val="FFFFFF"/>
                </a:highlight>
              </a:rPr>
              <a:t>Cramér's V (φc)</a:t>
            </a:r>
            <a:endParaRPr sz="18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77777"/>
                </a:solidFill>
                <a:highlight>
                  <a:srgbClr val="FFFFFF"/>
                </a:highlight>
              </a:rPr>
              <a:t>Cramér's V is an association measure for nominal random variables. The coefficient ranges from 0 to 1, with 0 indicating independence and 1 indicating perfect association. The empirical estimators used for Cramér's V have been proved to be biased, even for large samples. We use a bias-corrected measure that has been proposed by Bergsma in 2013 that can be found </a:t>
            </a:r>
            <a:r>
              <a:rPr lang="en" sz="1050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050">
                <a:solidFill>
                  <a:srgbClr val="777777"/>
                </a:solidFill>
                <a:highlight>
                  <a:srgbClr val="FFFFFF"/>
                </a:highlight>
              </a:rPr>
              <a:t>.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3e5772480_10_0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</a:t>
            </a:r>
            <a:endParaRPr/>
          </a:p>
        </p:txBody>
      </p:sp>
      <p:sp>
        <p:nvSpPr>
          <p:cNvPr id="333" name="Google Shape;333;gf3e5772480_1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gf3e5772480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0" y="1435725"/>
            <a:ext cx="6005819" cy="36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f3e5772480_10_0"/>
          <p:cNvSpPr txBox="1"/>
          <p:nvPr/>
        </p:nvSpPr>
        <p:spPr>
          <a:xfrm>
            <a:off x="6725325" y="1449150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6" name="Google Shape;336;gf3e5772480_10_0"/>
          <p:cNvSpPr txBox="1"/>
          <p:nvPr/>
        </p:nvSpPr>
        <p:spPr>
          <a:xfrm>
            <a:off x="5869275" y="1593550"/>
            <a:ext cx="3160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Delete row/column with missing values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tamaran"/>
                <a:ea typeface="Catamaran"/>
                <a:cs typeface="Catamaran"/>
                <a:sym typeface="Catamaran"/>
              </a:rPr>
              <a:t>Car column has most null values so we removed it.</a:t>
            </a:r>
            <a:endParaRPr i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Filling missing values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tamaran"/>
                <a:ea typeface="Catamaran"/>
                <a:cs typeface="Catamaran"/>
                <a:sym typeface="Catamaran"/>
              </a:rPr>
              <a:t>Used mode to fill 1 % of missing values</a:t>
            </a:r>
            <a:endParaRPr b="1" i="1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2" name="Google Shape;342;p10"/>
          <p:cNvGrpSpPr/>
          <p:nvPr/>
        </p:nvGrpSpPr>
        <p:grpSpPr>
          <a:xfrm>
            <a:off x="103661" y="901067"/>
            <a:ext cx="319747" cy="266140"/>
            <a:chOff x="1244325" y="314425"/>
            <a:chExt cx="444525" cy="370050"/>
          </a:xfrm>
        </p:grpSpPr>
        <p:sp>
          <p:nvSpPr>
            <p:cNvPr id="343" name="Google Shape;343;p1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10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46" name="Google Shape;346;p10"/>
          <p:cNvSpPr txBox="1"/>
          <p:nvPr/>
        </p:nvSpPr>
        <p:spPr>
          <a:xfrm>
            <a:off x="469450" y="1459375"/>
            <a:ext cx="748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Identified</a:t>
            </a: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 columns that has many sub-categorical data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Plot Pie chart to check the distribution of each category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Plot Pie Chart to check the distribution of each category for people who availed coupons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Merge the sub-categories as per the distribution, and logical understanding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47" name="Google Shape;347;p10"/>
          <p:cNvSpPr txBox="1"/>
          <p:nvPr/>
        </p:nvSpPr>
        <p:spPr>
          <a:xfrm>
            <a:off x="469450" y="2663600"/>
            <a:ext cx="4725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Merged sub-categories for following features: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Age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Education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Income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Time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Passanager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Carry Away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Bar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Restaurant Less Than 20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tamaran Thin"/>
              <a:buChar char="●"/>
            </a:pPr>
            <a:r>
              <a:rPr lang="en">
                <a:latin typeface="Catamaran Thin"/>
                <a:ea typeface="Catamaran Thin"/>
                <a:cs typeface="Catamaran Thin"/>
                <a:sym typeface="Catamaran Thin"/>
              </a:rPr>
              <a:t>Restaurant 20-50</a:t>
            </a:r>
            <a:endParaRPr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3e5772480_0_8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gf3e5772480_0_8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- examples</a:t>
            </a:r>
            <a:endParaRPr/>
          </a:p>
        </p:txBody>
      </p:sp>
      <p:pic>
        <p:nvPicPr>
          <p:cNvPr id="354" name="Google Shape;354;gf3e5772480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0" y="1384700"/>
            <a:ext cx="5271596" cy="16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f3e5772480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80250"/>
            <a:ext cx="7503955" cy="18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3e5772480_4_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361" name="Google Shape;361;gf3e5772480_4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gf3e5772480_4_0"/>
          <p:cNvSpPr/>
          <p:nvPr/>
        </p:nvSpPr>
        <p:spPr>
          <a:xfrm>
            <a:off x="779100" y="1550050"/>
            <a:ext cx="3683400" cy="85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t" bIns="91425" lIns="91425" spcFirstLastPara="1" rIns="2793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 using univariate analysis</a:t>
            </a:r>
            <a:endParaRPr sz="11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63" name="Google Shape;363;gf3e5772480_4_0"/>
          <p:cNvSpPr/>
          <p:nvPr/>
        </p:nvSpPr>
        <p:spPr>
          <a:xfrm>
            <a:off x="4614875" y="1550050"/>
            <a:ext cx="3819900" cy="853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Why</a:t>
            </a:r>
            <a:endParaRPr b="0" i="0" sz="16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64" name="Google Shape;364;gf3e5772480_4_0"/>
          <p:cNvSpPr/>
          <p:nvPr/>
        </p:nvSpPr>
        <p:spPr>
          <a:xfrm>
            <a:off x="779100" y="2507875"/>
            <a:ext cx="3683400" cy="196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b" bIns="91425" lIns="91425" spcFirstLastPara="1" rIns="33647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Inference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XG-Boost feature selection with Static based and Tree-based feature selection models.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found Tree-based algorithm was able to understand the feature very well and we went with XG-Boost classifier only.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65" name="Google Shape;365;gf3e5772480_4_0"/>
          <p:cNvSpPr/>
          <p:nvPr/>
        </p:nvSpPr>
        <p:spPr>
          <a:xfrm>
            <a:off x="4614875" y="2515450"/>
            <a:ext cx="3819900" cy="196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>
              <a:schemeClr val="accent1">
                <a:alpha val="40000"/>
              </a:schemeClr>
            </a:outerShdw>
          </a:effectLst>
        </p:spPr>
        <p:txBody>
          <a:bodyPr anchorCtr="0" anchor="b" bIns="91425" lIns="108585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Compare each feature to the target variable, to see whether there is any statistically significant relationship between them. </a:t>
            </a:r>
            <a:endParaRPr b="1" i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How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Ordinal encoder (For encoding category value)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AutoNum type="arabicPeriod"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 → Select K Best (Chi Square test)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AutoNum type="arabicPeriod"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 (Tree based)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Calibri"/>
              <a:buAutoNum type="arabicPeriod"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XG-Boost Classifier (Base Model for prediction)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66" name="Google Shape;366;gf3e5772480_4_0"/>
          <p:cNvSpPr/>
          <p:nvPr/>
        </p:nvSpPr>
        <p:spPr>
          <a:xfrm>
            <a:off x="3862175" y="3288767"/>
            <a:ext cx="375341" cy="40020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grpSp>
        <p:nvGrpSpPr>
          <p:cNvPr id="367" name="Google Shape;367;gf3e5772480_4_0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368" name="Google Shape;368;gf3e5772480_4_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f3e5772480_4_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f3e5772480_4_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f3e5772480_4_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3e5772480_0_8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f3e5772480_0_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gf3e577248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75" y="429100"/>
            <a:ext cx="7805826" cy="43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3e5772480_0_67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f3e5772480_0_6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5" name="Google Shape;385;gf3e5772480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25" y="511388"/>
            <a:ext cx="7924950" cy="44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9" name="Google Shape;189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2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191" name="Google Shape;191;p2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"/>
          <p:cNvSpPr txBox="1"/>
          <p:nvPr>
            <p:ph idx="2" type="body"/>
          </p:nvPr>
        </p:nvSpPr>
        <p:spPr>
          <a:xfrm>
            <a:off x="4067024" y="1578550"/>
            <a:ext cx="34953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EDA – Analysis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Feature Engineering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Prediction Model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Conclusion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"/>
          <p:cNvSpPr txBox="1"/>
          <p:nvPr>
            <p:ph idx="1" type="body"/>
          </p:nvPr>
        </p:nvSpPr>
        <p:spPr>
          <a:xfrm>
            <a:off x="779100" y="1578558"/>
            <a:ext cx="2808300" cy="2704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Business Context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Problem Statement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Use cases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Our Process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Objective &amp; KPIs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3e5772480_0_59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f3e5772480_0_5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gf3e5772480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575" y="498150"/>
            <a:ext cx="7756000" cy="43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3e5772480_0_1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  <p:sp>
        <p:nvSpPr>
          <p:cNvPr id="398" name="Google Shape;398;gf3e5772480_0_14"/>
          <p:cNvSpPr txBox="1"/>
          <p:nvPr>
            <p:ph idx="1" type="body"/>
          </p:nvPr>
        </p:nvSpPr>
        <p:spPr>
          <a:xfrm>
            <a:off x="756900" y="1334350"/>
            <a:ext cx="8048100" cy="37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KNN Model - </a:t>
            </a:r>
            <a:endParaRPr sz="1800"/>
          </a:p>
          <a:p>
            <a:pPr indent="-3175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default parameter gave accuracy of 64%</a:t>
            </a:r>
            <a:endParaRPr sz="1400"/>
          </a:p>
          <a:p>
            <a:pPr indent="-3175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Hyper Parameter </a:t>
            </a:r>
            <a:r>
              <a:rPr lang="en" sz="1400"/>
              <a:t>tuning </a:t>
            </a:r>
            <a:r>
              <a:rPr lang="en" sz="1400"/>
              <a:t>gave accuracy of 65% </a:t>
            </a:r>
            <a:endParaRPr sz="1400"/>
          </a:p>
          <a:p>
            <a:pPr indent="-3175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leveraged greed based cross validation to identify best hyper parameter from below hyper-parameters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Grid Based Algorithm</a:t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KNN_hyper = {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 	'n_neighbors': [1, 2, 3, 4, 5, 6, 7, 8, 9, 10, 11, 12, 13, 14, 15, 16, 17, 18, 19, 20, 21, 22, 23, 24, 25, 26, 27, 28, 29, 30],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    'algorithm': ['auto', 'ball_tree', 'kd_tree', 'brute']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latin typeface="Catamaran"/>
                <a:ea typeface="Catamaran"/>
                <a:cs typeface="Catamaran"/>
                <a:sym typeface="Catamaran"/>
              </a:rPr>
              <a:t>Result:</a:t>
            </a:r>
            <a:endParaRPr b="1" sz="1400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N_neighbour: 29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Algorithm: Ball Tree</a:t>
            </a:r>
            <a:endParaRPr b="1" sz="14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gf3e5772480_0_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3e5772480_0_2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  <p:sp>
        <p:nvSpPr>
          <p:cNvPr id="405" name="Google Shape;405;gf3e5772480_0_27"/>
          <p:cNvSpPr txBox="1"/>
          <p:nvPr>
            <p:ph idx="1" type="body"/>
          </p:nvPr>
        </p:nvSpPr>
        <p:spPr>
          <a:xfrm>
            <a:off x="756900" y="1334350"/>
            <a:ext cx="8272500" cy="361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Random Forest</a:t>
            </a:r>
            <a:r>
              <a:rPr lang="en" sz="1800"/>
              <a:t> Model - </a:t>
            </a:r>
            <a:endParaRPr sz="18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default</a:t>
            </a:r>
            <a:r>
              <a:rPr lang="en" sz="1400"/>
              <a:t> parameter gave accuracy of 72%</a:t>
            </a:r>
            <a:endParaRPr sz="14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Hyper Parameter tuning gave accuracy of 74% </a:t>
            </a:r>
            <a:endParaRPr sz="14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leveraged greed based cross validation to identify best hyper parameter from below hyper-parameters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Grid Based Algorithm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rf_hyper = {'bootstrap': [True, False],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'max_depth': [6, 10, None],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'max_features': ['auto', 'sqrt',None],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'n_estimators': [200, 400, 600, 800, 1000, 1200, 1400, 1600, 1800, 2000] }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Result:</a:t>
            </a:r>
            <a:endParaRPr b="1"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Bootstrap: True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Max Depth: 6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Max Feature: Auto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tamaran"/>
              <a:buChar char="⬢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N Estimator: 200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06" name="Google Shape;406;gf3e5772480_0_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e5772480_0_3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  <p:sp>
        <p:nvSpPr>
          <p:cNvPr id="412" name="Google Shape;412;gf3e5772480_0_34"/>
          <p:cNvSpPr txBox="1"/>
          <p:nvPr>
            <p:ph idx="1" type="body"/>
          </p:nvPr>
        </p:nvSpPr>
        <p:spPr>
          <a:xfrm>
            <a:off x="779100" y="1341275"/>
            <a:ext cx="8134800" cy="3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XG-Boost</a:t>
            </a:r>
            <a:r>
              <a:rPr lang="en" sz="1800"/>
              <a:t> Model - </a:t>
            </a:r>
            <a:endParaRPr sz="18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Default parameter gave accuracy of 74.42%</a:t>
            </a:r>
            <a:endParaRPr sz="14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Hyper Parameter tuning gave accuracy of 76.47% </a:t>
            </a:r>
            <a:endParaRPr sz="1400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leveraged greed based cross validation to identify best hyper parameter from below hyper-parameters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XGBoost_hyper = {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'booster': ['gbtree', 'gblinear', 'dart'],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'learning_rate': [0.01, 0.03, 0.1, 0.3],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'max_depth': [6, 10, None],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'colsample_bytree':[0.03, 0.5, 1],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'objective': ['reg:logistic', 'binary:logistic'],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'eval_metric': ['auc', None],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 'n_estimators': [100, 200, 400, 600, 800, 1000, 1200, 1400, 1600, 1800, 2000]  }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Result:</a:t>
            </a:r>
            <a:endParaRPr b="1"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Bootster: GBTree | Learnign rate: 0.01 | Max Depth: 6 | Col Sample by Tree: 0.5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Catamaran"/>
                <a:ea typeface="Catamaran"/>
                <a:cs typeface="Catamaran"/>
                <a:sym typeface="Catamaran"/>
              </a:rPr>
              <a:t>Objective: Regression Logistic | Eval Metric: AUC | N Estimator: 1800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3" name="Google Shape;413;gf3e5772480_0_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3e5772480_0_4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19" name="Google Shape;419;gf3e5772480_0_41"/>
          <p:cNvSpPr txBox="1"/>
          <p:nvPr>
            <p:ph idx="1" type="body"/>
          </p:nvPr>
        </p:nvSpPr>
        <p:spPr>
          <a:xfrm>
            <a:off x="381100" y="1421900"/>
            <a:ext cx="7834200" cy="363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XG-Boost is giving the best performance of 76.47%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Top 10 features give 90-95% of our overall performance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XGBoost is an optimized distributed gradient boosting library designed to be highly efficient, flexible and portable. It implements machine learning algorithms under the Gradient Boosting framework. XGBoost provides a parallel tree boosting (also known as GBDT, GBM) that solve many data science problems in a fast and accurate way.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On further hyper tuning, the accuracy was decreasing</a:t>
            </a:r>
            <a:endParaRPr sz="1800"/>
          </a:p>
        </p:txBody>
      </p:sp>
      <p:sp>
        <p:nvSpPr>
          <p:cNvPr id="420" name="Google Shape;420;gf3e5772480_0_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/>
          <p:nvPr>
            <p:ph idx="4294967295" type="ctrTitle"/>
          </p:nvPr>
        </p:nvSpPr>
        <p:spPr>
          <a:xfrm>
            <a:off x="1901400" y="1309325"/>
            <a:ext cx="4422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7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r>
              <a:rPr lang="en" sz="7200">
                <a:solidFill>
                  <a:schemeClr val="lt1"/>
                </a:solidFill>
              </a:rPr>
              <a:t>hank you</a:t>
            </a:r>
            <a:r>
              <a:rPr b="1" i="0" lang="en" sz="72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!</a:t>
            </a:r>
            <a:endParaRPr b="1" i="0" sz="72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26" name="Google Shape;426;p16"/>
          <p:cNvSpPr txBox="1"/>
          <p:nvPr>
            <p:ph idx="4294967295" type="subTitle"/>
          </p:nvPr>
        </p:nvSpPr>
        <p:spPr>
          <a:xfrm>
            <a:off x="1901400" y="2682448"/>
            <a:ext cx="4422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Any questions?</a:t>
            </a:r>
            <a:endParaRPr b="1" i="0" sz="2400" u="none" cap="none" strike="noStrike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You can find </a:t>
            </a:r>
            <a:r>
              <a:rPr b="1" lang="en">
                <a:solidFill>
                  <a:schemeClr val="lt1"/>
                </a:solidFill>
              </a:rPr>
              <a:t>us </a:t>
            </a:r>
            <a:r>
              <a:rPr b="1" i="0" lang="en" sz="2400" u="none" cap="none" strike="noStrik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at:</a:t>
            </a:r>
            <a:endParaRPr b="1" i="0" sz="2400" u="none" cap="none" strike="noStrike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tamaran Thin"/>
              <a:buChar char="⬢"/>
            </a:pPr>
            <a:r>
              <a:rPr b="1" lang="en" sz="1600">
                <a:solidFill>
                  <a:schemeClr val="lt1"/>
                </a:solidFill>
              </a:rPr>
              <a:t>data-muncher_16_17april@googlegroups.com</a:t>
            </a:r>
            <a:endParaRPr b="1" i="0" sz="2400" u="none" cap="none" strike="noStrike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427" name="Google Shape;42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077" y="0"/>
            <a:ext cx="39266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"/>
          <p:cNvSpPr txBox="1"/>
          <p:nvPr>
            <p:ph idx="4294967295" type="ctrTitle"/>
          </p:nvPr>
        </p:nvSpPr>
        <p:spPr>
          <a:xfrm>
            <a:off x="296591" y="220892"/>
            <a:ext cx="5349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b="1" i="0" lang="en" sz="54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Data </a:t>
            </a:r>
            <a:r>
              <a:rPr b="1" i="0" lang="en" sz="60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Munchers</a:t>
            </a:r>
            <a:endParaRPr b="1" i="0" sz="9600" u="none" cap="none" strike="noStrike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" name="Google Shape;203;p3"/>
          <p:cNvSpPr txBox="1"/>
          <p:nvPr>
            <p:ph idx="4294967295" type="subTitle"/>
          </p:nvPr>
        </p:nvSpPr>
        <p:spPr>
          <a:xfrm>
            <a:off x="214325" y="1852850"/>
            <a:ext cx="2971800" cy="2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b="1" lang="en" sz="2000"/>
              <a:t>Keyur Patel</a:t>
            </a:r>
            <a:endParaRPr b="1"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b="1" lang="en" sz="2000"/>
              <a:t>Gurucharan Saluja</a:t>
            </a:r>
            <a:endParaRPr b="1"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b="1" lang="en" sz="2000"/>
              <a:t>Prakul Garg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b="1" lang="en" sz="2000"/>
              <a:t>Manikandan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b="1" lang="en" sz="2000"/>
              <a:t>Prachi Ranjan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b="1" lang="en" sz="2000"/>
              <a:t>Deepak Mattada</a:t>
            </a:r>
            <a:endParaRPr b="1" sz="2000"/>
          </a:p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  <a:p>
            <a:pPr indent="-2413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204" name="Google Shape;204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"/>
          <p:cNvSpPr txBox="1"/>
          <p:nvPr/>
        </p:nvSpPr>
        <p:spPr>
          <a:xfrm>
            <a:off x="591875" y="1380700"/>
            <a:ext cx="399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tamaran"/>
                <a:ea typeface="Catamaran"/>
                <a:cs typeface="Catamaran"/>
                <a:sym typeface="Catamaran"/>
              </a:rPr>
              <a:t>The Team</a:t>
            </a:r>
            <a:endParaRPr b="1" sz="2000"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1489975" y="839775"/>
            <a:ext cx="5592600" cy="3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500"/>
              <a:t>“Information is the oil of the 21st century, and analytics is the combustion engine.”</a:t>
            </a:r>
            <a:endParaRPr sz="2500"/>
          </a:p>
          <a:p>
            <a:pPr indent="-336550" lvl="0" marL="4572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 sz="2500"/>
              <a:t>Peter Sondergaard</a:t>
            </a:r>
            <a:endParaRPr sz="2500"/>
          </a:p>
          <a:p>
            <a:pPr indent="0" lvl="0" marL="4572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500"/>
              <a:t>(Gartner Research)</a:t>
            </a:r>
            <a:endParaRPr sz="2500"/>
          </a:p>
        </p:txBody>
      </p:sp>
      <p:sp>
        <p:nvSpPr>
          <p:cNvPr id="211" name="Google Shape;211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285775" y="300975"/>
            <a:ext cx="240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Our Mantra</a:t>
            </a:r>
            <a:endParaRPr b="1" i="1" sz="23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Business Context</a:t>
            </a:r>
            <a:endParaRPr/>
          </a:p>
        </p:txBody>
      </p:sp>
      <p:sp>
        <p:nvSpPr>
          <p:cNvPr id="218" name="Google Shape;218;p6"/>
          <p:cNvSpPr txBox="1"/>
          <p:nvPr>
            <p:ph idx="1" type="body"/>
          </p:nvPr>
        </p:nvSpPr>
        <p:spPr>
          <a:xfrm>
            <a:off x="779100" y="1427275"/>
            <a:ext cx="8250300" cy="349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2000"/>
              <a:t>A leading shopping mall wants to </a:t>
            </a:r>
            <a:r>
              <a:rPr lang="en" sz="2000"/>
              <a:t>increase</a:t>
            </a:r>
            <a:r>
              <a:rPr lang="en" sz="2000"/>
              <a:t> the footfall </a:t>
            </a:r>
            <a:endParaRPr sz="20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2000"/>
              <a:t>D</a:t>
            </a:r>
            <a:r>
              <a:rPr lang="en" sz="2000"/>
              <a:t>iscount coupons </a:t>
            </a:r>
            <a:r>
              <a:rPr lang="en" sz="2000"/>
              <a:t>are</a:t>
            </a:r>
            <a:r>
              <a:rPr lang="en" sz="2000"/>
              <a:t> selected as one of the </a:t>
            </a:r>
            <a:r>
              <a:rPr lang="en" sz="2000"/>
              <a:t>catalysts</a:t>
            </a:r>
            <a:r>
              <a:rPr lang="en" sz="2000"/>
              <a:t> to improve footfall</a:t>
            </a:r>
            <a:endParaRPr sz="2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2000"/>
              <a:t>The mall tied up with coffee shops, takeaways, bars and restaurants to distribute their coupons</a:t>
            </a:r>
            <a:endParaRPr sz="20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2000"/>
              <a:t>It has historical data of past customers who availed the coupons</a:t>
            </a:r>
            <a:endParaRPr sz="20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2000"/>
              <a:t>Historic data has demographic details to assess user </a:t>
            </a:r>
            <a:r>
              <a:rPr lang="en" sz="2000"/>
              <a:t>behavior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0" name="Google Shape;220;p6"/>
          <p:cNvGrpSpPr/>
          <p:nvPr/>
        </p:nvGrpSpPr>
        <p:grpSpPr>
          <a:xfrm>
            <a:off x="135880" y="874785"/>
            <a:ext cx="257118" cy="276131"/>
            <a:chOff x="611175" y="2326900"/>
            <a:chExt cx="362700" cy="389575"/>
          </a:xfrm>
        </p:grpSpPr>
        <p:sp>
          <p:nvSpPr>
            <p:cNvPr id="221" name="Google Shape;221;p6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30" name="Google Shape;230;p4"/>
          <p:cNvSpPr txBox="1"/>
          <p:nvPr>
            <p:ph idx="1" type="subTitle"/>
          </p:nvPr>
        </p:nvSpPr>
        <p:spPr>
          <a:xfrm>
            <a:off x="2305150" y="3505175"/>
            <a:ext cx="6594000" cy="13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 sz="2000"/>
              <a:t>The shopping mall wants to increase the footfall by providing the discounts coupons to potential customers who have high probability of availing the coupon.</a:t>
            </a:r>
            <a:endParaRPr sz="2000"/>
          </a:p>
        </p:txBody>
      </p:sp>
      <p:sp>
        <p:nvSpPr>
          <p:cNvPr id="231" name="Google Shape;231;p4"/>
          <p:cNvSpPr txBox="1"/>
          <p:nvPr/>
        </p:nvSpPr>
        <p:spPr>
          <a:xfrm>
            <a:off x="25850" y="2284736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b="1" i="0" sz="96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3e5772480_6_0"/>
          <p:cNvSpPr txBox="1"/>
          <p:nvPr>
            <p:ph type="title"/>
          </p:nvPr>
        </p:nvSpPr>
        <p:spPr>
          <a:xfrm>
            <a:off x="779100" y="758024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Use Case – A</a:t>
            </a:r>
            <a:endParaRPr/>
          </a:p>
        </p:txBody>
      </p:sp>
      <p:sp>
        <p:nvSpPr>
          <p:cNvPr id="237" name="Google Shape;237;gf3e5772480_6_0"/>
          <p:cNvSpPr txBox="1"/>
          <p:nvPr>
            <p:ph idx="1" type="body"/>
          </p:nvPr>
        </p:nvSpPr>
        <p:spPr>
          <a:xfrm>
            <a:off x="779100" y="1328950"/>
            <a:ext cx="44079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b="1" lang="en" sz="1800"/>
              <a:t>Destination and Directions</a:t>
            </a:r>
            <a:endParaRPr sz="1800"/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When Destination is ‘No Urgent Place’, Irrespective of Direction feature the Acceptance rate is higher.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Direction Same and Direction Opposite features are inverse of each other.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No Urgent Place should be one of root node for decisioning</a:t>
            </a:r>
            <a:endParaRPr sz="1200"/>
          </a:p>
        </p:txBody>
      </p:sp>
      <p:sp>
        <p:nvSpPr>
          <p:cNvPr id="238" name="Google Shape;238;gf3e5772480_6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gf3e5772480_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734" y="1154324"/>
            <a:ext cx="3349787" cy="192121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f3e5772480_6_0"/>
          <p:cNvSpPr txBox="1"/>
          <p:nvPr/>
        </p:nvSpPr>
        <p:spPr>
          <a:xfrm>
            <a:off x="835800" y="3224450"/>
            <a:ext cx="41661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 Thin"/>
              <a:buChar char="⬢"/>
            </a:pPr>
            <a:r>
              <a:rPr b="1" i="0" lang="en" sz="18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Footprint pattern by Time</a:t>
            </a:r>
            <a:endParaRPr sz="1800"/>
          </a:p>
          <a:p>
            <a:pPr indent="-3048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tamaran Thin"/>
              <a:buChar char="⬡"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Footprint is high during the morning time (7 AM and 10 AM) and Evening time (6 PM and 10 PM)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tamaran Thin"/>
              <a:buChar char="⬡"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It is less at 2 PM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tamaran Thin"/>
              <a:buChar char="⬡"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Time is changed to three Bins as Pre-Noon, Noon and Post-Noon.</a:t>
            </a:r>
            <a:endParaRPr b="0" i="0" sz="1200" u="none" cap="none" strike="noStrike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pic>
        <p:nvPicPr>
          <p:cNvPr id="241" name="Google Shape;241;gf3e5772480_6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5785" y="3139713"/>
            <a:ext cx="3358736" cy="180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3e5772480_6_1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Use Case – B</a:t>
            </a:r>
            <a:endParaRPr/>
          </a:p>
        </p:txBody>
      </p:sp>
      <p:sp>
        <p:nvSpPr>
          <p:cNvPr id="247" name="Google Shape;247;gf3e5772480_6_10"/>
          <p:cNvSpPr txBox="1"/>
          <p:nvPr>
            <p:ph idx="1" type="body"/>
          </p:nvPr>
        </p:nvSpPr>
        <p:spPr>
          <a:xfrm>
            <a:off x="779100" y="1481475"/>
            <a:ext cx="61407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b="1" lang="en" sz="1800"/>
              <a:t>Coupon Type, Monthly Frequency and Acceptance Rate</a:t>
            </a:r>
            <a:endParaRPr sz="2800"/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Carry Away and Restaurant &lt;20 have more than 70% Coupon acceptance rate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Frequent customers are the reasons to see high coupon acceptance rate.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Monthly Frequency can be made as Boolean as Frequent user of mall or not in a given month.</a:t>
            </a:r>
            <a:endParaRPr sz="1200"/>
          </a:p>
        </p:txBody>
      </p:sp>
      <p:sp>
        <p:nvSpPr>
          <p:cNvPr id="248" name="Google Shape;248;gf3e5772480_6_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gf3e5772480_6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330" y="531628"/>
            <a:ext cx="3360420" cy="251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f3e5772480_6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423" y="3135276"/>
            <a:ext cx="2911549" cy="200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f3e5772480_6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37210" y="3135226"/>
            <a:ext cx="3627120" cy="20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f3e5772480_6_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0924" y="3135175"/>
            <a:ext cx="3293400" cy="20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3e5772480_6_20"/>
          <p:cNvSpPr txBox="1"/>
          <p:nvPr>
            <p:ph type="title"/>
          </p:nvPr>
        </p:nvSpPr>
        <p:spPr>
          <a:xfrm>
            <a:off x="779100" y="758024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Use Case – C</a:t>
            </a:r>
            <a:endParaRPr/>
          </a:p>
        </p:txBody>
      </p:sp>
      <p:sp>
        <p:nvSpPr>
          <p:cNvPr id="258" name="Google Shape;258;gf3e5772480_6_20"/>
          <p:cNvSpPr txBox="1"/>
          <p:nvPr>
            <p:ph idx="1" type="body"/>
          </p:nvPr>
        </p:nvSpPr>
        <p:spPr>
          <a:xfrm>
            <a:off x="835800" y="1315325"/>
            <a:ext cx="41661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b="1" lang="en" sz="1800"/>
              <a:t>Age Impacts on Footprint</a:t>
            </a:r>
            <a:endParaRPr sz="2800"/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Age is having a linear impact on the Footprint and Acceptance of coupon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Coupon acceptance is better in the age band 20 -29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⬡"/>
            </a:pPr>
            <a:r>
              <a:rPr lang="en" sz="1200"/>
              <a:t>Age is binned in terms of 10 years to reduce the distinct values.</a:t>
            </a:r>
            <a:endParaRPr sz="1200"/>
          </a:p>
        </p:txBody>
      </p:sp>
      <p:sp>
        <p:nvSpPr>
          <p:cNvPr id="259" name="Google Shape;259;gf3e5772480_6_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gf3e5772480_6_20"/>
          <p:cNvSpPr txBox="1"/>
          <p:nvPr/>
        </p:nvSpPr>
        <p:spPr>
          <a:xfrm>
            <a:off x="835800" y="3139150"/>
            <a:ext cx="41661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tamaran Thin"/>
              <a:buChar char="⬢"/>
            </a:pPr>
            <a:r>
              <a:rPr b="1" i="0" lang="en" sz="18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Weather role on Footprint</a:t>
            </a:r>
            <a:endParaRPr sz="1800"/>
          </a:p>
          <a:p>
            <a:pPr indent="-3048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tamaran Thin"/>
              <a:buChar char="⬡"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Mall receives 80% footprint during the summer with better coupon acceptance rate.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tamaran Thin"/>
              <a:buChar char="⬡"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Mall does not get more than 10% in rainy and snowy weather. These 10% could be regular visitors of mall.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tamaran Thin"/>
              <a:buChar char="⬡"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Sunny weather is one of the driving decision to accept a coupon.</a:t>
            </a:r>
            <a:endParaRPr sz="1200"/>
          </a:p>
        </p:txBody>
      </p:sp>
      <p:pic>
        <p:nvPicPr>
          <p:cNvPr id="261" name="Google Shape;261;gf3e5772480_6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250" y="1163625"/>
            <a:ext cx="3778200" cy="18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f3e5772480_6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0250" y="3141274"/>
            <a:ext cx="4024500" cy="17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Prakul</dc:creator>
</cp:coreProperties>
</file>