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62" r:id="rId9"/>
    <p:sldId id="263" r:id="rId10"/>
    <p:sldId id="298" r:id="rId11"/>
    <p:sldId id="284" r:id="rId12"/>
    <p:sldId id="299" r:id="rId13"/>
    <p:sldId id="285" r:id="rId14"/>
    <p:sldId id="289" r:id="rId15"/>
    <p:sldId id="287" r:id="rId16"/>
    <p:sldId id="288" r:id="rId17"/>
    <p:sldId id="300" r:id="rId18"/>
    <p:sldId id="291" r:id="rId19"/>
    <p:sldId id="292" r:id="rId20"/>
    <p:sldId id="294" r:id="rId21"/>
    <p:sldId id="293" r:id="rId22"/>
    <p:sldId id="295" r:id="rId23"/>
    <p:sldId id="290" r:id="rId24"/>
    <p:sldId id="302" r:id="rId25"/>
    <p:sldId id="297" r:id="rId26"/>
  </p:sldIdLst>
  <p:sldSz cx="9144000" cy="5143500" type="screen16x9"/>
  <p:notesSz cx="6858000" cy="9144000"/>
  <p:embeddedFontLs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Lilit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7" autoAdjust="0"/>
    <p:restoredTop sz="94660"/>
  </p:normalViewPr>
  <p:slideViewPr>
    <p:cSldViewPr snapToGrid="0">
      <p:cViewPr>
        <p:scale>
          <a:sx n="122" d="100"/>
          <a:sy n="122" d="100"/>
        </p:scale>
        <p:origin x="1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84ce319fd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84ce319fd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5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6964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84ce319fd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84ce319fd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69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4714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12406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349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85546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84ce319fd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84ce319fd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052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2603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570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5167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6278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9388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84ce319fd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84ce319fd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90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884ce319fd_2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884ce319fd_2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5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884ce319fd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884ce319fd_2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84ce319fd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84ce319fd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884ce319fd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884ce319fd_2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84ce319f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84ce319f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 sz="1200" dirty="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8835d435d7_5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8835d435d7_5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84ce319fd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84ce319fd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884ce319fd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884ce319fd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/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/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>
            <a:spLocks noGrp="1"/>
          </p:cNvSpPr>
          <p:nvPr>
            <p:ph type="ctrTitle"/>
          </p:nvPr>
        </p:nvSpPr>
        <p:spPr>
          <a:xfrm>
            <a:off x="124850" y="216399"/>
            <a:ext cx="4052773" cy="2539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Intelligen</a:t>
            </a:r>
            <a:r>
              <a:rPr lang="en-US" dirty="0"/>
              <a:t>ce</a:t>
            </a:r>
            <a:br>
              <a:rPr lang="en-US" dirty="0"/>
            </a:br>
            <a:r>
              <a:rPr lang="en-US" dirty="0"/>
              <a:t>System</a:t>
            </a:r>
            <a:endParaRPr dirty="0"/>
          </a:p>
        </p:txBody>
      </p:sp>
      <p:grpSp>
        <p:nvGrpSpPr>
          <p:cNvPr id="859" name="Google Shape;859;p32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0" name="Google Shape;860;p32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7F9A0B-7EB0-4142-9014-8821B9EA7911}"/>
              </a:ext>
            </a:extLst>
          </p:cNvPr>
          <p:cNvSpPr txBox="1"/>
          <p:nvPr/>
        </p:nvSpPr>
        <p:spPr>
          <a:xfrm>
            <a:off x="579991" y="3752494"/>
            <a:ext cx="203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Prachi Sablani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8"/>
          <p:cNvSpPr txBox="1">
            <a:spLocks noGrp="1"/>
          </p:cNvSpPr>
          <p:nvPr>
            <p:ph type="title"/>
          </p:nvPr>
        </p:nvSpPr>
        <p:spPr>
          <a:xfrm>
            <a:off x="389175" y="2164325"/>
            <a:ext cx="3140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MODLEING</a:t>
            </a:r>
            <a:endParaRPr dirty="0"/>
          </a:p>
        </p:txBody>
      </p:sp>
      <p:grpSp>
        <p:nvGrpSpPr>
          <p:cNvPr id="1375" name="Google Shape;1375;p38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376" name="Google Shape;1376;p38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167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396240" y="157480"/>
            <a:ext cx="7172960" cy="27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DIMENSIONAL DATA MODEL</a:t>
            </a:r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48A06E-638D-49DC-969A-609C24236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51357"/>
              </p:ext>
            </p:extLst>
          </p:nvPr>
        </p:nvGraphicFramePr>
        <p:xfrm>
          <a:off x="1869440" y="502920"/>
          <a:ext cx="603504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8870814" imgH="6692820" progId="Visio.Drawing.15">
                  <p:embed/>
                </p:oleObj>
              </mc:Choice>
              <mc:Fallback>
                <p:oleObj name="Visio" r:id="rId4" imgW="8870814" imgH="66928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9440" y="502920"/>
                        <a:ext cx="603504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070A74-2B23-4953-9A5E-2792AB4675D2}"/>
              </a:ext>
            </a:extLst>
          </p:cNvPr>
          <p:cNvSpPr txBox="1"/>
          <p:nvPr/>
        </p:nvSpPr>
        <p:spPr>
          <a:xfrm>
            <a:off x="208280" y="797560"/>
            <a:ext cx="2133600" cy="295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/>
                </a:solidFill>
              </a:rPr>
              <a:t>Dimensions: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Store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Customer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Reseller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Product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Channel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Location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886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8"/>
          <p:cNvSpPr txBox="1">
            <a:spLocks noGrp="1"/>
          </p:cNvSpPr>
          <p:nvPr>
            <p:ph type="title"/>
          </p:nvPr>
        </p:nvSpPr>
        <p:spPr>
          <a:xfrm>
            <a:off x="389175" y="1751878"/>
            <a:ext cx="3140100" cy="779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 TRANSFORM</a:t>
            </a:r>
            <a:br>
              <a:rPr lang="en-US" dirty="0"/>
            </a:br>
            <a:r>
              <a:rPr lang="en-US" dirty="0"/>
              <a:t>LOAD</a:t>
            </a:r>
            <a:endParaRPr dirty="0"/>
          </a:p>
        </p:txBody>
      </p:sp>
      <p:grpSp>
        <p:nvGrpSpPr>
          <p:cNvPr id="1375" name="Google Shape;1375;p38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376" name="Google Shape;1376;p38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010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86360" y="121920"/>
            <a:ext cx="7838440" cy="38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STAGING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4C28F3-5FE2-43E7-8DE3-422947B1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25" y="737721"/>
            <a:ext cx="3098780" cy="386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ABB50-B251-480E-BA15-ADDEF80AB862}"/>
              </a:ext>
            </a:extLst>
          </p:cNvPr>
          <p:cNvSpPr txBox="1"/>
          <p:nvPr/>
        </p:nvSpPr>
        <p:spPr>
          <a:xfrm>
            <a:off x="187960" y="1209040"/>
            <a:ext cx="407416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 temporary storage area between the data sources and a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Used to extract data from multiple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Data transformations, validations, cleansing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Data is transformed into a star schema prior to loading a data warehouse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0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81280" y="238760"/>
            <a:ext cx="7838440" cy="614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SNIPPETS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A6C078-14CC-4498-A83E-DB45C73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" y="1115060"/>
            <a:ext cx="3751654" cy="2728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54D28-71AA-4E18-AAFA-9E6D6A50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7" y="1101931"/>
            <a:ext cx="4258493" cy="2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108488" y="67159"/>
            <a:ext cx="7816312" cy="366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STAR SCHEMA LOAD</a:t>
            </a:r>
            <a:endParaRPr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5709C-D2F9-4E34-AA70-3FF6FE12F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4" b="28133"/>
          <a:stretch/>
        </p:blipFill>
        <p:spPr>
          <a:xfrm>
            <a:off x="475281" y="583769"/>
            <a:ext cx="3621739" cy="38229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919F26-8F35-4DF3-B3BF-D911C463D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89" b="19384"/>
          <a:stretch/>
        </p:blipFill>
        <p:spPr>
          <a:xfrm>
            <a:off x="4993875" y="630263"/>
            <a:ext cx="3716171" cy="377642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D2A09FB-C5DC-4E80-AAA5-292E4B377EF4}"/>
              </a:ext>
            </a:extLst>
          </p:cNvPr>
          <p:cNvSpPr/>
          <p:nvPr/>
        </p:nvSpPr>
        <p:spPr>
          <a:xfrm>
            <a:off x="4338320" y="2571750"/>
            <a:ext cx="457200" cy="1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687092" y="121920"/>
            <a:ext cx="7237707" cy="38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EXTRACT, TRANSFORM, LOAD (ETL) </a:t>
            </a:r>
            <a:endParaRPr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22676C-7548-4CA0-AEAC-E77F990E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970280"/>
            <a:ext cx="6385560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8"/>
          <p:cNvSpPr txBox="1">
            <a:spLocks noGrp="1"/>
          </p:cNvSpPr>
          <p:nvPr>
            <p:ph type="title"/>
          </p:nvPr>
        </p:nvSpPr>
        <p:spPr>
          <a:xfrm>
            <a:off x="389175" y="2164325"/>
            <a:ext cx="3140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AND VISUALIZATION</a:t>
            </a:r>
            <a:endParaRPr dirty="0"/>
          </a:p>
        </p:txBody>
      </p:sp>
      <p:grpSp>
        <p:nvGrpSpPr>
          <p:cNvPr id="1375" name="Google Shape;1375;p38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376" name="Google Shape;1376;p38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179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F6FE2-1F24-4753-80BC-E0AA2E6F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9" y="101600"/>
            <a:ext cx="6979921" cy="4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640C3-AF58-4D71-B32C-878FB911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604520"/>
            <a:ext cx="83312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3"/>
          <p:cNvSpPr txBox="1">
            <a:spLocks noGrp="1"/>
          </p:cNvSpPr>
          <p:nvPr>
            <p:ph type="title"/>
          </p:nvPr>
        </p:nvSpPr>
        <p:spPr>
          <a:xfrm>
            <a:off x="563450" y="540000"/>
            <a:ext cx="786055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 OF CONTENTS</a:t>
            </a:r>
            <a:endParaRPr sz="3000" dirty="0"/>
          </a:p>
        </p:txBody>
      </p:sp>
      <p:sp>
        <p:nvSpPr>
          <p:cNvPr id="1142" name="Google Shape;1142;p3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Introduction</a:t>
            </a:r>
            <a:endParaRPr sz="1800" dirty="0"/>
          </a:p>
        </p:txBody>
      </p:sp>
      <p:sp>
        <p:nvSpPr>
          <p:cNvPr id="1143" name="Google Shape;1143;p33"/>
          <p:cNvSpPr txBox="1">
            <a:spLocks noGrp="1"/>
          </p:cNvSpPr>
          <p:nvPr>
            <p:ph type="subTitle" idx="3"/>
          </p:nvPr>
        </p:nvSpPr>
        <p:spPr>
          <a:xfrm>
            <a:off x="2428325" y="250869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Approach</a:t>
            </a:r>
            <a:endParaRPr sz="1800" dirty="0"/>
          </a:p>
        </p:txBody>
      </p:sp>
      <p:sp>
        <p:nvSpPr>
          <p:cNvPr id="1144" name="Google Shape;1144;p3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Modeling</a:t>
            </a:r>
            <a:endParaRPr sz="1800" dirty="0"/>
          </a:p>
        </p:txBody>
      </p:sp>
      <p:sp>
        <p:nvSpPr>
          <p:cNvPr id="1145" name="Google Shape;1145;p33"/>
          <p:cNvSpPr txBox="1">
            <a:spLocks noGrp="1"/>
          </p:cNvSpPr>
          <p:nvPr>
            <p:ph type="subTitle" idx="7"/>
          </p:nvPr>
        </p:nvSpPr>
        <p:spPr>
          <a:xfrm>
            <a:off x="4670975" y="1460275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Extract, Transform, Load</a:t>
            </a:r>
            <a:endParaRPr sz="1800" dirty="0"/>
          </a:p>
        </p:txBody>
      </p:sp>
      <p:sp>
        <p:nvSpPr>
          <p:cNvPr id="1146" name="Google Shape;1146;p33"/>
          <p:cNvSpPr txBox="1">
            <a:spLocks noGrp="1"/>
          </p:cNvSpPr>
          <p:nvPr>
            <p:ph type="subTitle" idx="14"/>
          </p:nvPr>
        </p:nvSpPr>
        <p:spPr>
          <a:xfrm>
            <a:off x="4670971" y="35120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Conclusion</a:t>
            </a:r>
            <a:endParaRPr sz="1800" dirty="0"/>
          </a:p>
        </p:txBody>
      </p:sp>
      <p:sp>
        <p:nvSpPr>
          <p:cNvPr id="1147" name="Google Shape;1147;p33"/>
          <p:cNvSpPr txBox="1">
            <a:spLocks noGrp="1"/>
          </p:cNvSpPr>
          <p:nvPr>
            <p:ph type="subTitle" idx="9"/>
          </p:nvPr>
        </p:nvSpPr>
        <p:spPr>
          <a:xfrm>
            <a:off x="4670975" y="26203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Analysis and Visualization</a:t>
            </a:r>
            <a:endParaRPr sz="1800" dirty="0"/>
          </a:p>
        </p:txBody>
      </p:sp>
      <p:sp>
        <p:nvSpPr>
          <p:cNvPr id="1148" name="Google Shape;1148;p33"/>
          <p:cNvSpPr txBox="1">
            <a:spLocks noGrp="1"/>
          </p:cNvSpPr>
          <p:nvPr>
            <p:ph type="title" idx="18"/>
          </p:nvPr>
        </p:nvSpPr>
        <p:spPr>
          <a:xfrm>
            <a:off x="1768425" y="36513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49" name="Google Shape;1149;p33"/>
          <p:cNvSpPr txBox="1">
            <a:spLocks noGrp="1"/>
          </p:cNvSpPr>
          <p:nvPr>
            <p:ph type="title" idx="19"/>
          </p:nvPr>
        </p:nvSpPr>
        <p:spPr>
          <a:xfrm flipH="1">
            <a:off x="6715775" y="15894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50" name="Google Shape;1150;p33"/>
          <p:cNvSpPr txBox="1">
            <a:spLocks noGrp="1"/>
          </p:cNvSpPr>
          <p:nvPr>
            <p:ph type="title" idx="20"/>
          </p:nvPr>
        </p:nvSpPr>
        <p:spPr>
          <a:xfrm flipH="1">
            <a:off x="6715775" y="260658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51" name="Google Shape;1151;p33"/>
          <p:cNvSpPr txBox="1">
            <a:spLocks noGrp="1"/>
          </p:cNvSpPr>
          <p:nvPr>
            <p:ph type="title" idx="21"/>
          </p:nvPr>
        </p:nvSpPr>
        <p:spPr>
          <a:xfrm flipH="1">
            <a:off x="6715775" y="36513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152" name="Google Shape;1152;p33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153" name="Google Shape;1153;p33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33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177" name="Google Shape;1177;p33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33"/>
          <p:cNvSpPr txBox="1">
            <a:spLocks noGrp="1"/>
          </p:cNvSpPr>
          <p:nvPr>
            <p:ph type="title" idx="16"/>
          </p:nvPr>
        </p:nvSpPr>
        <p:spPr>
          <a:xfrm>
            <a:off x="1768450" y="15894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1" name="Google Shape;1201;p33"/>
          <p:cNvSpPr txBox="1">
            <a:spLocks noGrp="1"/>
          </p:cNvSpPr>
          <p:nvPr>
            <p:ph type="title" idx="17"/>
          </p:nvPr>
        </p:nvSpPr>
        <p:spPr>
          <a:xfrm>
            <a:off x="1768325" y="26203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81280" y="121920"/>
            <a:ext cx="7838440" cy="38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1400" b="1" dirty="0">
                <a:solidFill>
                  <a:schemeClr val="accent1"/>
                </a:solidFill>
                <a:latin typeface="Arial"/>
                <a:cs typeface="Arial"/>
              </a:rPr>
              <a:t>Product sales by day of the week for the Direct Channel</a:t>
            </a:r>
            <a:endParaRPr sz="1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8222C-C755-473D-8EA2-5734F5C764E2}"/>
              </a:ext>
            </a:extLst>
          </p:cNvPr>
          <p:cNvSpPr/>
          <p:nvPr/>
        </p:nvSpPr>
        <p:spPr>
          <a:xfrm>
            <a:off x="574040" y="1640840"/>
            <a:ext cx="1930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Observation:</a:t>
            </a:r>
          </a:p>
          <a:p>
            <a:r>
              <a:rPr lang="en-US" sz="1200" dirty="0">
                <a:cs typeface="Calibri"/>
              </a:rPr>
              <a:t>Weekends has the highest sales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solidFill>
                  <a:schemeClr val="accent1"/>
                </a:solidFill>
                <a:cs typeface="Calibri"/>
              </a:rPr>
              <a:t>Recommendation:</a:t>
            </a:r>
          </a:p>
          <a:p>
            <a:r>
              <a:rPr lang="en-US" sz="1200" dirty="0">
                <a:cs typeface="Calibri"/>
              </a:rPr>
              <a:t>To increase the sales on weekdays, the stores can have a sale specifically for weekdays.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B9568A-2378-4CAF-89DA-53F162B4FD5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709676"/>
            <a:ext cx="5567680" cy="40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4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86360" y="121920"/>
            <a:ext cx="7838440" cy="38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/>
            <a:r>
              <a:rPr lang="en-US" sz="1400" b="1" dirty="0">
                <a:solidFill>
                  <a:schemeClr val="accent1"/>
                </a:solidFill>
                <a:latin typeface="Arial"/>
                <a:cs typeface="Arial"/>
              </a:rPr>
              <a:t>Product sales by day of the week for the Direct Channel</a:t>
            </a:r>
            <a:endParaRPr sz="1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BDEA4D-D4A2-4BCC-B5EE-8F1BA47C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20" y="614571"/>
            <a:ext cx="5835127" cy="3914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38222C-C755-473D-8EA2-5734F5C764E2}"/>
              </a:ext>
            </a:extLst>
          </p:cNvPr>
          <p:cNvSpPr/>
          <p:nvPr/>
        </p:nvSpPr>
        <p:spPr>
          <a:xfrm>
            <a:off x="574040" y="1640840"/>
            <a:ext cx="1930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Observation:</a:t>
            </a:r>
          </a:p>
          <a:p>
            <a:r>
              <a:rPr lang="en-US" sz="1200" dirty="0">
                <a:cs typeface="Calibri"/>
              </a:rPr>
              <a:t>For online sales, we can see maximum sale on weekdays</a:t>
            </a:r>
          </a:p>
        </p:txBody>
      </p:sp>
    </p:spTree>
    <p:extLst>
      <p:ext uri="{BB962C8B-B14F-4D97-AF65-F5344CB8AC3E}">
        <p14:creationId xmlns:p14="http://schemas.microsoft.com/office/powerpoint/2010/main" val="177213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86360" y="452120"/>
            <a:ext cx="7838440" cy="5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1400" b="1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Are the Online channel sales a threat to the reseller market share? </a:t>
            </a:r>
            <a:br>
              <a:rPr lang="en-US" sz="1800" dirty="0">
                <a:solidFill>
                  <a:schemeClr val="accent4"/>
                </a:solidFill>
                <a:ea typeface="+mn-lt"/>
                <a:cs typeface="+mn-lt"/>
              </a:rPr>
            </a:b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8222C-C755-473D-8EA2-5734F5C764E2}"/>
              </a:ext>
            </a:extLst>
          </p:cNvPr>
          <p:cNvSpPr/>
          <p:nvPr/>
        </p:nvSpPr>
        <p:spPr>
          <a:xfrm>
            <a:off x="254000" y="909756"/>
            <a:ext cx="2169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Recommendations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Exclusive, in-demand products available online at a discount.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A 30-day return policy/same day shipping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Provide accurate description of products (Measurements and pictures help)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49F2CBA-BC48-4408-A72D-DB30C7EA5AE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30" y="721360"/>
            <a:ext cx="5877554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">
            <a:extLst>
              <a:ext uri="{FF2B5EF4-FFF2-40B4-BE49-F238E27FC236}">
                <a16:creationId xmlns:a16="http://schemas.microsoft.com/office/drawing/2014/main" id="{38E4D649-6540-4F8F-A567-4E52C9B1D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147320"/>
            <a:ext cx="6429375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8"/>
          <p:cNvSpPr txBox="1">
            <a:spLocks noGrp="1"/>
          </p:cNvSpPr>
          <p:nvPr>
            <p:ph type="title"/>
          </p:nvPr>
        </p:nvSpPr>
        <p:spPr>
          <a:xfrm>
            <a:off x="389174" y="2164325"/>
            <a:ext cx="3484567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45A68"/>
                </a:solidFill>
                <a:latin typeface="Lilita One" panose="020B0604020202020204" charset="0"/>
                <a:cs typeface="Arial"/>
                <a:sym typeface="Arial"/>
              </a:rPr>
              <a:t>CONCLUSION</a:t>
            </a:r>
            <a:endParaRPr sz="4000" dirty="0">
              <a:solidFill>
                <a:srgbClr val="045A68"/>
              </a:solidFill>
              <a:latin typeface="Lilita One" panose="020B0604020202020204" charset="0"/>
              <a:cs typeface="Arial"/>
              <a:sym typeface="Arial"/>
            </a:endParaRPr>
          </a:p>
        </p:txBody>
      </p:sp>
      <p:grpSp>
        <p:nvGrpSpPr>
          <p:cNvPr id="1375" name="Google Shape;1375;p38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376" name="Google Shape;1376;p38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01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E0C53A-452C-49BD-98EB-3C88FA3DBE3B}"/>
              </a:ext>
            </a:extLst>
          </p:cNvPr>
          <p:cNvSpPr/>
          <p:nvPr/>
        </p:nvSpPr>
        <p:spPr>
          <a:xfrm>
            <a:off x="1732280" y="482600"/>
            <a:ext cx="4688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45A68"/>
                </a:solidFill>
                <a:latin typeface="Lilita One" panose="020B0604020202020204" charset="0"/>
              </a:rPr>
              <a:t>THANK YOU </a:t>
            </a:r>
            <a:r>
              <a:rPr lang="en-US" sz="4000" dirty="0">
                <a:solidFill>
                  <a:srgbClr val="045A68"/>
                </a:solidFill>
                <a:latin typeface="Lilita One" panose="020B0604020202020204" charset="0"/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rgbClr val="045A68"/>
              </a:solidFill>
              <a:latin typeface="Lilita One" panose="020B0604020202020204" charset="0"/>
            </a:endParaRPr>
          </a:p>
          <a:p>
            <a:pPr algn="ctr"/>
            <a:endParaRPr lang="en-US" sz="4000" dirty="0">
              <a:solidFill>
                <a:srgbClr val="045A68"/>
              </a:solidFill>
              <a:latin typeface="Lilita One" panose="020B0604020202020204" charset="0"/>
            </a:endParaRPr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FE5CC0E7-D46C-4B81-ABB3-F57A3071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66" y="1789034"/>
            <a:ext cx="2891826" cy="1898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C34A2-2363-498C-99B3-1BDDA17DC1D1}"/>
              </a:ext>
            </a:extLst>
          </p:cNvPr>
          <p:cNvSpPr txBox="1"/>
          <p:nvPr/>
        </p:nvSpPr>
        <p:spPr>
          <a:xfrm>
            <a:off x="1431688" y="2476718"/>
            <a:ext cx="277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5A68"/>
                </a:solidFill>
                <a:latin typeface="Lilita One" panose="020B0604020202020204" charset="0"/>
              </a:rPr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14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5"/>
          <p:cNvSpPr txBox="1">
            <a:spLocks noGrp="1"/>
          </p:cNvSpPr>
          <p:nvPr>
            <p:ph type="title"/>
          </p:nvPr>
        </p:nvSpPr>
        <p:spPr>
          <a:xfrm>
            <a:off x="389175" y="2164325"/>
            <a:ext cx="3140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1213" name="Google Shape;1213;p35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214" name="Google Shape;1214;p35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>
            <a:spLocks noGrp="1"/>
          </p:cNvSpPr>
          <p:nvPr>
            <p:ph type="body" idx="1"/>
          </p:nvPr>
        </p:nvSpPr>
        <p:spPr>
          <a:xfrm>
            <a:off x="720000" y="1079625"/>
            <a:ext cx="7704000" cy="3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7" name="Google Shape;1207;p34"/>
          <p:cNvSpPr txBox="1">
            <a:spLocks noGrp="1"/>
          </p:cNvSpPr>
          <p:nvPr>
            <p:ph type="title"/>
          </p:nvPr>
        </p:nvSpPr>
        <p:spPr>
          <a:xfrm>
            <a:off x="279400" y="254000"/>
            <a:ext cx="8144600" cy="3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48B74-80C8-4459-BF9D-33E9155551EF}"/>
              </a:ext>
            </a:extLst>
          </p:cNvPr>
          <p:cNvSpPr txBox="1"/>
          <p:nvPr/>
        </p:nvSpPr>
        <p:spPr>
          <a:xfrm flipH="1">
            <a:off x="279400" y="797560"/>
            <a:ext cx="824992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/>
                </a:solidFill>
              </a:rPr>
              <a:t>Objective:</a:t>
            </a:r>
            <a:endParaRPr lang="en-US" sz="1300" dirty="0"/>
          </a:p>
          <a:p>
            <a:pPr algn="just"/>
            <a:r>
              <a:rPr lang="en-US" sz="1300" dirty="0"/>
              <a:t>To build an end-to-end Business Intelligence System for a manufacturing company that helps in analyzing data and presenting actionable information which helps executives, managers and other corporate end users make informed business decisions </a:t>
            </a:r>
          </a:p>
          <a:p>
            <a:endParaRPr lang="en-US" sz="800" b="1" dirty="0">
              <a:solidFill>
                <a:schemeClr val="accent1"/>
              </a:solidFill>
            </a:endParaRPr>
          </a:p>
          <a:p>
            <a:endParaRPr lang="en-US" sz="900" b="1" dirty="0">
              <a:solidFill>
                <a:schemeClr val="accent1"/>
              </a:solidFill>
            </a:endParaRPr>
          </a:p>
          <a:p>
            <a:r>
              <a:rPr lang="en-US" sz="1300" b="1" dirty="0">
                <a:solidFill>
                  <a:schemeClr val="accent1"/>
                </a:solidFill>
              </a:rPr>
              <a:t>Background Information: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company manufactures and sells products 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products are sold either directly to customers or to resellers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Each product has a retail price, a wholesale price and a cost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products are grouped into product categories and types</a:t>
            </a:r>
          </a:p>
          <a:p>
            <a:r>
              <a:rPr lang="en-US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These product sales happen through different channels - physical stores,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5"/>
          <p:cNvSpPr txBox="1">
            <a:spLocks noGrp="1"/>
          </p:cNvSpPr>
          <p:nvPr>
            <p:ph type="title"/>
          </p:nvPr>
        </p:nvSpPr>
        <p:spPr>
          <a:xfrm>
            <a:off x="389175" y="2164325"/>
            <a:ext cx="3140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grpSp>
        <p:nvGrpSpPr>
          <p:cNvPr id="1213" name="Google Shape;1213;p35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214" name="Google Shape;1214;p35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title"/>
          </p:nvPr>
        </p:nvSpPr>
        <p:spPr>
          <a:xfrm>
            <a:off x="396240" y="335280"/>
            <a:ext cx="8027760" cy="289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ARCHITECTURE</a:t>
            </a:r>
            <a:endParaRPr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body" idx="4294967295"/>
          </p:nvPr>
        </p:nvSpPr>
        <p:spPr>
          <a:xfrm>
            <a:off x="4525275" y="1587200"/>
            <a:ext cx="3411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AZ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body" idx="4294967295"/>
          </p:nvPr>
        </p:nvSpPr>
        <p:spPr>
          <a:xfrm>
            <a:off x="4525275" y="1942325"/>
            <a:ext cx="3411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AZ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36"/>
          <p:cNvSpPr txBox="1">
            <a:spLocks noGrp="1"/>
          </p:cNvSpPr>
          <p:nvPr>
            <p:ph type="body" idx="4294967295"/>
          </p:nvPr>
        </p:nvSpPr>
        <p:spPr>
          <a:xfrm>
            <a:off x="4525275" y="2349200"/>
            <a:ext cx="3411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AZ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D494C8-A245-4757-9C7C-84F39929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00" y="1066800"/>
            <a:ext cx="677808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 USED</a:t>
            </a:r>
            <a:endParaRPr/>
          </a:p>
        </p:txBody>
      </p:sp>
      <p:sp>
        <p:nvSpPr>
          <p:cNvPr id="1359" name="Google Shape;1359;p37"/>
          <p:cNvSpPr txBox="1">
            <a:spLocks noGrp="1"/>
          </p:cNvSpPr>
          <p:nvPr>
            <p:ph type="subTitle" idx="7"/>
          </p:nvPr>
        </p:nvSpPr>
        <p:spPr>
          <a:xfrm>
            <a:off x="838200" y="2331210"/>
            <a:ext cx="2405664" cy="41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Excel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28FD-437F-43D9-BFFA-C4D9331C4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446" y="2387600"/>
            <a:ext cx="2405664" cy="407769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DEE99F1A-29A2-4B30-9849-00F56CBE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42" y="1537950"/>
            <a:ext cx="711200" cy="749300"/>
          </a:xfrm>
          <a:prstGeom prst="rect">
            <a:avLst/>
          </a:prstGeom>
        </p:spPr>
      </p:pic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BD60E7D-3F1D-4765-A984-17EB8E0E5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240" y="2795370"/>
            <a:ext cx="1827525" cy="133467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6706C9-2E85-40E9-A4F6-3FB1215F9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974" y="1524202"/>
            <a:ext cx="997346" cy="776795"/>
          </a:xfrm>
          <a:prstGeom prst="rect">
            <a:avLst/>
          </a:prstGeom>
        </p:spPr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7D72E66A-BB57-411C-B114-946A02085C9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05680" y="3860800"/>
            <a:ext cx="2265680" cy="371588"/>
          </a:xfrm>
        </p:spPr>
        <p:txBody>
          <a:bodyPr/>
          <a:lstStyle/>
          <a:p>
            <a:r>
              <a:rPr lang="en-US" dirty="0"/>
              <a:t>Tableau</a:t>
            </a: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id="{C1CE294C-4603-4BAC-B4EF-047535764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408" y="2950735"/>
            <a:ext cx="1376623" cy="8255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33EEE4-6C2E-4158-A11F-DBEF05D3C640}"/>
              </a:ext>
            </a:extLst>
          </p:cNvPr>
          <p:cNvSpPr txBox="1"/>
          <p:nvPr/>
        </p:nvSpPr>
        <p:spPr>
          <a:xfrm>
            <a:off x="6385560" y="2273842"/>
            <a:ext cx="182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Lilita One"/>
                <a:sym typeface="Lilita One"/>
              </a:rPr>
              <a:t>Microsoft Visio Professional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8BC55066-DE69-4AD0-8E2B-05CF62F1C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700" y="1413442"/>
            <a:ext cx="777240" cy="860400"/>
          </a:xfrm>
          <a:prstGeom prst="rect">
            <a:avLst/>
          </a:prstGeom>
        </p:spPr>
      </p:pic>
      <p:sp>
        <p:nvSpPr>
          <p:cNvPr id="28" name="Subtitle 27">
            <a:extLst>
              <a:ext uri="{FF2B5EF4-FFF2-40B4-BE49-F238E27FC236}">
                <a16:creationId xmlns:a16="http://schemas.microsoft.com/office/drawing/2014/main" id="{C3ACFDE9-5767-4866-AD6F-FCAA2E8D529C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391920" y="4031388"/>
            <a:ext cx="2860040" cy="276600"/>
          </a:xfrm>
        </p:spPr>
        <p:txBody>
          <a:bodyPr/>
          <a:lstStyle/>
          <a:p>
            <a:r>
              <a:rPr lang="en-US" dirty="0"/>
              <a:t>SQL Server Integration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8"/>
          <p:cNvSpPr txBox="1">
            <a:spLocks noGrp="1"/>
          </p:cNvSpPr>
          <p:nvPr>
            <p:ph type="title"/>
          </p:nvPr>
        </p:nvSpPr>
        <p:spPr>
          <a:xfrm>
            <a:off x="389175" y="2164325"/>
            <a:ext cx="3140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grpSp>
        <p:nvGrpSpPr>
          <p:cNvPr id="1375" name="Google Shape;1375;p38"/>
          <p:cNvGrpSpPr/>
          <p:nvPr/>
        </p:nvGrpSpPr>
        <p:grpSpPr>
          <a:xfrm>
            <a:off x="4002471" y="-7955"/>
            <a:ext cx="4992480" cy="4711460"/>
            <a:chOff x="6636943" y="2757805"/>
            <a:chExt cx="1807364" cy="1691727"/>
          </a:xfrm>
        </p:grpSpPr>
        <p:sp>
          <p:nvSpPr>
            <p:cNvPr id="1376" name="Google Shape;1376;p38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9"/>
          <p:cNvSpPr/>
          <p:nvPr/>
        </p:nvSpPr>
        <p:spPr>
          <a:xfrm>
            <a:off x="0" y="2799675"/>
            <a:ext cx="7811365" cy="185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09" name="Google Shape;1509;p39"/>
          <p:cNvGrpSpPr/>
          <p:nvPr/>
        </p:nvGrpSpPr>
        <p:grpSpPr>
          <a:xfrm rot="10800000">
            <a:off x="7307589" y="220348"/>
            <a:ext cx="992854" cy="2609955"/>
            <a:chOff x="7591902" y="2582984"/>
            <a:chExt cx="992854" cy="5056344"/>
          </a:xfrm>
        </p:grpSpPr>
        <p:sp>
          <p:nvSpPr>
            <p:cNvPr id="1510" name="Google Shape;1510;p39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7928730" y="3521225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15" name="Google Shape;1515;p39"/>
          <p:cNvSpPr txBox="1">
            <a:spLocks noGrp="1"/>
          </p:cNvSpPr>
          <p:nvPr>
            <p:ph type="title"/>
          </p:nvPr>
        </p:nvSpPr>
        <p:spPr>
          <a:xfrm>
            <a:off x="264160" y="540000"/>
            <a:ext cx="766515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cxnSp>
        <p:nvCxnSpPr>
          <p:cNvPr id="1516" name="Google Shape;1516;p39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7" name="Google Shape;1517;p39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8" name="Google Shape;1518;p39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9" name="Google Shape;1519;p39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2" name="Google Shape;1522;p39"/>
          <p:cNvCxnSpPr/>
          <p:nvPr/>
        </p:nvCxnSpPr>
        <p:spPr>
          <a:xfrm rot="10800000">
            <a:off x="56876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3" name="Google Shape;1523;p39"/>
          <p:cNvSpPr/>
          <p:nvPr/>
        </p:nvSpPr>
        <p:spPr>
          <a:xfrm rot="10800000">
            <a:off x="56278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4" name="Google Shape;1524;p39"/>
          <p:cNvCxnSpPr/>
          <p:nvPr/>
        </p:nvCxnSpPr>
        <p:spPr>
          <a:xfrm rot="10800000">
            <a:off x="34514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5" name="Google Shape;1525;p39"/>
          <p:cNvSpPr/>
          <p:nvPr/>
        </p:nvSpPr>
        <p:spPr>
          <a:xfrm rot="10800000">
            <a:off x="33916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6" name="Google Shape;1526;p39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Dimensional Modeling</a:t>
            </a:r>
          </a:p>
        </p:txBody>
      </p:sp>
      <p:sp>
        <p:nvSpPr>
          <p:cNvPr id="1527" name="Google Shape;1527;p39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Integration (ETL)</a:t>
            </a:r>
            <a:endParaRPr dirty="0"/>
          </a:p>
        </p:txBody>
      </p:sp>
      <p:sp>
        <p:nvSpPr>
          <p:cNvPr id="1529" name="Google Shape;1529;p39"/>
          <p:cNvSpPr txBox="1">
            <a:spLocks noGrp="1"/>
          </p:cNvSpPr>
          <p:nvPr>
            <p:ph type="subTitle" idx="7"/>
          </p:nvPr>
        </p:nvSpPr>
        <p:spPr>
          <a:xfrm>
            <a:off x="2591325" y="15253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Physical Design</a:t>
            </a:r>
            <a:endParaRPr dirty="0"/>
          </a:p>
        </p:txBody>
      </p:sp>
      <p:sp>
        <p:nvSpPr>
          <p:cNvPr id="1530" name="Google Shape;1530;p39"/>
          <p:cNvSpPr txBox="1">
            <a:spLocks noGrp="1"/>
          </p:cNvSpPr>
          <p:nvPr>
            <p:ph type="subTitle" idx="9"/>
          </p:nvPr>
        </p:nvSpPr>
        <p:spPr>
          <a:xfrm>
            <a:off x="4839788" y="1402876"/>
            <a:ext cx="1695600" cy="43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&amp; Visualization</a:t>
            </a:r>
            <a:endParaRPr dirty="0"/>
          </a:p>
        </p:txBody>
      </p:sp>
      <p:grpSp>
        <p:nvGrpSpPr>
          <p:cNvPr id="1531" name="Google Shape;1531;p39"/>
          <p:cNvGrpSpPr/>
          <p:nvPr/>
        </p:nvGrpSpPr>
        <p:grpSpPr>
          <a:xfrm>
            <a:off x="2043908" y="2252936"/>
            <a:ext cx="544563" cy="511895"/>
            <a:chOff x="4815575" y="1416800"/>
            <a:chExt cx="73750" cy="71400"/>
          </a:xfrm>
        </p:grpSpPr>
        <p:sp>
          <p:nvSpPr>
            <p:cNvPr id="1532" name="Google Shape;1532;p39"/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9"/>
          <p:cNvGrpSpPr/>
          <p:nvPr/>
        </p:nvGrpSpPr>
        <p:grpSpPr>
          <a:xfrm>
            <a:off x="5399947" y="3233251"/>
            <a:ext cx="634998" cy="434566"/>
            <a:chOff x="6988887" y="1538854"/>
            <a:chExt cx="499920" cy="300136"/>
          </a:xfrm>
        </p:grpSpPr>
        <p:sp>
          <p:nvSpPr>
            <p:cNvPr id="1536" name="Google Shape;1536;p39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39"/>
          <p:cNvGrpSpPr/>
          <p:nvPr/>
        </p:nvGrpSpPr>
        <p:grpSpPr>
          <a:xfrm>
            <a:off x="4253338" y="2123289"/>
            <a:ext cx="632305" cy="551228"/>
            <a:chOff x="6086331" y="2905337"/>
            <a:chExt cx="364441" cy="364834"/>
          </a:xfrm>
        </p:grpSpPr>
        <p:sp>
          <p:nvSpPr>
            <p:cNvPr id="1550" name="Google Shape;1550;p39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rgbClr val="EB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39"/>
          <p:cNvGrpSpPr/>
          <p:nvPr/>
        </p:nvGrpSpPr>
        <p:grpSpPr>
          <a:xfrm>
            <a:off x="3228955" y="3124077"/>
            <a:ext cx="454907" cy="511880"/>
            <a:chOff x="1341612" y="3340055"/>
            <a:chExt cx="259399" cy="370524"/>
          </a:xfrm>
        </p:grpSpPr>
        <p:sp>
          <p:nvSpPr>
            <p:cNvPr id="1574" name="Google Shape;1574;p39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354</Words>
  <Application>Microsoft Office PowerPoint</Application>
  <PresentationFormat>On-screen Show (16:9)</PresentationFormat>
  <Paragraphs>106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Lilita One</vt:lpstr>
      <vt:lpstr>Josefin Sans</vt:lpstr>
      <vt:lpstr>Arial</vt:lpstr>
      <vt:lpstr>Lato</vt:lpstr>
      <vt:lpstr>Project research</vt:lpstr>
      <vt:lpstr>Microsoft Visio Drawing</vt:lpstr>
      <vt:lpstr>Business Intelligence System</vt:lpstr>
      <vt:lpstr>TABLE OF CONTENTS</vt:lpstr>
      <vt:lpstr>INTRODUCTION</vt:lpstr>
      <vt:lpstr>INTRODUCTION</vt:lpstr>
      <vt:lpstr>SYSTEM ARCHITECTURE</vt:lpstr>
      <vt:lpstr>SYSTEM ARCHITECTURE</vt:lpstr>
      <vt:lpstr>TOOLS &amp; TECHNOLOGIES USED</vt:lpstr>
      <vt:lpstr>APPROACH</vt:lpstr>
      <vt:lpstr>APPROACH</vt:lpstr>
      <vt:lpstr>DATA MODLEING</vt:lpstr>
      <vt:lpstr>DIMENSIONAL DATA MODEL</vt:lpstr>
      <vt:lpstr>EXTRACT TRANSFORM LOAD</vt:lpstr>
      <vt:lpstr>STAGING</vt:lpstr>
      <vt:lpstr>CODE SNIPPETS</vt:lpstr>
      <vt:lpstr>STAR SCHEMA LOAD</vt:lpstr>
      <vt:lpstr>EXTRACT, TRANSFORM, LOAD (ETL) </vt:lpstr>
      <vt:lpstr>DATA ANALYSIS AND VISUALIZATION</vt:lpstr>
      <vt:lpstr>PowerPoint Presentation</vt:lpstr>
      <vt:lpstr>PowerPoint Presentation</vt:lpstr>
      <vt:lpstr>Product sales by day of the week for the Direct Channel</vt:lpstr>
      <vt:lpstr>Product sales by day of the week for the Direct Channel</vt:lpstr>
      <vt:lpstr>Are the Online channel sales a threat to the reseller market share? 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Business Intelligence System</dc:title>
  <dc:creator>Prachi Sablani</dc:creator>
  <cp:lastModifiedBy>Prachi Sablani</cp:lastModifiedBy>
  <cp:revision>19</cp:revision>
  <dcterms:created xsi:type="dcterms:W3CDTF">2020-06-26T04:10:26Z</dcterms:created>
  <dcterms:modified xsi:type="dcterms:W3CDTF">2020-06-26T19:00:46Z</dcterms:modified>
</cp:coreProperties>
</file>