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57" r:id="rId3"/>
    <p:sldId id="258" r:id="rId4"/>
    <p:sldId id="259" r:id="rId5"/>
    <p:sldId id="271" r:id="rId6"/>
    <p:sldId id="260" r:id="rId7"/>
    <p:sldId id="262" r:id="rId8"/>
    <p:sldId id="261" r:id="rId9"/>
    <p:sldId id="263" r:id="rId10"/>
    <p:sldId id="264" r:id="rId11"/>
    <p:sldId id="265" r:id="rId12"/>
    <p:sldId id="266" r:id="rId13"/>
    <p:sldId id="267" r:id="rId14"/>
    <p:sldId id="268" r:id="rId15"/>
    <p:sldId id="273" r:id="rId16"/>
    <p:sldId id="269" r:id="rId17"/>
    <p:sldId id="274" r:id="rId18"/>
    <p:sldId id="270"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CC151-B249-4306-9FC9-A1727CB6F0FC}" type="datetimeFigureOut">
              <a:rPr lang="en-US" smtClean="0"/>
              <a:pPr/>
              <a:t>5/25/2022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2DBDF-AEAC-431F-B052-44E2077E50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4CA374-6915-4CC4-B9D6-A01FF2BCB82D}" type="datetimeFigureOut">
              <a:rPr lang="en-US" smtClean="0"/>
              <a:pPr/>
              <a:t>5/25/2022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71F217-D76E-4D28-9346-D96A7F99693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4CA374-6915-4CC4-B9D6-A01FF2BCB82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1F217-D76E-4D28-9346-D96A7F9969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4CA374-6915-4CC4-B9D6-A01FF2BCB82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1F217-D76E-4D28-9346-D96A7F9969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C4CA374-6915-4CC4-B9D6-A01FF2BCB82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1F217-D76E-4D28-9346-D96A7F99693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4CA374-6915-4CC4-B9D6-A01FF2BCB82D}" type="datetimeFigureOut">
              <a:rPr lang="en-US" smtClean="0"/>
              <a:pPr/>
              <a:t>5/25/2022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771F217-D76E-4D28-9346-D96A7F99693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C4CA374-6915-4CC4-B9D6-A01FF2BCB82D}"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1F217-D76E-4D28-9346-D96A7F99693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C4CA374-6915-4CC4-B9D6-A01FF2BCB82D}"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1F217-D76E-4D28-9346-D96A7F99693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4CA374-6915-4CC4-B9D6-A01FF2BCB82D}"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1F217-D76E-4D28-9346-D96A7F9969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CA374-6915-4CC4-B9D6-A01FF2BCB82D}"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1F217-D76E-4D28-9346-D96A7F9969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4CA374-6915-4CC4-B9D6-A01FF2BCB82D}"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1F217-D76E-4D28-9346-D96A7F99693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4CA374-6915-4CC4-B9D6-A01FF2BCB82D}" type="datetimeFigureOut">
              <a:rPr lang="en-US" smtClean="0"/>
              <a:pPr/>
              <a:t>5/25/2022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771F217-D76E-4D28-9346-D96A7F99693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4CA374-6915-4CC4-B9D6-A01FF2BCB82D}" type="datetimeFigureOut">
              <a:rPr lang="en-US" smtClean="0"/>
              <a:pPr/>
              <a:t>5/25/2022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771F217-D76E-4D28-9346-D96A7F9969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-ML (supervised learning)</a:t>
            </a:r>
          </a:p>
          <a:p>
            <a:r>
              <a:rPr lang="en-IN" dirty="0" smtClean="0"/>
              <a:t>PRACHI TOMAR (04304092019)</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
        <p:nvSpPr>
          <p:cNvPr id="2" name="Title 1"/>
          <p:cNvSpPr>
            <a:spLocks noGrp="1"/>
          </p:cNvSpPr>
          <p:nvPr>
            <p:ph type="ctrTitle"/>
          </p:nvPr>
        </p:nvSpPr>
        <p:spPr/>
        <p:txBody>
          <a:bodyPr/>
          <a:lstStyle/>
          <a:p>
            <a:r>
              <a:rPr lang="en-IN" dirty="0" smtClean="0"/>
              <a:t>ROAD ACCIDENTS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sz="3600" b="1" dirty="0" smtClean="0"/>
              <a:t>GRAPHICAL DISTRIBUITION</a:t>
            </a:r>
            <a:r>
              <a:rPr lang="en-IN" sz="3600" dirty="0" smtClean="0"/>
              <a:t/>
            </a:r>
            <a:br>
              <a:rPr lang="en-IN" sz="3600" dirty="0" smtClean="0"/>
            </a:br>
            <a:r>
              <a:rPr lang="en-US" sz="2000" dirty="0" smtClean="0"/>
              <a:t>The Number of average accidents which can occur in 18-21 hrs(Night) in 2015 Delhi(UT) is: 1436</a:t>
            </a:r>
            <a:endParaRPr lang="en-US" sz="2000" dirty="0"/>
          </a:p>
        </p:txBody>
      </p:sp>
      <p:pic>
        <p:nvPicPr>
          <p:cNvPr id="4" name="image16.jpeg"/>
          <p:cNvPicPr>
            <a:picLocks noGrp="1"/>
          </p:cNvPicPr>
          <p:nvPr>
            <p:ph sz="quarter" idx="1"/>
          </p:nvPr>
        </p:nvPicPr>
        <p:blipFill>
          <a:blip r:embed="rId2" cstate="print"/>
          <a:stretch>
            <a:fillRect/>
          </a:stretch>
        </p:blipFill>
        <p:spPr>
          <a:xfrm>
            <a:off x="1866900" y="1866900"/>
            <a:ext cx="5867400" cy="3733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VISUALISATION</a:t>
            </a:r>
            <a:endParaRPr lang="en-US" b="1" u="sng" dirty="0"/>
          </a:p>
        </p:txBody>
      </p:sp>
      <p:sp>
        <p:nvSpPr>
          <p:cNvPr id="3" name="Content Placeholder 2"/>
          <p:cNvSpPr>
            <a:spLocks noGrp="1"/>
          </p:cNvSpPr>
          <p:nvPr>
            <p:ph sz="quarter" idx="1"/>
          </p:nvPr>
        </p:nvSpPr>
        <p:spPr/>
        <p:txBody>
          <a:bodyPr/>
          <a:lstStyle/>
          <a:p>
            <a:r>
              <a:rPr lang="en-US" dirty="0" smtClean="0"/>
              <a:t>The information which can be observed using the datasets are shown below using graphs and charts.</a:t>
            </a:r>
          </a:p>
          <a:p>
            <a:endParaRPr lang="en-US" dirty="0"/>
          </a:p>
        </p:txBody>
      </p:sp>
      <p:pic>
        <p:nvPicPr>
          <p:cNvPr id="4" name="image4.png"/>
          <p:cNvPicPr/>
          <p:nvPr/>
        </p:nvPicPr>
        <p:blipFill>
          <a:blip r:embed="rId2" cstate="print"/>
          <a:srcRect l="-3249" t="-1734"/>
          <a:stretch>
            <a:fillRect/>
          </a:stretch>
        </p:blipFill>
        <p:spPr>
          <a:xfrm>
            <a:off x="1907704" y="2708920"/>
            <a:ext cx="4838839" cy="32527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b="1" u="sng" dirty="0" smtClean="0"/>
              <a:t>STATE WISE ANALYSIS </a:t>
            </a:r>
            <a:r>
              <a:rPr lang="en-IN" b="1" dirty="0" smtClean="0"/>
              <a:t>- </a:t>
            </a:r>
            <a:r>
              <a:rPr lang="en-US" dirty="0" smtClean="0"/>
              <a:t>The state with highest number of accidents is Tamil Nadu.</a:t>
            </a:r>
          </a:p>
          <a:p>
            <a:pPr>
              <a:buNone/>
            </a:pPr>
            <a:endParaRPr lang="en-US" dirty="0" smtClean="0"/>
          </a:p>
          <a:p>
            <a:endParaRPr lang="en-IN" b="1" u="sng" dirty="0" smtClean="0"/>
          </a:p>
          <a:p>
            <a:pPr>
              <a:buNone/>
            </a:pPr>
            <a:endParaRPr lang="en-IN" b="1" u="sng" dirty="0" smtClean="0"/>
          </a:p>
          <a:p>
            <a:endParaRPr lang="en-US" b="1" u="sng" dirty="0"/>
          </a:p>
        </p:txBody>
      </p:sp>
      <p:pic>
        <p:nvPicPr>
          <p:cNvPr id="4" name="image5.png"/>
          <p:cNvPicPr/>
          <p:nvPr/>
        </p:nvPicPr>
        <p:blipFill>
          <a:blip r:embed="rId2" cstate="print"/>
          <a:stretch>
            <a:fillRect/>
          </a:stretch>
        </p:blipFill>
        <p:spPr>
          <a:xfrm>
            <a:off x="2411760" y="2132856"/>
            <a:ext cx="4957715" cy="417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b="1" u="sng" dirty="0" smtClean="0"/>
              <a:t>YEAR WISE ANALYSIS</a:t>
            </a:r>
            <a:r>
              <a:rPr lang="en-IN" b="1" dirty="0" smtClean="0"/>
              <a:t> - </a:t>
            </a:r>
            <a:r>
              <a:rPr lang="en-US" dirty="0" smtClean="0"/>
              <a:t>least accidents in the year 2001 and highest number   of  accidents in the  year   2014. </a:t>
            </a:r>
            <a:endParaRPr lang="en-IN" b="1" u="sng" dirty="0" smtClean="0"/>
          </a:p>
          <a:p>
            <a:endParaRPr lang="en-IN" b="1" u="sng" dirty="0" smtClean="0"/>
          </a:p>
          <a:p>
            <a:endParaRPr lang="en-US" b="1" u="sng" dirty="0"/>
          </a:p>
        </p:txBody>
      </p:sp>
      <p:pic>
        <p:nvPicPr>
          <p:cNvPr id="4" name="image6.png"/>
          <p:cNvPicPr/>
          <p:nvPr/>
        </p:nvPicPr>
        <p:blipFill>
          <a:blip r:embed="rId2" cstate="print"/>
          <a:stretch>
            <a:fillRect/>
          </a:stretch>
        </p:blipFill>
        <p:spPr>
          <a:xfrm>
            <a:off x="2452973" y="2520000"/>
            <a:ext cx="4968000" cy="352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b="1" u="sng" dirty="0" smtClean="0"/>
              <a:t>TOP 5 STATE ANAYSIS </a:t>
            </a:r>
            <a:r>
              <a:rPr lang="en-IN" b="1" dirty="0" smtClean="0"/>
              <a:t>- </a:t>
            </a:r>
            <a:r>
              <a:rPr lang="en-US" dirty="0" smtClean="0"/>
              <a:t>Tamil Nadu is the state with highest number of road accidents. Andhra Pradesh is the state with least number of road accidents among the top 5 states </a:t>
            </a:r>
            <a:r>
              <a:rPr lang="en-IN" b="1" u="sng" dirty="0" smtClean="0"/>
              <a:t> </a:t>
            </a:r>
          </a:p>
          <a:p>
            <a:endParaRPr lang="en-US" b="1" u="sng" dirty="0"/>
          </a:p>
        </p:txBody>
      </p:sp>
      <p:pic>
        <p:nvPicPr>
          <p:cNvPr id="4" name="image7.png"/>
          <p:cNvPicPr/>
          <p:nvPr/>
        </p:nvPicPr>
        <p:blipFill>
          <a:blip r:embed="rId2" cstate="print"/>
          <a:stretch>
            <a:fillRect/>
          </a:stretch>
        </p:blipFill>
        <p:spPr>
          <a:xfrm>
            <a:off x="2615974" y="2952000"/>
            <a:ext cx="4708000" cy="3402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b="1" u="sng" dirty="0" smtClean="0"/>
              <a:t>REGION WISE ANALYSIS</a:t>
            </a:r>
            <a:r>
              <a:rPr lang="en-IN" b="1" dirty="0" smtClean="0"/>
              <a:t> - </a:t>
            </a:r>
            <a:r>
              <a:rPr lang="en-US" dirty="0" smtClean="0"/>
              <a:t>South India has the highest occurrence of accidents East India has the lowest.</a:t>
            </a:r>
          </a:p>
          <a:p>
            <a:endParaRPr lang="en-IN" b="1" u="sng" dirty="0" smtClean="0"/>
          </a:p>
          <a:p>
            <a:pPr>
              <a:buNone/>
            </a:pPr>
            <a:endParaRPr lang="en-US" b="1" u="sng" dirty="0"/>
          </a:p>
        </p:txBody>
      </p:sp>
      <p:pic>
        <p:nvPicPr>
          <p:cNvPr id="4" name="image10.png"/>
          <p:cNvPicPr/>
          <p:nvPr/>
        </p:nvPicPr>
        <p:blipFill>
          <a:blip r:embed="rId2" cstate="print"/>
          <a:stretch>
            <a:fillRect/>
          </a:stretch>
        </p:blipFill>
        <p:spPr>
          <a:xfrm>
            <a:off x="2628000" y="2420887"/>
            <a:ext cx="4032000" cy="32802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b="1" u="sng" dirty="0" smtClean="0"/>
              <a:t>TIME SLOT WISE ANALYSIS- </a:t>
            </a:r>
            <a:r>
              <a:rPr lang="en-US" dirty="0" smtClean="0"/>
              <a:t>Maximum accidents occur during evening time slot and minimum accidents occur at night.</a:t>
            </a:r>
          </a:p>
          <a:p>
            <a:pPr>
              <a:buNone/>
            </a:pPr>
            <a:r>
              <a:rPr lang="en-IN" b="1" u="sng" dirty="0" smtClean="0"/>
              <a:t> </a:t>
            </a:r>
          </a:p>
          <a:p>
            <a:pPr>
              <a:buNone/>
            </a:pPr>
            <a:endParaRPr lang="en-US" b="1" u="sng" dirty="0"/>
          </a:p>
        </p:txBody>
      </p:sp>
      <p:pic>
        <p:nvPicPr>
          <p:cNvPr id="4" name="image11.png"/>
          <p:cNvPicPr/>
          <p:nvPr/>
        </p:nvPicPr>
        <p:blipFill>
          <a:blip r:embed="rId2" cstate="print"/>
          <a:stretch>
            <a:fillRect/>
          </a:stretch>
        </p:blipFill>
        <p:spPr>
          <a:xfrm>
            <a:off x="2123728" y="2708920"/>
            <a:ext cx="4090667" cy="28771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b="1" u="sng" dirty="0" smtClean="0"/>
              <a:t>OTHER COUNTRIES ANALYSIS</a:t>
            </a:r>
            <a:r>
              <a:rPr lang="en-IN" b="1" dirty="0" smtClean="0"/>
              <a:t>- </a:t>
            </a:r>
            <a:r>
              <a:rPr lang="en-US" dirty="0" smtClean="0"/>
              <a:t>We can see that Malta has least number of accidents and Russia has highest number of accidents.</a:t>
            </a:r>
          </a:p>
          <a:p>
            <a:pPr>
              <a:buNone/>
            </a:pPr>
            <a:endParaRPr lang="en-IN" b="1" u="sng" dirty="0" smtClean="0"/>
          </a:p>
          <a:p>
            <a:endParaRPr lang="en-US" b="1" u="sng" dirty="0"/>
          </a:p>
        </p:txBody>
      </p:sp>
      <p:pic>
        <p:nvPicPr>
          <p:cNvPr id="4" name="image12.png"/>
          <p:cNvPicPr/>
          <p:nvPr/>
        </p:nvPicPr>
        <p:blipFill>
          <a:blip r:embed="rId2" cstate="print"/>
          <a:stretch>
            <a:fillRect/>
          </a:stretch>
        </p:blipFill>
        <p:spPr>
          <a:xfrm>
            <a:off x="2808000" y="2562306"/>
            <a:ext cx="4320000" cy="334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US" b="1" dirty="0"/>
          </a:p>
        </p:txBody>
      </p:sp>
      <p:sp>
        <p:nvSpPr>
          <p:cNvPr id="3" name="Content Placeholder 2"/>
          <p:cNvSpPr>
            <a:spLocks noGrp="1"/>
          </p:cNvSpPr>
          <p:nvPr>
            <p:ph sz="quarter" idx="1"/>
          </p:nvPr>
        </p:nvSpPr>
        <p:spPr/>
        <p:txBody>
          <a:bodyPr>
            <a:normAutofit/>
          </a:bodyPr>
          <a:lstStyle/>
          <a:p>
            <a:pPr lvl="0"/>
            <a:r>
              <a:rPr lang="en-US" dirty="0" smtClean="0"/>
              <a:t>Maximum accidents occur during the day in between 15:00 and 18:00. Minimum accidents occur during the night in between 00:00 and 03:00. </a:t>
            </a:r>
          </a:p>
          <a:p>
            <a:pPr lvl="0"/>
            <a:r>
              <a:rPr lang="en-US" dirty="0" smtClean="0"/>
              <a:t>r2 score falls as test size increases </a:t>
            </a:r>
          </a:p>
          <a:p>
            <a:pPr lvl="0"/>
            <a:r>
              <a:rPr lang="en-US" dirty="0" smtClean="0"/>
              <a:t>The Number of average accident which can occur in 18-21 hrs in 2015 are 1436. </a:t>
            </a:r>
          </a:p>
          <a:p>
            <a:pPr lvl="0"/>
            <a:r>
              <a:rPr lang="en-US" dirty="0" smtClean="0"/>
              <a:t>Tamil Nadu is the state with highest number of road accidents. Andhra Pradesh is the state with least number of road accidents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436609" y="2967335"/>
            <a:ext cx="4270785" cy="923330"/>
          </a:xfrm>
          <a:prstGeom prst="rect">
            <a:avLst/>
          </a:prstGeom>
          <a:noFill/>
        </p:spPr>
        <p:txBody>
          <a:bodyPr wrap="none" lIns="91440" tIns="45720" rIns="91440" bIns="45720">
            <a:spAutoFit/>
          </a:bodyPr>
          <a:lstStyle/>
          <a:p>
            <a:pPr algn="ctr"/>
            <a:r>
              <a:rPr lang="en-I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u="sng" dirty="0" smtClean="0"/>
              <a:t>INTRODUCTON</a:t>
            </a:r>
            <a:endParaRPr lang="en-US" b="1" u="sng" dirty="0"/>
          </a:p>
        </p:txBody>
      </p:sp>
      <p:sp>
        <p:nvSpPr>
          <p:cNvPr id="3" name="Content Placeholder 2"/>
          <p:cNvSpPr>
            <a:spLocks noGrp="1"/>
          </p:cNvSpPr>
          <p:nvPr>
            <p:ph sz="quarter" idx="1"/>
          </p:nvPr>
        </p:nvSpPr>
        <p:spPr/>
        <p:txBody>
          <a:bodyPr>
            <a:normAutofit fontScale="85000" lnSpcReduction="20000"/>
          </a:bodyPr>
          <a:lstStyle/>
          <a:p>
            <a:r>
              <a:rPr lang="en-US" dirty="0" smtClean="0"/>
              <a:t>Citing the pace of the world today, road transport is the most extensively used mode of transport. According to reports, India reported approximately 151 thousand deaths due to road accidents alone in 2018, highest since the year 2005. Over 70 percent of the casualties reported are young Indians aged be- </a:t>
            </a:r>
            <a:r>
              <a:rPr lang="en-US" dirty="0" err="1" smtClean="0"/>
              <a:t>tween</a:t>
            </a:r>
            <a:r>
              <a:rPr lang="en-US" dirty="0" smtClean="0"/>
              <a:t> 18-45 years. According to the global report by WHO, India accounts for almost 11 percent of road related deaths in the world. India ranks first in the number of road accidents in the world followed by China and the US.</a:t>
            </a:r>
          </a:p>
          <a:p>
            <a:r>
              <a:rPr lang="en-US" dirty="0" smtClean="0"/>
              <a:t> While the problem is well understood and reported, changes in policies and regulations require a detailed study of the data and causes. Data depicting accidents at different time periods, in different zones and different states allows scope for data analysis that can help produce results and roll out road traffic regulatory rules. Analysis lets us make predictions on the number of accidents that can take place in future. This information can be used to make </a:t>
            </a:r>
            <a:r>
              <a:rPr lang="en-US" dirty="0" smtClean="0"/>
              <a:t>arrangements </a:t>
            </a:r>
            <a:r>
              <a:rPr lang="en-US" dirty="0" smtClean="0"/>
              <a:t>to reduce casualties.</a:t>
            </a:r>
          </a:p>
          <a:p>
            <a:pPr>
              <a:buNone/>
            </a:pPr>
            <a:r>
              <a:rPr lang="en-US" dirty="0" smtClean="0"/>
              <a:t> </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PROBLEM STATEMENT</a:t>
            </a:r>
            <a:endParaRPr lang="en-US" b="1" u="sng" dirty="0"/>
          </a:p>
        </p:txBody>
      </p:sp>
      <p:sp>
        <p:nvSpPr>
          <p:cNvPr id="3" name="Content Placeholder 2"/>
          <p:cNvSpPr>
            <a:spLocks noGrp="1"/>
          </p:cNvSpPr>
          <p:nvPr>
            <p:ph sz="quarter" idx="1"/>
          </p:nvPr>
        </p:nvSpPr>
        <p:spPr/>
        <p:txBody>
          <a:bodyPr>
            <a:normAutofit/>
          </a:bodyPr>
          <a:lstStyle/>
          <a:p>
            <a:r>
              <a:rPr lang="en-US" dirty="0" smtClean="0"/>
              <a:t>Road accidents account for a good share of the country’s GDP. It is also the prime source of transportation for daily commuters which include pedestrians, cyclists, public and private transport users. Road accidents in India are </a:t>
            </a:r>
            <a:r>
              <a:rPr lang="en-US" dirty="0" err="1" smtClean="0"/>
              <a:t>major</a:t>
            </a:r>
            <a:r>
              <a:rPr lang="en-US" dirty="0" smtClean="0"/>
              <a:t> cause of deaths, injuries, fatalities every year. Therefore, it’s a major and growing health burden on Indian economy. Also traffic accidents cause </a:t>
            </a:r>
            <a:r>
              <a:rPr lang="en-US" dirty="0" err="1" smtClean="0"/>
              <a:t>physical</a:t>
            </a:r>
            <a:r>
              <a:rPr lang="en-US" dirty="0" smtClean="0"/>
              <a:t>, financial and mental stress on everyone directly and indirectly involved.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OBJECTIVE</a:t>
            </a:r>
            <a:endParaRPr lang="en-US" b="1" u="sng" dirty="0"/>
          </a:p>
        </p:txBody>
      </p:sp>
      <p:sp>
        <p:nvSpPr>
          <p:cNvPr id="3" name="Content Placeholder 2"/>
          <p:cNvSpPr>
            <a:spLocks noGrp="1"/>
          </p:cNvSpPr>
          <p:nvPr>
            <p:ph sz="quarter" idx="1"/>
          </p:nvPr>
        </p:nvSpPr>
        <p:spPr/>
        <p:txBody>
          <a:bodyPr>
            <a:normAutofit/>
          </a:bodyPr>
          <a:lstStyle/>
          <a:p>
            <a:r>
              <a:rPr lang="en-US" dirty="0" smtClean="0"/>
              <a:t>Predict the number of accidents in a time slot based on seven other time slots using linear regression and also predicting that how many accidents are possible in given time slot in given current year using past years’ data</a:t>
            </a:r>
            <a:r>
              <a:rPr lang="en-US" dirty="0" smtClean="0"/>
              <a:t>.</a:t>
            </a:r>
          </a:p>
          <a:p>
            <a:endParaRPr lang="en-US" dirty="0" smtClean="0"/>
          </a:p>
          <a:p>
            <a:r>
              <a:rPr lang="en-US" dirty="0" smtClean="0"/>
              <a:t>Visualize number of accidents for each state by year, change in percentage of accidents over the years, number of accidents for each state in different time </a:t>
            </a:r>
            <a:r>
              <a:rPr lang="en-US" dirty="0" err="1" smtClean="0"/>
              <a:t>slots,and</a:t>
            </a:r>
            <a:r>
              <a:rPr lang="en-US" dirty="0" smtClean="0"/>
              <a:t> number of accidents in day and night using various charts and plots.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FUTURE SCOPE</a:t>
            </a:r>
            <a:endParaRPr lang="en-US" b="1" u="sng" dirty="0"/>
          </a:p>
        </p:txBody>
      </p:sp>
      <p:sp>
        <p:nvSpPr>
          <p:cNvPr id="3" name="Content Placeholder 2"/>
          <p:cNvSpPr>
            <a:spLocks noGrp="1"/>
          </p:cNvSpPr>
          <p:nvPr>
            <p:ph sz="quarter" idx="1"/>
          </p:nvPr>
        </p:nvSpPr>
        <p:spPr/>
        <p:txBody>
          <a:bodyPr>
            <a:normAutofit/>
          </a:bodyPr>
          <a:lstStyle/>
          <a:p>
            <a:r>
              <a:rPr lang="en-US" dirty="0" smtClean="0"/>
              <a:t>While the problem is well understood and reported, changes in policies and regulations require a detailed study of the data and causes. Data depicting accidents at different time periods, in different zones and different states allows scope for data analysis that can help produce results and roll out road traffic regulatory rules. Analysis lets us make predictions on the number of accidents that can take place in future. This information can be used to make arrangements to reduce casualties.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ALGORITHMS USED</a:t>
            </a:r>
            <a:endParaRPr lang="en-US" b="1" u="sng" dirty="0"/>
          </a:p>
        </p:txBody>
      </p:sp>
      <p:sp>
        <p:nvSpPr>
          <p:cNvPr id="3" name="Content Placeholder 2"/>
          <p:cNvSpPr>
            <a:spLocks noGrp="1"/>
          </p:cNvSpPr>
          <p:nvPr>
            <p:ph sz="quarter" idx="1"/>
          </p:nvPr>
        </p:nvSpPr>
        <p:spPr/>
        <p:txBody>
          <a:bodyPr>
            <a:normAutofit/>
          </a:bodyPr>
          <a:lstStyle/>
          <a:p>
            <a:r>
              <a:rPr lang="en-IN" b="1" dirty="0" smtClean="0"/>
              <a:t>1) </a:t>
            </a:r>
            <a:r>
              <a:rPr lang="en-IN" b="1" u="sng" dirty="0" smtClean="0"/>
              <a:t>LINEAR REGRESSION</a:t>
            </a:r>
            <a:r>
              <a:rPr lang="en-IN" b="1" dirty="0" smtClean="0"/>
              <a:t> -  </a:t>
            </a:r>
            <a:r>
              <a:rPr lang="en-US" dirty="0" smtClean="0"/>
              <a:t>This algorithm is based on supervised learning. It is used for finding the </a:t>
            </a:r>
            <a:r>
              <a:rPr lang="en-US" dirty="0" err="1" smtClean="0"/>
              <a:t>relationship</a:t>
            </a:r>
            <a:r>
              <a:rPr lang="en-US" dirty="0" smtClean="0"/>
              <a:t> between variables and forecasting. Linear regression performs the task to predict a dependent variable (y) based on a given independent variable (x). </a:t>
            </a:r>
          </a:p>
          <a:p>
            <a:endParaRPr lang="en-US" dirty="0" smtClean="0"/>
          </a:p>
          <a:p>
            <a:r>
              <a:rPr lang="en-US" dirty="0" smtClean="0"/>
              <a:t>  Y = a0 + a1X1 + a2X2 </a:t>
            </a:r>
          </a:p>
          <a:p>
            <a:pPr>
              <a:buNone/>
            </a:pPr>
            <a:endParaRPr lang="en-US" dirty="0" smtClean="0"/>
          </a:p>
          <a:p>
            <a:pPr>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r2 score falls as test size increases</a:t>
            </a:r>
            <a:endParaRPr lang="en-US" dirty="0"/>
          </a:p>
        </p:txBody>
      </p:sp>
      <p:pic>
        <p:nvPicPr>
          <p:cNvPr id="4" name="image15.jpeg"/>
          <p:cNvPicPr>
            <a:picLocks noGrp="1"/>
          </p:cNvPicPr>
          <p:nvPr>
            <p:ph sz="quarter" idx="1"/>
          </p:nvPr>
        </p:nvPicPr>
        <p:blipFill>
          <a:blip r:embed="rId2" cstate="print"/>
          <a:stretch>
            <a:fillRect/>
          </a:stretch>
        </p:blipFill>
        <p:spPr>
          <a:xfrm>
            <a:off x="1319212" y="1538289"/>
            <a:ext cx="6962775" cy="37323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GRAPHICAL REPRESENTAION</a:t>
            </a:r>
            <a:endParaRPr lang="en-US" b="1" dirty="0"/>
          </a:p>
        </p:txBody>
      </p:sp>
      <p:sp>
        <p:nvSpPr>
          <p:cNvPr id="3" name="Content Placeholder 2"/>
          <p:cNvSpPr>
            <a:spLocks noGrp="1"/>
          </p:cNvSpPr>
          <p:nvPr>
            <p:ph sz="quarter" idx="1"/>
          </p:nvPr>
        </p:nvSpPr>
        <p:spPr/>
        <p:txBody>
          <a:bodyPr>
            <a:normAutofit lnSpcReduction="10000"/>
          </a:bodyPr>
          <a:lstStyle/>
          <a:p>
            <a:pPr>
              <a:buNone/>
            </a:pPr>
            <a:r>
              <a:rPr lang="en-IN" dirty="0" smtClean="0"/>
              <a:t>  </a:t>
            </a:r>
            <a:endParaRPr lang="en-US" dirty="0" smtClean="0"/>
          </a:p>
          <a:p>
            <a:r>
              <a:rPr lang="en-US" dirty="0" smtClean="0"/>
              <a:t>Co-efficient of determination , that is, score is 0.9831726728479063 slope : 0.95377072 for 0-3 hrs(night)</a:t>
            </a:r>
          </a:p>
          <a:p>
            <a:r>
              <a:rPr lang="en-US" dirty="0" smtClean="0"/>
              <a:t>-0.05388771 for 3-6 hrs(night)</a:t>
            </a:r>
          </a:p>
          <a:p>
            <a:r>
              <a:rPr lang="en-US" dirty="0" smtClean="0"/>
              <a:t>-0.12513327 for 6-9 hrs(day)</a:t>
            </a:r>
          </a:p>
          <a:p>
            <a:r>
              <a:rPr lang="en-US" dirty="0" smtClean="0"/>
              <a:t>-0.23734929 for 9-12 hrs(day)</a:t>
            </a:r>
          </a:p>
          <a:p>
            <a:r>
              <a:rPr lang="en-US" dirty="0" smtClean="0"/>
              <a:t>0.09933494 for 12-15 hrs(day)</a:t>
            </a:r>
          </a:p>
          <a:p>
            <a:r>
              <a:rPr lang="en-US" dirty="0" smtClean="0"/>
              <a:t>0.31747461 for 15-18 hrs(day)</a:t>
            </a:r>
          </a:p>
          <a:p>
            <a:r>
              <a:rPr lang="en-US" dirty="0" smtClean="0"/>
              <a:t>0.20402073 for 18-21 hrs(night)</a:t>
            </a:r>
          </a:p>
          <a:p>
            <a:r>
              <a:rPr lang="en-US" dirty="0" smtClean="0"/>
              <a:t>Intercept is -3.5794359619339957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2) GAUSSIAN DISTRIBUITION</a:t>
            </a:r>
            <a:endParaRPr lang="en-US" b="1" u="sng"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By using Gaussian distribution we have predicted the number of accidents which can take place in a given state of India at a given time in the year 2015.In the below shown graph we have shown the probability distribution and given state ”Delhi (UT)” and time ”18-21 hrs (night)” as input and bell shaped graph is obtained.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1310</TotalTime>
  <Words>733</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ROAD ACCIDENTS PREDICTION</vt:lpstr>
      <vt:lpstr> INTRODUCTON</vt:lpstr>
      <vt:lpstr>PROBLEM STATEMENT</vt:lpstr>
      <vt:lpstr>OBJECTIVE</vt:lpstr>
      <vt:lpstr>FUTURE SCOPE</vt:lpstr>
      <vt:lpstr>ALGORITHMS USED</vt:lpstr>
      <vt:lpstr> r2 score falls as test size increases</vt:lpstr>
      <vt:lpstr>GRAPHICAL REPRESENTAION</vt:lpstr>
      <vt:lpstr>2) GAUSSIAN DISTRIBUITION</vt:lpstr>
      <vt:lpstr>   GRAPHICAL DISTRIBUITION The Number of average accidents which can occur in 18-21 hrs(Night) in 2015 Delhi(UT) is: 1436</vt:lpstr>
      <vt:lpstr>VISUALISATION</vt:lpstr>
      <vt:lpstr>Slide 12</vt:lpstr>
      <vt:lpstr>Slide 13</vt:lpstr>
      <vt:lpstr>Slide 14</vt:lpstr>
      <vt:lpstr>Slide 15</vt:lpstr>
      <vt:lpstr>Slide 16</vt:lpstr>
      <vt:lpstr>Slide 17</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ACCIDENTS PREDICTION</dc:title>
  <dc:creator>Windows User</dc:creator>
  <cp:lastModifiedBy>Windows User</cp:lastModifiedBy>
  <cp:revision>49</cp:revision>
  <dcterms:created xsi:type="dcterms:W3CDTF">2022-05-23T11:09:28Z</dcterms:created>
  <dcterms:modified xsi:type="dcterms:W3CDTF">2022-05-25T02:01:35Z</dcterms:modified>
</cp:coreProperties>
</file>