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6" r:id="rId6"/>
    <p:sldId id="327" r:id="rId7"/>
    <p:sldId id="329" r:id="rId8"/>
    <p:sldId id="338" r:id="rId9"/>
    <p:sldId id="342" r:id="rId10"/>
    <p:sldId id="339" r:id="rId11"/>
    <p:sldId id="341" r:id="rId12"/>
    <p:sldId id="340" r:id="rId13"/>
    <p:sldId id="335" r:id="rId14"/>
    <p:sldId id="3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272"/>
    <a:srgbClr val="685135"/>
    <a:srgbClr val="BDA07D"/>
    <a:srgbClr val="F5F9F9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184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4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rdojo-nijmegen.nl/instructies/web-development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3" Type="http://schemas.openxmlformats.org/officeDocument/2006/relationships/image" Target="../media/image21.jpg"/><Relationship Id="rId7" Type="http://schemas.openxmlformats.org/officeDocument/2006/relationships/image" Target="../media/image23.png"/><Relationship Id="rId12" Type="http://schemas.openxmlformats.org/officeDocument/2006/relationships/hyperlink" Target="https://editorconfig.or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blog.mossroy.fr/2019/09/14/bascule-sur-spring-boot-dune-application-java-legacy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aiutocomputerhelp.it/367-2/come-far-lavorare-una-struttura-informatica-senza-spendere-un-capitale/postgresql-mysql-potenti-e-gratuiti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girinprogram93.tistory.com/89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://www.diggita.it/story.php?title=Caratteristiche_principali_del_linguaggio_Java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s://www.thisfaner.com/p/mave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9680-7C22-BFF1-165D-52AB411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44" y="-73251"/>
            <a:ext cx="5916168" cy="2729238"/>
          </a:xfrm>
        </p:spPr>
        <p:txBody>
          <a:bodyPr/>
          <a:lstStyle/>
          <a:p>
            <a:r>
              <a:rPr lang="en-US" b="1" dirty="0"/>
              <a:t>Online gym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459B-002E-E89C-3A0E-589730DD7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644" y="3903406"/>
            <a:ext cx="5449507" cy="2524826"/>
          </a:xfrm>
        </p:spPr>
        <p:txBody>
          <a:bodyPr>
            <a:normAutofit/>
          </a:bodyPr>
          <a:lstStyle/>
          <a:p>
            <a:r>
              <a:rPr lang="en-US" b="1" dirty="0"/>
              <a:t>Team Members</a:t>
            </a:r>
            <a:r>
              <a:rPr lang="en-US" dirty="0"/>
              <a:t>: Pooja Amanchi</a:t>
            </a:r>
          </a:p>
          <a:p>
            <a:r>
              <a:rPr lang="en-US" dirty="0"/>
              <a:t>                      Prachi Chhatrola</a:t>
            </a:r>
          </a:p>
          <a:p>
            <a:r>
              <a:rPr lang="en-US" dirty="0"/>
              <a:t>                      Divya Solanki</a:t>
            </a:r>
          </a:p>
          <a:p>
            <a:endParaRPr lang="en-US" dirty="0"/>
          </a:p>
          <a:p>
            <a:r>
              <a:rPr lang="en-US" b="1" dirty="0"/>
              <a:t>Guide Name: </a:t>
            </a:r>
            <a:r>
              <a:rPr lang="en-US" dirty="0"/>
              <a:t>Suramya Biswas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B8D1A951-0D01-B4CA-4ACB-921A1B05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20" y="429768"/>
            <a:ext cx="5449508" cy="31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0B411-C43A-6F9F-4E0A-2D776697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95528"/>
            <a:ext cx="5635752" cy="5120640"/>
          </a:xfrm>
        </p:spPr>
        <p:txBody>
          <a:bodyPr/>
          <a:lstStyle/>
          <a:p>
            <a:pPr algn="just"/>
            <a:r>
              <a:rPr lang="en-US" b="1" dirty="0"/>
              <a:t>Conclusion</a:t>
            </a:r>
            <a:br>
              <a:rPr lang="en-US" dirty="0"/>
            </a:br>
            <a:br>
              <a:rPr lang="en-US" sz="2400" cap="none" dirty="0"/>
            </a:br>
            <a:r>
              <a:rPr lang="en-IN" sz="24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In conclusion, the gym management system using spring boot is a comprehensive solution that addresses the key challenges faced by gym administrators and members. It enhances operational efficiency, improves member engagement, and provides a solid foundation for future growth and innovation.</a:t>
            </a:r>
            <a:br>
              <a:rPr lang="en-IN" sz="24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D6466-8C8F-FD16-AA60-1C78953DA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10028"/>
          <a:stretch/>
        </p:blipFill>
        <p:spPr>
          <a:xfrm>
            <a:off x="460248" y="1741296"/>
            <a:ext cx="5316705" cy="33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50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CF9-507A-9B33-F360-5F3A97BF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02" y="1595627"/>
            <a:ext cx="5916168" cy="366674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</a:t>
            </a:r>
            <a:br>
              <a:rPr lang="en-US" sz="8000" b="1" dirty="0"/>
            </a:br>
            <a:r>
              <a:rPr lang="en-US" sz="8000" b="1" dirty="0"/>
              <a:t>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9C8507E-87AF-F04A-0708-AB6C7F0B805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32" r="23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59BE4-65CC-FC1A-9FE4-39F8DEE9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2518651"/>
            <a:ext cx="3772261" cy="3251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29880-976B-6219-4A2E-246FC4674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2" r="29249"/>
          <a:stretch/>
        </p:blipFill>
        <p:spPr>
          <a:xfrm>
            <a:off x="6343065" y="1951200"/>
            <a:ext cx="4322240" cy="43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55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F76D-A0D2-8179-168C-8025D377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1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ACA-5B20-DED2-F6EA-E50B5B17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168" y="667512"/>
            <a:ext cx="4783000" cy="55686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Functionalities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Future Enhancement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30A5-9701-4D21-4CCC-742D1F9B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9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1E6-1867-27A1-6531-F327A72D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585" y="551030"/>
            <a:ext cx="5001768" cy="5755940"/>
          </a:xfrm>
        </p:spPr>
        <p:txBody>
          <a:bodyPr>
            <a:normAutofit fontScale="90000"/>
          </a:bodyPr>
          <a:lstStyle/>
          <a:p>
            <a:pPr algn="just"/>
            <a:br>
              <a:rPr lang="en-US" sz="4000" b="1" dirty="0"/>
            </a:br>
            <a:r>
              <a:rPr lang="en-US" sz="4000" b="1" dirty="0"/>
              <a:t>project overview</a:t>
            </a:r>
            <a:br>
              <a:rPr lang="en-US" dirty="0"/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sz="24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The gym management system is a web-based application designed to manage the operations of a gym efficiently. Built using java spring </a:t>
            </a:r>
            <a:r>
              <a:rPr lang="en-IN" sz="2400" kern="100" cap="none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boot,MySQL, </a:t>
            </a:r>
            <a:r>
              <a:rPr lang="en-IN" sz="24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and JSP, the system provides an easy-to-use interface for gym administrators to manage members, classes, and schedules. This application streamlines administrative tasks, improves communication between staff and members, and ensures a smooth operation of the gym’s day-to-day activities.</a:t>
            </a:r>
            <a:b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br>
              <a:rPr lang="en-US" sz="2200" cap="none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528512C-F46B-B145-4EB8-5CFA333B07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1440" r="-138"/>
          <a:stretch/>
        </p:blipFill>
        <p:spPr>
          <a:xfrm>
            <a:off x="527769" y="1440787"/>
            <a:ext cx="5565184" cy="427837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C06428-B7A8-559F-3903-B74F7AFA9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2953" y="8660199"/>
            <a:ext cx="5486400" cy="10058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0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5C0C-AC08-411A-5743-AAEE1793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85800"/>
            <a:ext cx="8459032" cy="822960"/>
          </a:xfrm>
        </p:spPr>
        <p:txBody>
          <a:bodyPr>
            <a:normAutofit/>
          </a:bodyPr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60DF-3FD1-505F-FB7F-3AD167868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96" y="1769806"/>
            <a:ext cx="8459032" cy="430181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Member Management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Slot scheduling and management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Authentication and Authorization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User Feedback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52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A09F0-DB47-AF85-FC7D-D694EFB0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B8D508-D419-A999-F9A3-497F510B4965}"/>
              </a:ext>
            </a:extLst>
          </p:cNvPr>
          <p:cNvSpPr/>
          <p:nvPr/>
        </p:nvSpPr>
        <p:spPr>
          <a:xfrm>
            <a:off x="947651" y="1745673"/>
            <a:ext cx="4743798" cy="46526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ADMIN MODULES: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items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slot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Review user feedback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7E407A-2441-1429-E8D1-D291228A1E96}"/>
              </a:ext>
            </a:extLst>
          </p:cNvPr>
          <p:cNvSpPr/>
          <p:nvPr/>
        </p:nvSpPr>
        <p:spPr>
          <a:xfrm>
            <a:off x="6096000" y="1745673"/>
            <a:ext cx="4743798" cy="46526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rtl="0">
              <a:lnSpc>
                <a:spcPct val="89343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Overpass"/>
              <a:buNone/>
            </a:pPr>
            <a:endParaRPr lang="en-US" sz="2400" b="1" dirty="0">
              <a:solidFill>
                <a:schemeClr val="tx1"/>
              </a:solidFill>
              <a:latin typeface="Segoe UI Light (Body)"/>
              <a:ea typeface="Overpass"/>
              <a:cs typeface="Overpass"/>
              <a:sym typeface="Overpass"/>
            </a:endParaRPr>
          </a:p>
          <a:p>
            <a:pPr marL="0" marR="0" lvl="0" indent="0" rtl="0">
              <a:lnSpc>
                <a:spcPct val="89343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Overpass"/>
              <a:buNone/>
            </a:pPr>
            <a:endParaRPr lang="en-US" sz="2400" b="1" dirty="0">
              <a:solidFill>
                <a:schemeClr val="tx1"/>
              </a:solidFill>
              <a:latin typeface="Segoe UI Light (Body)"/>
              <a:ea typeface="Overpass"/>
              <a:cs typeface="Overpass"/>
              <a:sym typeface="Overpass"/>
            </a:endParaRPr>
          </a:p>
          <a:p>
            <a:pPr marL="0" marR="0" lvl="0" indent="0" rtl="0">
              <a:lnSpc>
                <a:spcPct val="89343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Overpass"/>
              <a:buNone/>
            </a:pPr>
            <a:r>
              <a:rPr lang="en-US" sz="2400" b="1" dirty="0">
                <a:solidFill>
                  <a:schemeClr val="tx1"/>
                </a:solidFill>
                <a:latin typeface="Segoe UI Light (Body)"/>
                <a:ea typeface="Overpass"/>
                <a:cs typeface="Overpass"/>
                <a:sym typeface="Overpass"/>
              </a:rPr>
              <a:t>MEMBER MODULES:</a:t>
            </a:r>
          </a:p>
          <a:p>
            <a:pPr marR="0" lvl="0" rtl="0">
              <a:lnSpc>
                <a:spcPct val="89343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</a:pPr>
            <a:endParaRPr lang="en-US" sz="2000" b="1" dirty="0">
              <a:solidFill>
                <a:schemeClr val="tx1"/>
              </a:solidFill>
              <a:latin typeface="Segoe UI Light (Body)"/>
              <a:ea typeface="Overpass"/>
              <a:cs typeface="Overpass"/>
              <a:sym typeface="Overpass"/>
            </a:endParaRPr>
          </a:p>
          <a:p>
            <a:pPr marL="342900" marR="0" lvl="0" indent="-342900" rtl="0">
              <a:lnSpc>
                <a:spcPct val="12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ea typeface="Overpass"/>
                <a:cs typeface="Segoe UI Light" panose="020B0502040204020203" pitchFamily="34" charset="0"/>
                <a:sym typeface="Overpass"/>
              </a:rPr>
              <a:t>View and book slots</a:t>
            </a:r>
          </a:p>
          <a:p>
            <a:pPr marL="342900" marR="0" lvl="0" indent="-342900" rtl="0">
              <a:lnSpc>
                <a:spcPct val="12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Overpass"/>
              </a:rPr>
              <a:t>Cancel bookings</a:t>
            </a:r>
            <a:endParaRPr lang="en-US" sz="20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342900" marR="0" lvl="0" indent="-342900" rtl="0">
              <a:lnSpc>
                <a:spcPct val="12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ea typeface="Overpass"/>
                <a:cs typeface="Segoe UI Light" panose="020B0502040204020203" pitchFamily="34" charset="0"/>
                <a:sym typeface="Overpass"/>
              </a:rPr>
              <a:t>Provide feedback on services and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rtl="0">
              <a:lnSpc>
                <a:spcPct val="12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ea typeface="Overpass"/>
                <a:cs typeface="Segoe UI Light" panose="020B0502040204020203" pitchFamily="34" charset="0"/>
                <a:sym typeface="Overpass"/>
              </a:rPr>
              <a:t>     facilities</a:t>
            </a:r>
          </a:p>
          <a:p>
            <a:pPr marL="0" marR="0" lvl="0" indent="0" rtl="0">
              <a:lnSpc>
                <a:spcPct val="12958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9343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Overpass"/>
              <a:buNone/>
            </a:pPr>
            <a:endParaRPr lang="en-US" sz="1800" dirty="0">
              <a:solidFill>
                <a:schemeClr val="tx1"/>
              </a:solidFill>
              <a:latin typeface="Segoe UI Light (Body)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D63B5E-6909-0D10-4F66-5A7EC1EFAD7F}"/>
              </a:ext>
            </a:extLst>
          </p:cNvPr>
          <p:cNvSpPr/>
          <p:nvPr/>
        </p:nvSpPr>
        <p:spPr>
          <a:xfrm>
            <a:off x="947651" y="459693"/>
            <a:ext cx="9892147" cy="8811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Segoe UI Light (Headings)"/>
                <a:cs typeface="Times New Roman" panose="02020603050405020304" pitchFamily="18" charset="0"/>
              </a:rPr>
              <a:t>MODULES</a:t>
            </a:r>
            <a:endParaRPr lang="en-IN" sz="4400" b="1" dirty="0">
              <a:latin typeface="Segoe UI Light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91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DC8E7F-CA10-C4B7-7377-4B8393630F6F}"/>
              </a:ext>
            </a:extLst>
          </p:cNvPr>
          <p:cNvSpPr/>
          <p:nvPr/>
        </p:nvSpPr>
        <p:spPr>
          <a:xfrm>
            <a:off x="619432" y="1413927"/>
            <a:ext cx="10913807" cy="18897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2E15D-6766-B02A-7C85-EFBBD53F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65760"/>
            <a:ext cx="10755999" cy="843608"/>
          </a:xfrm>
        </p:spPr>
        <p:txBody>
          <a:bodyPr/>
          <a:lstStyle/>
          <a:p>
            <a:r>
              <a:rPr lang="en-IN" b="1" dirty="0"/>
              <a:t>Functionalities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92E2E-A534-E64B-CC83-1618E8B5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181E4D-2D0D-EFFC-FEFB-17C76576B443}"/>
              </a:ext>
            </a:extLst>
          </p:cNvPr>
          <p:cNvSpPr txBox="1"/>
          <p:nvPr/>
        </p:nvSpPr>
        <p:spPr>
          <a:xfrm>
            <a:off x="838200" y="1413927"/>
            <a:ext cx="10695038" cy="4862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Aptos Display" panose="020B0004020202020204" pitchFamily="34" charset="0"/>
              </a:rPr>
              <a:t>User and Admin: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/>
              <a:t>Users and admins can create new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/>
              <a:t>Users and admins can log in to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Slot Booking</a:t>
            </a:r>
            <a:r>
              <a:rPr lang="en-US" dirty="0"/>
              <a:t>: </a:t>
            </a:r>
            <a:r>
              <a:rPr lang="en-US" sz="1600" dirty="0"/>
              <a:t>Users and admins can book available slots for gym sessions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Cancel Booking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/>
              <a:t>Users and admins can cancel previously booked slots.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u="sng" dirty="0">
                <a:latin typeface="Aptos Display" panose="020B0004020202020204" pitchFamily="34" charset="0"/>
              </a:rPr>
              <a:t>Admin Only: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Manage Slot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/>
              <a:t>Admins can create, update, and delete gym session slots.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Manage Gym Items</a:t>
            </a:r>
            <a:r>
              <a:rPr lang="en-US" dirty="0"/>
              <a:t>: </a:t>
            </a:r>
            <a:r>
              <a:rPr lang="en-US" sz="1600" dirty="0"/>
              <a:t>Admins can manage the gym equipment and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Manage Users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/>
              <a:t>Admins can manage user accounts, including adding, updating, and removing users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>
                <a:latin typeface="Arial Black" panose="020B0A04020102020204" pitchFamily="34" charset="0"/>
              </a:rPr>
              <a:t>Feedback: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Given by User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dirty="0"/>
              <a:t>Users can provide feedback on gym services and facilities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Viewed by Admin</a:t>
            </a:r>
            <a:r>
              <a:rPr lang="en-US" dirty="0"/>
              <a:t>: </a:t>
            </a:r>
            <a:r>
              <a:rPr lang="en-US" sz="1600" dirty="0"/>
              <a:t>Admins can </a:t>
            </a:r>
            <a:r>
              <a:rPr lang="en-US" sz="1600"/>
              <a:t>review user </a:t>
            </a:r>
            <a:r>
              <a:rPr lang="en-US" sz="1600" dirty="0"/>
              <a:t>feedback.</a:t>
            </a:r>
          </a:p>
        </p:txBody>
      </p:sp>
    </p:spTree>
    <p:extLst>
      <p:ext uri="{BB962C8B-B14F-4D97-AF65-F5344CB8AC3E}">
        <p14:creationId xmlns:p14="http://schemas.microsoft.com/office/powerpoint/2010/main" val="13185789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3FA2B5-2C49-C764-10B9-29FB179519D6}"/>
              </a:ext>
            </a:extLst>
          </p:cNvPr>
          <p:cNvSpPr/>
          <p:nvPr/>
        </p:nvSpPr>
        <p:spPr>
          <a:xfrm>
            <a:off x="9329686" y="4774931"/>
            <a:ext cx="2338058" cy="14792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85F8B3-707B-3735-0141-B03477316031}"/>
              </a:ext>
            </a:extLst>
          </p:cNvPr>
          <p:cNvSpPr/>
          <p:nvPr/>
        </p:nvSpPr>
        <p:spPr>
          <a:xfrm>
            <a:off x="6586860" y="4774931"/>
            <a:ext cx="2330522" cy="14792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D14E0B-6227-5FB1-081E-C269F9DD7D92}"/>
              </a:ext>
            </a:extLst>
          </p:cNvPr>
          <p:cNvSpPr/>
          <p:nvPr/>
        </p:nvSpPr>
        <p:spPr>
          <a:xfrm>
            <a:off x="3199886" y="4806855"/>
            <a:ext cx="2728966" cy="15059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512992-E71F-0429-9AD4-329214ED913D}"/>
              </a:ext>
            </a:extLst>
          </p:cNvPr>
          <p:cNvSpPr/>
          <p:nvPr/>
        </p:nvSpPr>
        <p:spPr>
          <a:xfrm>
            <a:off x="429407" y="4806855"/>
            <a:ext cx="2471109" cy="15059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63ACEA-0E34-9124-391F-31E84E149D3F}"/>
              </a:ext>
            </a:extLst>
          </p:cNvPr>
          <p:cNvSpPr/>
          <p:nvPr/>
        </p:nvSpPr>
        <p:spPr>
          <a:xfrm>
            <a:off x="5751805" y="1823631"/>
            <a:ext cx="6194390" cy="17634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8F58AD-33DA-6B12-EEA4-C427F7C0956F}"/>
              </a:ext>
            </a:extLst>
          </p:cNvPr>
          <p:cNvSpPr/>
          <p:nvPr/>
        </p:nvSpPr>
        <p:spPr>
          <a:xfrm>
            <a:off x="627978" y="1823630"/>
            <a:ext cx="3678551" cy="1763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054F3-AEA4-AB40-49EA-8DF63A0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43" y="365760"/>
            <a:ext cx="11109201" cy="828777"/>
          </a:xfrm>
        </p:spPr>
        <p:txBody>
          <a:bodyPr/>
          <a:lstStyle/>
          <a:p>
            <a:r>
              <a:rPr lang="en-US" b="1" dirty="0"/>
              <a:t>TECH STACK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3C51C3-09E3-B9B2-B31F-C1812BF82B1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931" r="10414"/>
          <a:stretch/>
        </p:blipFill>
        <p:spPr>
          <a:xfrm>
            <a:off x="5850128" y="1921300"/>
            <a:ext cx="1052327" cy="13210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E032-DF75-AE72-41BD-E975EE39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97B5D6-3099-97A2-E687-CAB4576C3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4985" b="22301"/>
          <a:stretch/>
        </p:blipFill>
        <p:spPr>
          <a:xfrm>
            <a:off x="576751" y="4996023"/>
            <a:ext cx="2139023" cy="1127577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62DB6A-E3EF-7C21-53BE-28C63BB52394}"/>
              </a:ext>
            </a:extLst>
          </p:cNvPr>
          <p:cNvGrpSpPr/>
          <p:nvPr/>
        </p:nvGrpSpPr>
        <p:grpSpPr>
          <a:xfrm>
            <a:off x="899901" y="2022481"/>
            <a:ext cx="2762365" cy="1166420"/>
            <a:chOff x="1469570" y="1944518"/>
            <a:chExt cx="2762365" cy="1166420"/>
          </a:xfrm>
        </p:grpSpPr>
        <p:pic>
          <p:nvPicPr>
            <p:cNvPr id="27" name="Content Placeholder 26">
              <a:extLst>
                <a:ext uri="{FF2B5EF4-FFF2-40B4-BE49-F238E27FC236}">
                  <a16:creationId xmlns:a16="http://schemas.microsoft.com/office/drawing/2014/main" id="{E4F26DF6-93FC-DC42-8446-E92133C2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32653"/>
            <a:stretch/>
          </p:blipFill>
          <p:spPr>
            <a:xfrm>
              <a:off x="1469570" y="1944518"/>
              <a:ext cx="1735841" cy="1166420"/>
            </a:xfrm>
            <a:prstGeom prst="rect">
              <a:avLst/>
            </a:prstGeom>
            <a:noFill/>
          </p:spPr>
        </p:pic>
        <p:pic>
          <p:nvPicPr>
            <p:cNvPr id="32" name="Content Placeholder 31">
              <a:extLst>
                <a:ext uri="{FF2B5EF4-FFF2-40B4-BE49-F238E27FC236}">
                  <a16:creationId xmlns:a16="http://schemas.microsoft.com/office/drawing/2014/main" id="{320CD9D2-C115-D56F-6ECF-D16628523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l="12953" r="15998"/>
            <a:stretch/>
          </p:blipFill>
          <p:spPr>
            <a:xfrm>
              <a:off x="3205412" y="2148717"/>
              <a:ext cx="1026523" cy="918046"/>
            </a:xfrm>
            <a:prstGeom prst="rect">
              <a:avLst/>
            </a:prstGeom>
            <a:noFill/>
          </p:spPr>
        </p:pic>
      </p:grp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D0959D66-9B4B-2313-1061-7F2489EB7D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99164" y="4811834"/>
            <a:ext cx="1505914" cy="1505914"/>
          </a:xfrm>
          <a:prstGeom prst="rect">
            <a:avLst/>
          </a:prstGeom>
          <a:noFill/>
        </p:spPr>
      </p:pic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961D2806-53F9-8132-F99F-A2A2F47344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389477" y="5152224"/>
            <a:ext cx="2230117" cy="56408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841F5D-A78C-2095-0E50-75DDB1290C1D}"/>
              </a:ext>
            </a:extLst>
          </p:cNvPr>
          <p:cNvSpPr txBox="1"/>
          <p:nvPr/>
        </p:nvSpPr>
        <p:spPr>
          <a:xfrm>
            <a:off x="627978" y="1373990"/>
            <a:ext cx="165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6FD55-1005-17C1-7F2E-23C68189C4E9}"/>
              </a:ext>
            </a:extLst>
          </p:cNvPr>
          <p:cNvSpPr txBox="1"/>
          <p:nvPr/>
        </p:nvSpPr>
        <p:spPr>
          <a:xfrm>
            <a:off x="6096000" y="1418725"/>
            <a:ext cx="1417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47" name="Content Placeholder 46">
            <a:extLst>
              <a:ext uri="{FF2B5EF4-FFF2-40B4-BE49-F238E27FC236}">
                <a16:creationId xmlns:a16="http://schemas.microsoft.com/office/drawing/2014/main" id="{6A0A971C-BC27-9657-99A3-9C254AF6A8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04132" y="2022481"/>
            <a:ext cx="1895979" cy="995389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25AA97-2D98-643C-C157-D1A8AAEE20D0}"/>
              </a:ext>
            </a:extLst>
          </p:cNvPr>
          <p:cNvSpPr txBox="1"/>
          <p:nvPr/>
        </p:nvSpPr>
        <p:spPr>
          <a:xfrm>
            <a:off x="429407" y="4437523"/>
            <a:ext cx="165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5C36-3D68-903A-2AB4-898BB515FE31}"/>
              </a:ext>
            </a:extLst>
          </p:cNvPr>
          <p:cNvSpPr txBox="1"/>
          <p:nvPr/>
        </p:nvSpPr>
        <p:spPr>
          <a:xfrm>
            <a:off x="3487904" y="4440698"/>
            <a:ext cx="146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Build Tool: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B81F1-A756-840E-0139-0E35DF411776}"/>
              </a:ext>
            </a:extLst>
          </p:cNvPr>
          <p:cNvSpPr txBox="1"/>
          <p:nvPr/>
        </p:nvSpPr>
        <p:spPr>
          <a:xfrm>
            <a:off x="6592891" y="4387148"/>
            <a:ext cx="184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Editor: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121F5-29F8-D18B-FD21-B405D9B97F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10600" y="2140150"/>
            <a:ext cx="2108411" cy="70280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C7264B-88E8-ABD9-74CD-EE47CD15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307" y="2069789"/>
            <a:ext cx="828777" cy="8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70E447-F9C6-662D-D5BC-FD7906E4BF9F}"/>
              </a:ext>
            </a:extLst>
          </p:cNvPr>
          <p:cNvSpPr txBox="1"/>
          <p:nvPr/>
        </p:nvSpPr>
        <p:spPr>
          <a:xfrm>
            <a:off x="9512100" y="4399895"/>
            <a:ext cx="184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Server:</a:t>
            </a:r>
            <a:endParaRPr lang="en-IN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1A9F91-C0D8-DEC2-FE5B-AC115A20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87" y="4806855"/>
            <a:ext cx="1445126" cy="14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71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A7D8-E477-778B-46BD-2BDAF31B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15" y="287102"/>
            <a:ext cx="11126970" cy="745285"/>
          </a:xfrm>
        </p:spPr>
        <p:txBody>
          <a:bodyPr/>
          <a:lstStyle/>
          <a:p>
            <a:r>
              <a:rPr lang="en-US" b="1" dirty="0"/>
              <a:t>ER DIAGRAM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44AB98-407C-8037-C609-38669C76D0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546555" y="1308960"/>
            <a:ext cx="7064045" cy="54125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21108-96E2-918E-5DA2-CFC386AE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64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0C6A-CE0D-3540-D685-4EA1E32D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912434"/>
          </a:xfrm>
        </p:spPr>
        <p:txBody>
          <a:bodyPr/>
          <a:lstStyle/>
          <a:p>
            <a:r>
              <a:rPr lang="en-US" b="1" dirty="0"/>
              <a:t>FUTURE ENHANCEMENT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307FF-CE68-4378-7F9B-D0088484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 dirty="0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304FA633-6FE7-1D16-EBC1-DBFDDF7E6D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7240" y="1728851"/>
            <a:ext cx="10469880" cy="40142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Mobile Application Integration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Advanced Analytics and Reporting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AI-Powered Personalization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Wearable Devices Integration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Health and Fitness Tracking / Nutrition Tracking and Meal Planning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Enhance Member Engagement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561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AF5DA8-6387-4138-BF96-B65D39F2FC21}">
  <ds:schemaRefs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665</TotalTime>
  <Words>391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 Display</vt:lpstr>
      <vt:lpstr>Arial</vt:lpstr>
      <vt:lpstr>Arial Black</vt:lpstr>
      <vt:lpstr>Calibri</vt:lpstr>
      <vt:lpstr>Overpass</vt:lpstr>
      <vt:lpstr>Segoe UI Light</vt:lpstr>
      <vt:lpstr>Segoe UI Light (Body)</vt:lpstr>
      <vt:lpstr>Segoe UI Light (Headings)</vt:lpstr>
      <vt:lpstr>Symbol</vt:lpstr>
      <vt:lpstr>Times New Roman</vt:lpstr>
      <vt:lpstr>Custom</vt:lpstr>
      <vt:lpstr>Online gym management system</vt:lpstr>
      <vt:lpstr>Content</vt:lpstr>
      <vt:lpstr> project overview  The gym management system is a web-based application designed to manage the operations of a gym efficiently. Built using java spring boot,MySQL, and JSP, the system provides an easy-to-use interface for gym administrators to manage members, classes, and schedules. This application streamlines administrative tasks, improves communication between staff and members, and ensures a smooth operation of the gym’s day-to-day activities.  </vt:lpstr>
      <vt:lpstr>Features</vt:lpstr>
      <vt:lpstr>PowerPoint Presentation</vt:lpstr>
      <vt:lpstr>Functionalities</vt:lpstr>
      <vt:lpstr>TECH STACK</vt:lpstr>
      <vt:lpstr>ER DIAGRAM</vt:lpstr>
      <vt:lpstr>FUTURE ENHANCEMENT</vt:lpstr>
      <vt:lpstr>Conclusion  In conclusion, the gym management system using spring boot is a comprehensive solution that addresses the key challenges faced by gym administrators and members. It enhances operational efficiency, improves member engagement, and provides a solid foundation for future growth and innovation.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CHHATROLA PRACHIBEN DINESHBHAI</dc:creator>
  <cp:lastModifiedBy>pooja amanchi</cp:lastModifiedBy>
  <cp:revision>13</cp:revision>
  <dcterms:created xsi:type="dcterms:W3CDTF">2024-07-28T13:54:31Z</dcterms:created>
  <dcterms:modified xsi:type="dcterms:W3CDTF">2024-07-31T17:27:07Z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