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Be Vietnam Pro" panose="020B0604020202020204" charset="0"/>
      <p:regular r:id="rId23"/>
      <p:bold r:id="rId24"/>
      <p:italic r:id="rId25"/>
      <p:boldItalic r:id="rId26"/>
    </p:embeddedFont>
    <p:embeddedFont>
      <p:font typeface="Be Vietnam Pro Black" panose="020B0604020202020204" charset="0"/>
      <p:bold r:id="rId27"/>
      <p:boldItalic r:id="rId28"/>
    </p:embeddedFont>
    <p:embeddedFont>
      <p:font typeface="Bebas Neue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Figtree" panose="020B0604020202020204" charset="0"/>
      <p:regular r:id="rId34"/>
      <p:bold r:id="rId35"/>
      <p:italic r:id="rId36"/>
      <p:boldItalic r:id="rId37"/>
    </p:embeddedFont>
    <p:embeddedFont>
      <p:font typeface="Mogra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Daspute" userId="8f7ce4dabc7e83e8" providerId="LiveId" clId="{898C1E1F-DC53-456D-B681-CAE16DAFC93A}"/>
    <pc:docChg chg="modSld">
      <pc:chgData name="Prachi Daspute" userId="8f7ce4dabc7e83e8" providerId="LiveId" clId="{898C1E1F-DC53-456D-B681-CAE16DAFC93A}" dt="2024-02-18T16:20:39.111" v="7" actId="1036"/>
      <pc:docMkLst>
        <pc:docMk/>
      </pc:docMkLst>
      <pc:sldChg chg="modSp">
        <pc:chgData name="Prachi Daspute" userId="8f7ce4dabc7e83e8" providerId="LiveId" clId="{898C1E1F-DC53-456D-B681-CAE16DAFC93A}" dt="2024-02-18T16:20:39.111" v="7" actId="1036"/>
        <pc:sldMkLst>
          <pc:docMk/>
          <pc:sldMk cId="0" sldId="258"/>
        </pc:sldMkLst>
        <pc:spChg chg="mod">
          <ac:chgData name="Prachi Daspute" userId="8f7ce4dabc7e83e8" providerId="LiveId" clId="{898C1E1F-DC53-456D-B681-CAE16DAFC93A}" dt="2024-02-18T16:20:34.646" v="5" actId="13926"/>
          <ac:spMkLst>
            <pc:docMk/>
            <pc:sldMk cId="0" sldId="258"/>
            <ac:spMk id="177" creationId="{00000000-0000-0000-0000-000000000000}"/>
          </ac:spMkLst>
        </pc:spChg>
        <pc:picChg chg="mod">
          <ac:chgData name="Prachi Daspute" userId="8f7ce4dabc7e83e8" providerId="LiveId" clId="{898C1E1F-DC53-456D-B681-CAE16DAFC93A}" dt="2024-02-18T16:20:39.111" v="7" actId="1036"/>
          <ac:picMkLst>
            <pc:docMk/>
            <pc:sldMk cId="0" sldId="258"/>
            <ac:picMk id="174" creationId="{00000000-0000-0000-0000-000000000000}"/>
          </ac:picMkLst>
        </pc:picChg>
      </pc:sldChg>
      <pc:sldChg chg="modSp">
        <pc:chgData name="Prachi Daspute" userId="8f7ce4dabc7e83e8" providerId="LiveId" clId="{898C1E1F-DC53-456D-B681-CAE16DAFC93A}" dt="2024-02-18T16:19:30.966" v="3" actId="14100"/>
        <pc:sldMkLst>
          <pc:docMk/>
          <pc:sldMk cId="0" sldId="260"/>
        </pc:sldMkLst>
        <pc:spChg chg="mod">
          <ac:chgData name="Prachi Daspute" userId="8f7ce4dabc7e83e8" providerId="LiveId" clId="{898C1E1F-DC53-456D-B681-CAE16DAFC93A}" dt="2024-02-18T16:19:30.966" v="3" actId="14100"/>
          <ac:spMkLst>
            <pc:docMk/>
            <pc:sldMk cId="0" sldId="260"/>
            <ac:spMk id="194" creationId="{00000000-0000-0000-0000-000000000000}"/>
          </ac:spMkLst>
        </pc:spChg>
      </pc:sldChg>
      <pc:sldChg chg="modSp">
        <pc:chgData name="Prachi Daspute" userId="8f7ce4dabc7e83e8" providerId="LiveId" clId="{898C1E1F-DC53-456D-B681-CAE16DAFC93A}" dt="2024-02-18T16:19:10.375" v="2" actId="14100"/>
        <pc:sldMkLst>
          <pc:docMk/>
          <pc:sldMk cId="0" sldId="261"/>
        </pc:sldMkLst>
        <pc:spChg chg="mod">
          <ac:chgData name="Prachi Daspute" userId="8f7ce4dabc7e83e8" providerId="LiveId" clId="{898C1E1F-DC53-456D-B681-CAE16DAFC93A}" dt="2024-02-18T16:19:10.375" v="2" actId="14100"/>
          <ac:spMkLst>
            <pc:docMk/>
            <pc:sldMk cId="0" sldId="261"/>
            <ac:spMk id="207" creationId="{00000000-0000-0000-0000-000000000000}"/>
          </ac:spMkLst>
        </pc:spChg>
      </pc:sldChg>
      <pc:sldChg chg="modSp">
        <pc:chgData name="Prachi Daspute" userId="8f7ce4dabc7e83e8" providerId="LiveId" clId="{898C1E1F-DC53-456D-B681-CAE16DAFC93A}" dt="2024-02-18T16:18:46.908" v="0" actId="14100"/>
        <pc:sldMkLst>
          <pc:docMk/>
          <pc:sldMk cId="0" sldId="274"/>
        </pc:sldMkLst>
        <pc:spChg chg="mod">
          <ac:chgData name="Prachi Daspute" userId="8f7ce4dabc7e83e8" providerId="LiveId" clId="{898C1E1F-DC53-456D-B681-CAE16DAFC93A}" dt="2024-02-18T16:18:46.908" v="0" actId="14100"/>
          <ac:spMkLst>
            <pc:docMk/>
            <pc:sldMk cId="0" sldId="274"/>
            <ac:spMk id="3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875c82e5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875c82e5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a47c9ea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a47c9ea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a47c9ea4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a47c9ea4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a47c9ea4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a47c9ea4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a47c9ea4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a47c9ea4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a47c9ea4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a47c9ea4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47c9ea4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47c9ea4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875c82e5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875c82e5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880c0173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880c0173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880c0173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880c0173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875c82e53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875c82e53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875c82e5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875c82e5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875c82e5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875c82e5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875c82e5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875c82e5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875c82e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875c82e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a47c9ea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a47c9ea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a47c9ea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a47c9ea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a47c9ea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a47c9ea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5746"/>
          <a:stretch/>
        </p:blipFill>
        <p:spPr>
          <a:xfrm>
            <a:off x="15" y="962"/>
            <a:ext cx="9143983" cy="5142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720000" y="1142868"/>
            <a:ext cx="7704000" cy="38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 Light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9" name="Google Shape;129;p25"/>
          <p:cNvGrpSpPr/>
          <p:nvPr/>
        </p:nvGrpSpPr>
        <p:grpSpPr>
          <a:xfrm>
            <a:off x="-76526" y="-91510"/>
            <a:ext cx="9264856" cy="5146058"/>
            <a:chOff x="-76526" y="-91510"/>
            <a:chExt cx="9264856" cy="5146058"/>
          </a:xfrm>
        </p:grpSpPr>
        <p:sp>
          <p:nvSpPr>
            <p:cNvPr id="130" name="Google Shape;130;p25"/>
            <p:cNvSpPr/>
            <p:nvPr/>
          </p:nvSpPr>
          <p:spPr>
            <a:xfrm>
              <a:off x="8073050" y="3377830"/>
              <a:ext cx="1115280" cy="1602000"/>
            </a:xfrm>
            <a:custGeom>
              <a:avLst/>
              <a:gdLst/>
              <a:ahLst/>
              <a:cxnLst/>
              <a:rect l="l" t="t" r="r" b="b"/>
              <a:pathLst>
                <a:path w="3098" h="4450" extrusionOk="0">
                  <a:moveTo>
                    <a:pt x="2623" y="4232"/>
                  </a:moveTo>
                  <a:lnTo>
                    <a:pt x="2623" y="4232"/>
                  </a:lnTo>
                  <a:cubicBezTo>
                    <a:pt x="3206" y="3941"/>
                    <a:pt x="3094" y="3142"/>
                    <a:pt x="3082" y="2618"/>
                  </a:cubicBezTo>
                  <a:cubicBezTo>
                    <a:pt x="3065" y="1887"/>
                    <a:pt x="3049" y="1157"/>
                    <a:pt x="3032" y="427"/>
                  </a:cubicBezTo>
                  <a:cubicBezTo>
                    <a:pt x="3031" y="345"/>
                    <a:pt x="3028" y="261"/>
                    <a:pt x="2992" y="187"/>
                  </a:cubicBezTo>
                  <a:cubicBezTo>
                    <a:pt x="2879" y="-46"/>
                    <a:pt x="2234" y="-4"/>
                    <a:pt x="2017" y="18"/>
                  </a:cubicBezTo>
                  <a:cubicBezTo>
                    <a:pt x="1640" y="54"/>
                    <a:pt x="1271" y="187"/>
                    <a:pt x="964" y="410"/>
                  </a:cubicBezTo>
                  <a:cubicBezTo>
                    <a:pt x="-72" y="1163"/>
                    <a:pt x="-353" y="2885"/>
                    <a:pt x="518" y="3862"/>
                  </a:cubicBezTo>
                  <a:cubicBezTo>
                    <a:pt x="1033" y="4441"/>
                    <a:pt x="1968" y="4646"/>
                    <a:pt x="2623" y="42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 rot="5400000">
              <a:off x="7745158" y="-138850"/>
              <a:ext cx="1371240" cy="1465920"/>
            </a:xfrm>
            <a:custGeom>
              <a:avLst/>
              <a:gdLst/>
              <a:ahLst/>
              <a:cxnLst/>
              <a:rect l="l" t="t" r="r" b="b"/>
              <a:pathLst>
                <a:path w="3809" h="4072" extrusionOk="0">
                  <a:moveTo>
                    <a:pt x="3761" y="1153"/>
                  </a:moveTo>
                  <a:lnTo>
                    <a:pt x="3761" y="1153"/>
                  </a:lnTo>
                  <a:cubicBezTo>
                    <a:pt x="3745" y="1211"/>
                    <a:pt x="3724" y="1268"/>
                    <a:pt x="3698" y="1324"/>
                  </a:cubicBezTo>
                  <a:cubicBezTo>
                    <a:pt x="3580" y="1583"/>
                    <a:pt x="3354" y="1798"/>
                    <a:pt x="3080" y="1874"/>
                  </a:cubicBezTo>
                  <a:cubicBezTo>
                    <a:pt x="2837" y="1943"/>
                    <a:pt x="2579" y="1901"/>
                    <a:pt x="2327" y="1891"/>
                  </a:cubicBezTo>
                  <a:cubicBezTo>
                    <a:pt x="1800" y="1869"/>
                    <a:pt x="1243" y="2235"/>
                    <a:pt x="924" y="2645"/>
                  </a:cubicBezTo>
                  <a:cubicBezTo>
                    <a:pt x="698" y="2933"/>
                    <a:pt x="556" y="3280"/>
                    <a:pt x="462" y="3634"/>
                  </a:cubicBezTo>
                  <a:cubicBezTo>
                    <a:pt x="409" y="3835"/>
                    <a:pt x="305" y="4091"/>
                    <a:pt x="98" y="4071"/>
                  </a:cubicBezTo>
                  <a:cubicBezTo>
                    <a:pt x="59" y="3192"/>
                    <a:pt x="93" y="2311"/>
                    <a:pt x="93" y="1431"/>
                  </a:cubicBezTo>
                  <a:cubicBezTo>
                    <a:pt x="93" y="1323"/>
                    <a:pt x="137" y="7"/>
                    <a:pt x="0" y="0"/>
                  </a:cubicBezTo>
                  <a:cubicBezTo>
                    <a:pt x="940" y="51"/>
                    <a:pt x="1879" y="53"/>
                    <a:pt x="2820" y="27"/>
                  </a:cubicBezTo>
                  <a:cubicBezTo>
                    <a:pt x="3306" y="13"/>
                    <a:pt x="3660" y="-112"/>
                    <a:pt x="3779" y="486"/>
                  </a:cubicBezTo>
                  <a:cubicBezTo>
                    <a:pt x="3823" y="706"/>
                    <a:pt x="3821" y="938"/>
                    <a:pt x="3761" y="1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-76526" y="3588626"/>
              <a:ext cx="995760" cy="1465921"/>
            </a:xfrm>
            <a:custGeom>
              <a:avLst/>
              <a:gdLst/>
              <a:ahLst/>
              <a:cxnLst/>
              <a:rect l="l" t="t" r="r" b="b"/>
              <a:pathLst>
                <a:path w="3272" h="4817" extrusionOk="0">
                  <a:moveTo>
                    <a:pt x="900" y="1228"/>
                  </a:moveTo>
                  <a:lnTo>
                    <a:pt x="900" y="1228"/>
                  </a:lnTo>
                  <a:cubicBezTo>
                    <a:pt x="881" y="1288"/>
                    <a:pt x="863" y="1349"/>
                    <a:pt x="846" y="1410"/>
                  </a:cubicBezTo>
                  <a:cubicBezTo>
                    <a:pt x="736" y="1784"/>
                    <a:pt x="635" y="2171"/>
                    <a:pt x="416" y="2494"/>
                  </a:cubicBezTo>
                  <a:cubicBezTo>
                    <a:pt x="289" y="2680"/>
                    <a:pt x="124" y="2845"/>
                    <a:pt x="51" y="3057"/>
                  </a:cubicBezTo>
                  <a:cubicBezTo>
                    <a:pt x="-1" y="3206"/>
                    <a:pt x="-3" y="3365"/>
                    <a:pt x="2" y="3522"/>
                  </a:cubicBezTo>
                  <a:cubicBezTo>
                    <a:pt x="14" y="3914"/>
                    <a:pt x="-30" y="4454"/>
                    <a:pt x="345" y="4673"/>
                  </a:cubicBezTo>
                  <a:cubicBezTo>
                    <a:pt x="733" y="4899"/>
                    <a:pt x="1178" y="4828"/>
                    <a:pt x="1580" y="4674"/>
                  </a:cubicBezTo>
                  <a:cubicBezTo>
                    <a:pt x="2692" y="4248"/>
                    <a:pt x="3220" y="2878"/>
                    <a:pt x="3268" y="1765"/>
                  </a:cubicBezTo>
                  <a:cubicBezTo>
                    <a:pt x="3288" y="1317"/>
                    <a:pt x="3237" y="843"/>
                    <a:pt x="2976" y="479"/>
                  </a:cubicBezTo>
                  <a:cubicBezTo>
                    <a:pt x="2568" y="-91"/>
                    <a:pt x="1823" y="-179"/>
                    <a:pt x="1343" y="360"/>
                  </a:cubicBezTo>
                  <a:cubicBezTo>
                    <a:pt x="1125" y="605"/>
                    <a:pt x="1000" y="914"/>
                    <a:pt x="900" y="12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720000" y="2326025"/>
            <a:ext cx="3558300" cy="1594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883202" y="871450"/>
            <a:ext cx="1179300" cy="8418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Mogra"/>
                <a:ea typeface="Mogra"/>
                <a:cs typeface="Mogra"/>
                <a:sym typeface="Mog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713225" y="3920225"/>
            <a:ext cx="2426400" cy="639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-100324" y="2401004"/>
            <a:ext cx="9789675" cy="2811747"/>
            <a:chOff x="-100324" y="2401004"/>
            <a:chExt cx="9789675" cy="2811747"/>
          </a:xfrm>
        </p:grpSpPr>
        <p:sp>
          <p:nvSpPr>
            <p:cNvPr id="138" name="Google Shape;138;p26"/>
            <p:cNvSpPr/>
            <p:nvPr/>
          </p:nvSpPr>
          <p:spPr>
            <a:xfrm rot="5400000">
              <a:off x="456562" y="4240788"/>
              <a:ext cx="415075" cy="1528848"/>
            </a:xfrm>
            <a:custGeom>
              <a:avLst/>
              <a:gdLst/>
              <a:ahLst/>
              <a:cxnLst/>
              <a:rect l="l" t="t" r="r" b="b"/>
              <a:pathLst>
                <a:path w="991" h="3650" extrusionOk="0">
                  <a:moveTo>
                    <a:pt x="0" y="1824"/>
                  </a:moveTo>
                  <a:lnTo>
                    <a:pt x="0" y="1824"/>
                  </a:lnTo>
                  <a:cubicBezTo>
                    <a:pt x="12" y="2544"/>
                    <a:pt x="394" y="3248"/>
                    <a:pt x="991" y="3650"/>
                  </a:cubicBezTo>
                  <a:cubicBezTo>
                    <a:pt x="947" y="3038"/>
                    <a:pt x="918" y="2424"/>
                    <a:pt x="906" y="1810"/>
                  </a:cubicBezTo>
                  <a:cubicBezTo>
                    <a:pt x="894" y="1217"/>
                    <a:pt x="972" y="586"/>
                    <a:pt x="907" y="0"/>
                  </a:cubicBezTo>
                  <a:cubicBezTo>
                    <a:pt x="309" y="295"/>
                    <a:pt x="-10" y="1203"/>
                    <a:pt x="0" y="18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 rot="5400000" flipH="1">
              <a:off x="6780528" y="2303928"/>
              <a:ext cx="2811747" cy="3005899"/>
            </a:xfrm>
            <a:custGeom>
              <a:avLst/>
              <a:gdLst/>
              <a:ahLst/>
              <a:cxnLst/>
              <a:rect l="l" t="t" r="r" b="b"/>
              <a:pathLst>
                <a:path w="3809" h="4072" extrusionOk="0">
                  <a:moveTo>
                    <a:pt x="3761" y="1153"/>
                  </a:moveTo>
                  <a:lnTo>
                    <a:pt x="3761" y="1153"/>
                  </a:lnTo>
                  <a:cubicBezTo>
                    <a:pt x="3745" y="1211"/>
                    <a:pt x="3724" y="1268"/>
                    <a:pt x="3698" y="1324"/>
                  </a:cubicBezTo>
                  <a:cubicBezTo>
                    <a:pt x="3580" y="1583"/>
                    <a:pt x="3354" y="1798"/>
                    <a:pt x="3080" y="1874"/>
                  </a:cubicBezTo>
                  <a:cubicBezTo>
                    <a:pt x="2837" y="1943"/>
                    <a:pt x="2579" y="1901"/>
                    <a:pt x="2327" y="1891"/>
                  </a:cubicBezTo>
                  <a:cubicBezTo>
                    <a:pt x="1800" y="1869"/>
                    <a:pt x="1243" y="2235"/>
                    <a:pt x="924" y="2645"/>
                  </a:cubicBezTo>
                  <a:cubicBezTo>
                    <a:pt x="698" y="2933"/>
                    <a:pt x="556" y="3280"/>
                    <a:pt x="462" y="3634"/>
                  </a:cubicBezTo>
                  <a:cubicBezTo>
                    <a:pt x="409" y="3835"/>
                    <a:pt x="305" y="4091"/>
                    <a:pt x="98" y="4071"/>
                  </a:cubicBezTo>
                  <a:cubicBezTo>
                    <a:pt x="59" y="3192"/>
                    <a:pt x="93" y="2311"/>
                    <a:pt x="93" y="1431"/>
                  </a:cubicBezTo>
                  <a:cubicBezTo>
                    <a:pt x="93" y="1323"/>
                    <a:pt x="137" y="7"/>
                    <a:pt x="0" y="0"/>
                  </a:cubicBezTo>
                  <a:cubicBezTo>
                    <a:pt x="940" y="51"/>
                    <a:pt x="1879" y="53"/>
                    <a:pt x="2820" y="27"/>
                  </a:cubicBezTo>
                  <a:cubicBezTo>
                    <a:pt x="3306" y="13"/>
                    <a:pt x="3660" y="-112"/>
                    <a:pt x="3779" y="486"/>
                  </a:cubicBezTo>
                  <a:cubicBezTo>
                    <a:pt x="3823" y="706"/>
                    <a:pt x="3821" y="938"/>
                    <a:pt x="3761" y="1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1087551" y="3157815"/>
            <a:ext cx="2175300" cy="86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2"/>
          </p:nvPr>
        </p:nvSpPr>
        <p:spPr>
          <a:xfrm>
            <a:off x="3484347" y="3157815"/>
            <a:ext cx="2175300" cy="86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3"/>
          </p:nvPr>
        </p:nvSpPr>
        <p:spPr>
          <a:xfrm>
            <a:off x="5881149" y="3157815"/>
            <a:ext cx="2175300" cy="86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4"/>
          </p:nvPr>
        </p:nvSpPr>
        <p:spPr>
          <a:xfrm>
            <a:off x="1087550" y="2703238"/>
            <a:ext cx="2175300" cy="527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5"/>
          </p:nvPr>
        </p:nvSpPr>
        <p:spPr>
          <a:xfrm>
            <a:off x="3484350" y="2703238"/>
            <a:ext cx="2175300" cy="527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6"/>
          </p:nvPr>
        </p:nvSpPr>
        <p:spPr>
          <a:xfrm>
            <a:off x="5881150" y="2703238"/>
            <a:ext cx="2175300" cy="527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8" name="Google Shape;148;p27"/>
          <p:cNvGrpSpPr/>
          <p:nvPr/>
        </p:nvGrpSpPr>
        <p:grpSpPr>
          <a:xfrm flipH="1">
            <a:off x="-853175" y="-164500"/>
            <a:ext cx="10466060" cy="5904160"/>
            <a:chOff x="-461097" y="-164500"/>
            <a:chExt cx="10466060" cy="5904160"/>
          </a:xfrm>
        </p:grpSpPr>
        <p:grpSp>
          <p:nvGrpSpPr>
            <p:cNvPr id="149" name="Google Shape;149;p27"/>
            <p:cNvGrpSpPr/>
            <p:nvPr/>
          </p:nvGrpSpPr>
          <p:grpSpPr>
            <a:xfrm>
              <a:off x="-461097" y="-164500"/>
              <a:ext cx="10466060" cy="5904160"/>
              <a:chOff x="-461097" y="-164500"/>
              <a:chExt cx="10466060" cy="5904160"/>
            </a:xfrm>
          </p:grpSpPr>
          <p:sp>
            <p:nvSpPr>
              <p:cNvPr id="150" name="Google Shape;150;p27"/>
              <p:cNvSpPr/>
              <p:nvPr/>
            </p:nvSpPr>
            <p:spPr>
              <a:xfrm rot="9829661">
                <a:off x="6996267" y="4089455"/>
                <a:ext cx="2888554" cy="1273123"/>
              </a:xfrm>
              <a:custGeom>
                <a:avLst/>
                <a:gdLst/>
                <a:ahLst/>
                <a:cxnLst/>
                <a:rect l="l" t="t" r="r" b="b"/>
                <a:pathLst>
                  <a:path w="11274" h="4969" extrusionOk="0">
                    <a:moveTo>
                      <a:pt x="11231" y="0"/>
                    </a:moveTo>
                    <a:lnTo>
                      <a:pt x="11231" y="0"/>
                    </a:lnTo>
                    <a:cubicBezTo>
                      <a:pt x="11232" y="26"/>
                      <a:pt x="5861" y="32"/>
                      <a:pt x="5371" y="36"/>
                    </a:cubicBezTo>
                    <a:cubicBezTo>
                      <a:pt x="4482" y="41"/>
                      <a:pt x="3592" y="50"/>
                      <a:pt x="2702" y="64"/>
                    </a:cubicBezTo>
                    <a:cubicBezTo>
                      <a:pt x="2276" y="70"/>
                      <a:pt x="2005" y="100"/>
                      <a:pt x="1622" y="274"/>
                    </a:cubicBezTo>
                    <a:cubicBezTo>
                      <a:pt x="1288" y="425"/>
                      <a:pt x="972" y="621"/>
                      <a:pt x="705" y="874"/>
                    </a:cubicBezTo>
                    <a:cubicBezTo>
                      <a:pt x="277" y="1281"/>
                      <a:pt x="-16" y="1853"/>
                      <a:pt x="1" y="2443"/>
                    </a:cubicBezTo>
                    <a:cubicBezTo>
                      <a:pt x="17" y="2957"/>
                      <a:pt x="268" y="3450"/>
                      <a:pt x="640" y="3804"/>
                    </a:cubicBezTo>
                    <a:cubicBezTo>
                      <a:pt x="1610" y="4727"/>
                      <a:pt x="3144" y="5085"/>
                      <a:pt x="4449" y="4937"/>
                    </a:cubicBezTo>
                    <a:cubicBezTo>
                      <a:pt x="5526" y="4815"/>
                      <a:pt x="6570" y="4308"/>
                      <a:pt x="7267" y="3477"/>
                    </a:cubicBezTo>
                    <a:cubicBezTo>
                      <a:pt x="7487" y="3214"/>
                      <a:pt x="7671" y="2923"/>
                      <a:pt x="7881" y="2652"/>
                    </a:cubicBezTo>
                    <a:cubicBezTo>
                      <a:pt x="8280" y="2138"/>
                      <a:pt x="8784" y="1690"/>
                      <a:pt x="9390" y="1454"/>
                    </a:cubicBezTo>
                    <a:cubicBezTo>
                      <a:pt x="9996" y="1218"/>
                      <a:pt x="10711" y="1216"/>
                      <a:pt x="11274" y="1542"/>
                    </a:cubicBezTo>
                    <a:cubicBezTo>
                      <a:pt x="11270" y="1028"/>
                      <a:pt x="11256" y="514"/>
                      <a:pt x="11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rot="-5549699">
                <a:off x="-224389" y="-349891"/>
                <a:ext cx="989207" cy="1420908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4450" extrusionOk="0">
                    <a:moveTo>
                      <a:pt x="2623" y="4232"/>
                    </a:moveTo>
                    <a:lnTo>
                      <a:pt x="2623" y="4232"/>
                    </a:lnTo>
                    <a:cubicBezTo>
                      <a:pt x="3206" y="3941"/>
                      <a:pt x="3094" y="3142"/>
                      <a:pt x="3082" y="2618"/>
                    </a:cubicBezTo>
                    <a:cubicBezTo>
                      <a:pt x="3065" y="1887"/>
                      <a:pt x="3049" y="1157"/>
                      <a:pt x="3032" y="427"/>
                    </a:cubicBezTo>
                    <a:cubicBezTo>
                      <a:pt x="3031" y="345"/>
                      <a:pt x="3028" y="261"/>
                      <a:pt x="2992" y="187"/>
                    </a:cubicBezTo>
                    <a:cubicBezTo>
                      <a:pt x="2879" y="-46"/>
                      <a:pt x="2234" y="-4"/>
                      <a:pt x="2017" y="18"/>
                    </a:cubicBezTo>
                    <a:cubicBezTo>
                      <a:pt x="1640" y="54"/>
                      <a:pt x="1271" y="187"/>
                      <a:pt x="964" y="410"/>
                    </a:cubicBezTo>
                    <a:cubicBezTo>
                      <a:pt x="-72" y="1163"/>
                      <a:pt x="-353" y="2885"/>
                      <a:pt x="518" y="3862"/>
                    </a:cubicBezTo>
                    <a:cubicBezTo>
                      <a:pt x="1033" y="4441"/>
                      <a:pt x="1968" y="4646"/>
                      <a:pt x="2623" y="4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-50568" y="3230950"/>
                <a:ext cx="908958" cy="1948195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8089" extrusionOk="0">
                    <a:moveTo>
                      <a:pt x="3039" y="7954"/>
                    </a:moveTo>
                    <a:lnTo>
                      <a:pt x="3039" y="7954"/>
                    </a:lnTo>
                    <a:cubicBezTo>
                      <a:pt x="3075" y="7921"/>
                      <a:pt x="3098" y="7876"/>
                      <a:pt x="3119" y="7832"/>
                    </a:cubicBezTo>
                    <a:cubicBezTo>
                      <a:pt x="3767" y="6492"/>
                      <a:pt x="3865" y="4944"/>
                      <a:pt x="3710" y="3464"/>
                    </a:cubicBezTo>
                    <a:cubicBezTo>
                      <a:pt x="3651" y="2907"/>
                      <a:pt x="3558" y="2350"/>
                      <a:pt x="3360" y="1826"/>
                    </a:cubicBezTo>
                    <a:cubicBezTo>
                      <a:pt x="3147" y="1263"/>
                      <a:pt x="2805" y="777"/>
                      <a:pt x="2353" y="381"/>
                    </a:cubicBezTo>
                    <a:cubicBezTo>
                      <a:pt x="1826" y="-81"/>
                      <a:pt x="1086" y="-145"/>
                      <a:pt x="548" y="311"/>
                    </a:cubicBezTo>
                    <a:cubicBezTo>
                      <a:pt x="319" y="505"/>
                      <a:pt x="172" y="792"/>
                      <a:pt x="155" y="1093"/>
                    </a:cubicBezTo>
                    <a:cubicBezTo>
                      <a:pt x="137" y="1431"/>
                      <a:pt x="304" y="1636"/>
                      <a:pt x="476" y="1903"/>
                    </a:cubicBezTo>
                    <a:cubicBezTo>
                      <a:pt x="286" y="1912"/>
                      <a:pt x="128" y="2070"/>
                      <a:pt x="61" y="2247"/>
                    </a:cubicBezTo>
                    <a:cubicBezTo>
                      <a:pt x="-7" y="2425"/>
                      <a:pt x="-3" y="2621"/>
                      <a:pt x="2" y="2811"/>
                    </a:cubicBezTo>
                    <a:cubicBezTo>
                      <a:pt x="8" y="3043"/>
                      <a:pt x="14" y="3275"/>
                      <a:pt x="19" y="3507"/>
                    </a:cubicBezTo>
                    <a:cubicBezTo>
                      <a:pt x="21" y="3559"/>
                      <a:pt x="23" y="3611"/>
                      <a:pt x="43" y="3658"/>
                    </a:cubicBezTo>
                    <a:cubicBezTo>
                      <a:pt x="73" y="3726"/>
                      <a:pt x="137" y="3771"/>
                      <a:pt x="198" y="3813"/>
                    </a:cubicBezTo>
                    <a:cubicBezTo>
                      <a:pt x="634" y="4123"/>
                      <a:pt x="1025" y="4521"/>
                      <a:pt x="1224" y="5017"/>
                    </a:cubicBezTo>
                    <a:cubicBezTo>
                      <a:pt x="1314" y="5242"/>
                      <a:pt x="1360" y="5505"/>
                      <a:pt x="1254" y="5723"/>
                    </a:cubicBezTo>
                    <a:cubicBezTo>
                      <a:pt x="1174" y="5887"/>
                      <a:pt x="1020" y="6001"/>
                      <a:pt x="869" y="6102"/>
                    </a:cubicBezTo>
                    <a:cubicBezTo>
                      <a:pt x="637" y="6257"/>
                      <a:pt x="397" y="6399"/>
                      <a:pt x="150" y="6527"/>
                    </a:cubicBezTo>
                    <a:cubicBezTo>
                      <a:pt x="125" y="6540"/>
                      <a:pt x="99" y="6554"/>
                      <a:pt x="83" y="6577"/>
                    </a:cubicBezTo>
                    <a:cubicBezTo>
                      <a:pt x="62" y="6606"/>
                      <a:pt x="62" y="6645"/>
                      <a:pt x="63" y="6680"/>
                    </a:cubicBezTo>
                    <a:cubicBezTo>
                      <a:pt x="71" y="7136"/>
                      <a:pt x="78" y="7591"/>
                      <a:pt x="86" y="8047"/>
                    </a:cubicBezTo>
                    <a:cubicBezTo>
                      <a:pt x="600" y="8142"/>
                      <a:pt x="1178" y="8047"/>
                      <a:pt x="1698" y="8027"/>
                    </a:cubicBezTo>
                    <a:cubicBezTo>
                      <a:pt x="1950" y="8018"/>
                      <a:pt x="2201" y="8008"/>
                      <a:pt x="2453" y="7999"/>
                    </a:cubicBezTo>
                    <a:cubicBezTo>
                      <a:pt x="2584" y="7993"/>
                      <a:pt x="2916" y="8046"/>
                      <a:pt x="3023" y="7967"/>
                    </a:cubicBezTo>
                    <a:cubicBezTo>
                      <a:pt x="3029" y="7963"/>
                      <a:pt x="3034" y="7958"/>
                      <a:pt x="3039" y="79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" name="Google Shape;153;p27"/>
            <p:cNvSpPr/>
            <p:nvPr/>
          </p:nvSpPr>
          <p:spPr>
            <a:xfrm>
              <a:off x="8307513" y="2121586"/>
              <a:ext cx="908948" cy="1497243"/>
            </a:xfrm>
            <a:custGeom>
              <a:avLst/>
              <a:gdLst/>
              <a:ahLst/>
              <a:cxnLst/>
              <a:rect l="l" t="t" r="r" b="b"/>
              <a:pathLst>
                <a:path w="2894" h="4767" extrusionOk="0">
                  <a:moveTo>
                    <a:pt x="2093" y="14"/>
                  </a:moveTo>
                  <a:lnTo>
                    <a:pt x="2093" y="14"/>
                  </a:lnTo>
                  <a:cubicBezTo>
                    <a:pt x="1877" y="57"/>
                    <a:pt x="1683" y="195"/>
                    <a:pt x="1535" y="361"/>
                  </a:cubicBezTo>
                  <a:cubicBezTo>
                    <a:pt x="1264" y="666"/>
                    <a:pt x="1117" y="1079"/>
                    <a:pt x="1134" y="1486"/>
                  </a:cubicBezTo>
                  <a:cubicBezTo>
                    <a:pt x="1138" y="1568"/>
                    <a:pt x="1120" y="1682"/>
                    <a:pt x="1038" y="1683"/>
                  </a:cubicBezTo>
                  <a:cubicBezTo>
                    <a:pt x="1014" y="1683"/>
                    <a:pt x="991" y="1671"/>
                    <a:pt x="969" y="1658"/>
                  </a:cubicBezTo>
                  <a:cubicBezTo>
                    <a:pt x="857" y="1588"/>
                    <a:pt x="765" y="1490"/>
                    <a:pt x="661" y="1407"/>
                  </a:cubicBezTo>
                  <a:cubicBezTo>
                    <a:pt x="558" y="1325"/>
                    <a:pt x="432" y="1256"/>
                    <a:pt x="299" y="1265"/>
                  </a:cubicBezTo>
                  <a:cubicBezTo>
                    <a:pt x="10" y="1284"/>
                    <a:pt x="-16" y="1644"/>
                    <a:pt x="5" y="1860"/>
                  </a:cubicBezTo>
                  <a:cubicBezTo>
                    <a:pt x="74" y="2592"/>
                    <a:pt x="521" y="3254"/>
                    <a:pt x="1073" y="3722"/>
                  </a:cubicBezTo>
                  <a:cubicBezTo>
                    <a:pt x="1595" y="4165"/>
                    <a:pt x="2220" y="4468"/>
                    <a:pt x="2836" y="4767"/>
                  </a:cubicBezTo>
                  <a:cubicBezTo>
                    <a:pt x="2843" y="3805"/>
                    <a:pt x="2851" y="2843"/>
                    <a:pt x="2858" y="1882"/>
                  </a:cubicBezTo>
                  <a:cubicBezTo>
                    <a:pt x="2859" y="1805"/>
                    <a:pt x="2863" y="1729"/>
                    <a:pt x="2867" y="1654"/>
                  </a:cubicBezTo>
                  <a:cubicBezTo>
                    <a:pt x="2896" y="1127"/>
                    <a:pt x="3038" y="-48"/>
                    <a:pt x="2188" y="2"/>
                  </a:cubicBezTo>
                  <a:cubicBezTo>
                    <a:pt x="2156" y="4"/>
                    <a:pt x="2124" y="8"/>
                    <a:pt x="2093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3540300" cy="112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713225" y="1570278"/>
            <a:ext cx="3540300" cy="112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795200" y="3485125"/>
            <a:ext cx="3161100" cy="742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CREDITS: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</a:t>
            </a:r>
            <a:endParaRPr sz="1000" b="1" u="sng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1600"/>
            <a:ext cx="4678201" cy="3321750"/>
          </a:xfrm>
          <a:prstGeom prst="rect">
            <a:avLst/>
          </a:prstGeom>
          <a:noFill/>
          <a:ln w="9525" cap="flat" cmpd="sng">
            <a:solidFill>
              <a:srgbClr val="F8D5C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9"/>
          <p:cNvSpPr txBox="1"/>
          <p:nvPr/>
        </p:nvSpPr>
        <p:spPr>
          <a:xfrm>
            <a:off x="0" y="0"/>
            <a:ext cx="9144000" cy="18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ZOMATO EXPANSION PROJECT</a:t>
            </a:r>
            <a:endParaRPr sz="8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5244100" y="3192350"/>
            <a:ext cx="37740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Presentation By - </a:t>
            </a:r>
            <a:endParaRPr sz="25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Prachi Daspute</a:t>
            </a:r>
            <a:endParaRPr sz="25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Newton School.</a:t>
            </a:r>
            <a:endParaRPr sz="2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75" y="484950"/>
            <a:ext cx="8200224" cy="43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49" y="1046950"/>
            <a:ext cx="7610201" cy="38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/>
          <p:nvPr/>
        </p:nvSpPr>
        <p:spPr>
          <a:xfrm>
            <a:off x="4454300" y="90926"/>
            <a:ext cx="4421931" cy="823774"/>
          </a:xfrm>
          <a:custGeom>
            <a:avLst/>
            <a:gdLst/>
            <a:ahLst/>
            <a:cxnLst/>
            <a:rect l="l" t="t" r="r" b="b"/>
            <a:pathLst>
              <a:path w="16911" h="3199" extrusionOk="0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Current Scenario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763" y="734775"/>
            <a:ext cx="6980475" cy="367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867050" y="4496900"/>
            <a:ext cx="797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must have a balanced expenditure on food.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900" y="1440175"/>
            <a:ext cx="6192200" cy="309691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62" name="Google Shape;262;p41"/>
          <p:cNvSpPr/>
          <p:nvPr/>
        </p:nvSpPr>
        <p:spPr>
          <a:xfrm>
            <a:off x="2337075" y="343600"/>
            <a:ext cx="3088490" cy="521548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Competition</a:t>
            </a:r>
            <a:endParaRPr sz="160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050" y="1278800"/>
            <a:ext cx="6995149" cy="31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/>
          <p:nvPr/>
        </p:nvSpPr>
        <p:spPr>
          <a:xfrm>
            <a:off x="473100" y="261025"/>
            <a:ext cx="3030191" cy="586113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Cuisines</a:t>
            </a:r>
            <a:endParaRPr sz="170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2"/>
          <p:cNvSpPr/>
          <p:nvPr/>
        </p:nvSpPr>
        <p:spPr>
          <a:xfrm>
            <a:off x="618550" y="322100"/>
            <a:ext cx="522317" cy="463967"/>
          </a:xfrm>
          <a:custGeom>
            <a:avLst/>
            <a:gdLst/>
            <a:ahLst/>
            <a:cxnLst/>
            <a:rect l="l" t="t" r="r" b="b"/>
            <a:pathLst>
              <a:path w="2664" h="2563" extrusionOk="0">
                <a:moveTo>
                  <a:pt x="1382" y="1"/>
                </a:moveTo>
                <a:cubicBezTo>
                  <a:pt x="864" y="1"/>
                  <a:pt x="398" y="313"/>
                  <a:pt x="199" y="792"/>
                </a:cubicBezTo>
                <a:cubicBezTo>
                  <a:pt x="0" y="1270"/>
                  <a:pt x="109" y="1821"/>
                  <a:pt x="476" y="2188"/>
                </a:cubicBezTo>
                <a:cubicBezTo>
                  <a:pt x="721" y="2433"/>
                  <a:pt x="1048" y="2563"/>
                  <a:pt x="1381" y="2563"/>
                </a:cubicBezTo>
                <a:cubicBezTo>
                  <a:pt x="1547" y="2563"/>
                  <a:pt x="1713" y="2531"/>
                  <a:pt x="1872" y="2465"/>
                </a:cubicBezTo>
                <a:cubicBezTo>
                  <a:pt x="2351" y="2268"/>
                  <a:pt x="2663" y="1800"/>
                  <a:pt x="2663" y="1282"/>
                </a:cubicBezTo>
                <a:cubicBezTo>
                  <a:pt x="2663" y="574"/>
                  <a:pt x="2090" y="1"/>
                  <a:pt x="138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2"/>
          <p:cNvSpPr txBox="1"/>
          <p:nvPr/>
        </p:nvSpPr>
        <p:spPr>
          <a:xfrm>
            <a:off x="411475" y="4379325"/>
            <a:ext cx="8596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Cuisines affects the restaurant ratings.</a:t>
            </a:r>
            <a:endParaRPr sz="23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794"/>
            <a:ext cx="4217674" cy="3234106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6" name="Google Shape;276;p4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100" y="1543050"/>
            <a:ext cx="4359774" cy="3086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43"/>
          <p:cNvSpPr txBox="1">
            <a:spLocks noGrp="1"/>
          </p:cNvSpPr>
          <p:nvPr>
            <p:ph type="body" idx="4294967295"/>
          </p:nvPr>
        </p:nvSpPr>
        <p:spPr>
          <a:xfrm>
            <a:off x="5256725" y="420425"/>
            <a:ext cx="3599400" cy="627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Online Table Booking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8" name="Google Shape;278;p43"/>
          <p:cNvSpPr/>
          <p:nvPr/>
        </p:nvSpPr>
        <p:spPr>
          <a:xfrm flipH="1">
            <a:off x="4278054" y="494100"/>
            <a:ext cx="659850" cy="47965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3"/>
          <p:cNvSpPr txBox="1">
            <a:spLocks noGrp="1"/>
          </p:cNvSpPr>
          <p:nvPr>
            <p:ph type="body" idx="4294967295"/>
          </p:nvPr>
        </p:nvSpPr>
        <p:spPr>
          <a:xfrm>
            <a:off x="310575" y="3622350"/>
            <a:ext cx="3088500" cy="627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Home Delivery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80" name="Google Shape;280;p43"/>
          <p:cNvSpPr/>
          <p:nvPr/>
        </p:nvSpPr>
        <p:spPr>
          <a:xfrm>
            <a:off x="3912154" y="3696025"/>
            <a:ext cx="659850" cy="47965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3"/>
          <p:cNvSpPr txBox="1"/>
          <p:nvPr/>
        </p:nvSpPr>
        <p:spPr>
          <a:xfrm>
            <a:off x="514350" y="4614450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Additional Facilities affects customer’s ratings.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ctrTitle"/>
          </p:nvPr>
        </p:nvSpPr>
        <p:spPr>
          <a:xfrm>
            <a:off x="-235200" y="0"/>
            <a:ext cx="9614400" cy="1010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</a:rPr>
              <a:t>We can offer the current high rating Restaurants to tie up with us. </a:t>
            </a:r>
            <a:endParaRPr sz="5100" b="1">
              <a:solidFill>
                <a:schemeClr val="lt1"/>
              </a:solidFill>
            </a:endParaRPr>
          </a:p>
        </p:txBody>
      </p:sp>
      <p:sp>
        <p:nvSpPr>
          <p:cNvPr id="287" name="Google Shape;287;p4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44"/>
          <p:cNvPicPr preferRelativeResize="0"/>
          <p:nvPr/>
        </p:nvPicPr>
        <p:blipFill rotWithShape="1">
          <a:blip r:embed="rId3">
            <a:alphaModFix/>
          </a:blip>
          <a:srcRect b="13028"/>
          <a:stretch/>
        </p:blipFill>
        <p:spPr>
          <a:xfrm>
            <a:off x="392900" y="1056538"/>
            <a:ext cx="8358199" cy="2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4">
            <a:alphaModFix/>
          </a:blip>
          <a:srcRect l="5887" t="26497" r="4087"/>
          <a:stretch/>
        </p:blipFill>
        <p:spPr>
          <a:xfrm>
            <a:off x="392900" y="3251000"/>
            <a:ext cx="8358200" cy="17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5"/>
          <p:cNvGrpSpPr/>
          <p:nvPr/>
        </p:nvGrpSpPr>
        <p:grpSpPr>
          <a:xfrm flipH="1">
            <a:off x="3669015" y="373732"/>
            <a:ext cx="4441619" cy="611401"/>
            <a:chOff x="4411970" y="2962952"/>
            <a:chExt cx="706544" cy="104212"/>
          </a:xfrm>
        </p:grpSpPr>
        <p:sp>
          <p:nvSpPr>
            <p:cNvPr id="295" name="Google Shape;295;p45"/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Conclusion</a:t>
              </a: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45"/>
          <p:cNvSpPr txBox="1"/>
          <p:nvPr/>
        </p:nvSpPr>
        <p:spPr>
          <a:xfrm>
            <a:off x="440875" y="1278525"/>
            <a:ext cx="83031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4 selected countries for our expansion are Australia, Canada, Singapore, Sri Lanka. Our Major Focus will be on Australia, As this Country has 3 most suitable cities</a:t>
            </a: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According to our data, To get a higher rating, We must keep the rate of cuisines in the middle range, keep high quality cuisines and provide additional facilities in our new Restaurants.</a:t>
            </a:r>
            <a:endParaRPr sz="20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must offer more services like online delivery and table booking to increase the customer’s ratings because customers enjoy additional ease &amp; convenience in their dining experience.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2836275" y="88175"/>
            <a:ext cx="3233100" cy="79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800"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525"/>
            <a:ext cx="9143999" cy="42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211500" y="191875"/>
            <a:ext cx="3829800" cy="1347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Thank You</a:t>
            </a:r>
            <a:endParaRPr b="1" dirty="0">
              <a:solidFill>
                <a:schemeClr val="lt1"/>
              </a:solidFill>
            </a:endParaRPr>
          </a:p>
        </p:txBody>
      </p:sp>
      <p:grpSp>
        <p:nvGrpSpPr>
          <p:cNvPr id="311" name="Google Shape;311;p47"/>
          <p:cNvGrpSpPr/>
          <p:nvPr/>
        </p:nvGrpSpPr>
        <p:grpSpPr>
          <a:xfrm>
            <a:off x="6915973" y="3480997"/>
            <a:ext cx="763685" cy="484516"/>
            <a:chOff x="3763184" y="3817357"/>
            <a:chExt cx="363314" cy="356576"/>
          </a:xfrm>
        </p:grpSpPr>
        <p:sp>
          <p:nvSpPr>
            <p:cNvPr id="312" name="Google Shape;312;p47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701010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47"/>
          <p:cNvGrpSpPr/>
          <p:nvPr/>
        </p:nvGrpSpPr>
        <p:grpSpPr>
          <a:xfrm>
            <a:off x="5804654" y="3480897"/>
            <a:ext cx="617509" cy="484515"/>
            <a:chOff x="3314750" y="3817357"/>
            <a:chExt cx="362920" cy="356865"/>
          </a:xfrm>
        </p:grpSpPr>
        <p:grpSp>
          <p:nvGrpSpPr>
            <p:cNvPr id="318" name="Google Shape;318;p47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19" name="Google Shape;319;p47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7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701010">
                  <a:alpha val="21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47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22" name="Google Shape;322;p47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7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47"/>
          <p:cNvGrpSpPr/>
          <p:nvPr/>
        </p:nvGrpSpPr>
        <p:grpSpPr>
          <a:xfrm>
            <a:off x="4547185" y="3481005"/>
            <a:ext cx="763657" cy="484515"/>
            <a:chOff x="2866317" y="3817357"/>
            <a:chExt cx="362920" cy="356865"/>
          </a:xfrm>
        </p:grpSpPr>
        <p:sp>
          <p:nvSpPr>
            <p:cNvPr id="325" name="Google Shape;325;p47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701010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47"/>
          <p:cNvSpPr txBox="1"/>
          <p:nvPr/>
        </p:nvSpPr>
        <p:spPr>
          <a:xfrm>
            <a:off x="4041300" y="1694400"/>
            <a:ext cx="5102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Do you have any questions?</a:t>
            </a:r>
            <a:endParaRPr sz="3000" b="1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prachi.daspute15@gmail..com</a:t>
            </a:r>
            <a:endParaRPr sz="27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my.newtonschool.co</a:t>
            </a:r>
            <a:endParaRPr sz="27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t="1584"/>
          <a:stretch/>
        </p:blipFill>
        <p:spPr>
          <a:xfrm>
            <a:off x="1016550" y="590425"/>
            <a:ext cx="7110901" cy="3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0541"/>
            <a:ext cx="5792226" cy="33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350" y="0"/>
            <a:ext cx="3195650" cy="331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31"/>
          <p:cNvGrpSpPr/>
          <p:nvPr/>
        </p:nvGrpSpPr>
        <p:grpSpPr>
          <a:xfrm>
            <a:off x="615500" y="230277"/>
            <a:ext cx="3721364" cy="710166"/>
            <a:chOff x="4459463" y="2488594"/>
            <a:chExt cx="801189" cy="234254"/>
          </a:xfrm>
        </p:grpSpPr>
        <p:sp>
          <p:nvSpPr>
            <p:cNvPr id="177" name="Google Shape;177;p31"/>
            <p:cNvSpPr/>
            <p:nvPr/>
          </p:nvSpPr>
          <p:spPr>
            <a:xfrm>
              <a:off x="4459463" y="2488594"/>
              <a:ext cx="118803" cy="234254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F8D5C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FF0000"/>
                </a:highlight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4471958" y="2574409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4485626" y="2497506"/>
              <a:ext cx="775026" cy="216431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rgbClr val="FFFFFF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ZOMATO JOURNEY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l="5499"/>
          <a:stretch/>
        </p:blipFill>
        <p:spPr>
          <a:xfrm>
            <a:off x="1149450" y="357100"/>
            <a:ext cx="6583226" cy="4252300"/>
          </a:xfrm>
          <a:prstGeom prst="rect">
            <a:avLst/>
          </a:prstGeom>
          <a:noFill/>
          <a:ln w="9525" cap="flat" cmpd="sng">
            <a:solidFill>
              <a:srgbClr val="FDF3E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3"/>
          <p:cNvGrpSpPr/>
          <p:nvPr/>
        </p:nvGrpSpPr>
        <p:grpSpPr>
          <a:xfrm>
            <a:off x="209108" y="337029"/>
            <a:ext cx="5965402" cy="587110"/>
            <a:chOff x="6336019" y="3733725"/>
            <a:chExt cx="2566206" cy="351310"/>
          </a:xfrm>
        </p:grpSpPr>
        <p:sp>
          <p:nvSpPr>
            <p:cNvPr id="190" name="Google Shape;190;p3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FDF3E9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PROBLEM STATEMENT</a:t>
              </a:r>
              <a:endParaRPr b="1" dirty="0">
                <a:solidFill>
                  <a:srgbClr val="FDF3E9"/>
                </a:solidFill>
                <a:latin typeface="Figtree"/>
                <a:ea typeface="Figtree"/>
                <a:cs typeface="Figtree"/>
                <a:sym typeface="Figt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33"/>
          <p:cNvSpPr txBox="1"/>
          <p:nvPr/>
        </p:nvSpPr>
        <p:spPr>
          <a:xfrm>
            <a:off x="490449" y="1942975"/>
            <a:ext cx="8217615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SUGGESTING SOME COUNTRIES AND CITIES FOR OPENING NEW RESTAURANTS AND EXPANSION STRATEGIES FOR ZOMATO BY ANALYSING THEIR DATASETS.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661950" y="1473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Contents</a:t>
            </a:r>
            <a:endParaRPr sz="32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188350" y="1373084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713150" y="1208825"/>
            <a:ext cx="1568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Overview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055225" y="1422859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893550" y="1227700"/>
            <a:ext cx="14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Current Scenario</a:t>
            </a: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2814150" y="142654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352288" y="1262700"/>
            <a:ext cx="2678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Countries &amp; Cities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 for Expansion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225250" y="257359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20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834549" y="2457450"/>
            <a:ext cx="1914325" cy="74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Food Expenditure</a:t>
            </a:r>
            <a:endParaRPr sz="2000" b="1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2814150" y="257579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3460338" y="2580975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Competition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3460350" y="3666275"/>
            <a:ext cx="2107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Main Findings</a:t>
            </a:r>
            <a:r>
              <a:rPr lang="en" sz="2000" b="1">
                <a:solidFill>
                  <a:schemeClr val="lt1"/>
                </a:solidFill>
                <a:highlight>
                  <a:srgbClr val="FFFFFF"/>
                </a:highlight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6766700" y="2573600"/>
            <a:ext cx="14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Cuisines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713150" y="3666275"/>
            <a:ext cx="178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Additional Facilities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6794100" y="3839075"/>
            <a:ext cx="178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Conclusion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6055225" y="2630225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6055225" y="383759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09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2814150" y="3861422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08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225250" y="3837622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75" y="1454875"/>
            <a:ext cx="7635625" cy="357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35"/>
          <p:cNvGrpSpPr/>
          <p:nvPr/>
        </p:nvGrpSpPr>
        <p:grpSpPr>
          <a:xfrm>
            <a:off x="352708" y="205782"/>
            <a:ext cx="4866065" cy="847091"/>
            <a:chOff x="4436707" y="4340222"/>
            <a:chExt cx="1023767" cy="244217"/>
          </a:xfrm>
        </p:grpSpPr>
        <p:sp>
          <p:nvSpPr>
            <p:cNvPr id="224" name="Google Shape;224;p35"/>
            <p:cNvSpPr/>
            <p:nvPr/>
          </p:nvSpPr>
          <p:spPr>
            <a:xfrm>
              <a:off x="4436707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4484204" y="4386022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4533339" y="4385283"/>
              <a:ext cx="927134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Global Overview</a:t>
              </a:r>
              <a:endParaRPr sz="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25" y="1103000"/>
            <a:ext cx="7965100" cy="34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/>
          <p:nvPr/>
        </p:nvSpPr>
        <p:spPr>
          <a:xfrm>
            <a:off x="677500" y="279226"/>
            <a:ext cx="4421931" cy="823774"/>
          </a:xfrm>
          <a:custGeom>
            <a:avLst/>
            <a:gdLst/>
            <a:ahLst/>
            <a:cxnLst/>
            <a:rect l="l" t="t" r="r" b="b"/>
            <a:pathLst>
              <a:path w="16911" h="3199" extrusionOk="0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Market Trends</a:t>
            </a:r>
            <a:endParaRPr sz="2400"/>
          </a:p>
        </p:txBody>
      </p:sp>
      <p:sp>
        <p:nvSpPr>
          <p:cNvPr id="233" name="Google Shape;233;p36"/>
          <p:cNvSpPr txBox="1"/>
          <p:nvPr/>
        </p:nvSpPr>
        <p:spPr>
          <a:xfrm>
            <a:off x="617225" y="4527100"/>
            <a:ext cx="8097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than 1000 restaurants opened each year.</a:t>
            </a:r>
            <a:endParaRPr sz="2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00" y="1185875"/>
            <a:ext cx="7994475" cy="34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>
            <a:spLocks noGrp="1"/>
          </p:cNvSpPr>
          <p:nvPr>
            <p:ph type="body" idx="4294967295"/>
          </p:nvPr>
        </p:nvSpPr>
        <p:spPr>
          <a:xfrm>
            <a:off x="1102175" y="-102875"/>
            <a:ext cx="7200900" cy="117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2"/>
              <a:buFont typeface="Arial"/>
              <a:buNone/>
            </a:pPr>
            <a:r>
              <a:rPr lang="en" sz="147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Expansion Opportunities</a:t>
            </a:r>
            <a:endParaRPr sz="14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(16:9)</PresentationFormat>
  <Paragraphs>52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Be Vietnam Pro Black</vt:lpstr>
      <vt:lpstr>Mogra</vt:lpstr>
      <vt:lpstr>Calibri</vt:lpstr>
      <vt:lpstr>Bebas Neue</vt:lpstr>
      <vt:lpstr>Be Vietnam Pro</vt:lpstr>
      <vt:lpstr>Figtree</vt:lpstr>
      <vt:lpstr>Nunito Light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offer the current high rating Restaurants to tie up with us.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Prachi Daspute</cp:lastModifiedBy>
  <cp:revision>1</cp:revision>
  <dcterms:modified xsi:type="dcterms:W3CDTF">2024-02-18T16:21:48Z</dcterms:modified>
</cp:coreProperties>
</file>