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9" r:id="rId2"/>
    <p:sldId id="257" r:id="rId3"/>
    <p:sldId id="260" r:id="rId4"/>
    <p:sldId id="261"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5704E-3C04-4D12-B267-0AA5C21C938B}" v="2" dt="2025-08-25T08:24:20.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dhobale240@gmail.com" userId="a2dd3bdf272c360c" providerId="LiveId" clId="{8C25704E-3C04-4D12-B267-0AA5C21C938B}"/>
    <pc:docChg chg="modSld">
      <pc:chgData name="prachidhobale240@gmail.com" userId="a2dd3bdf272c360c" providerId="LiveId" clId="{8C25704E-3C04-4D12-B267-0AA5C21C938B}" dt="2025-08-25T08:24:31.388" v="18" actId="20577"/>
      <pc:docMkLst>
        <pc:docMk/>
      </pc:docMkLst>
      <pc:sldChg chg="modSp mod">
        <pc:chgData name="prachidhobale240@gmail.com" userId="a2dd3bdf272c360c" providerId="LiveId" clId="{8C25704E-3C04-4D12-B267-0AA5C21C938B}" dt="2025-08-25T08:24:31.388" v="18" actId="20577"/>
        <pc:sldMkLst>
          <pc:docMk/>
          <pc:sldMk cId="204627756" sldId="257"/>
        </pc:sldMkLst>
        <pc:graphicFrameChg chg="mod modGraphic">
          <ac:chgData name="prachidhobale240@gmail.com" userId="a2dd3bdf272c360c" providerId="LiveId" clId="{8C25704E-3C04-4D12-B267-0AA5C21C938B}" dt="2025-08-25T08:24:31.388" v="18" actId="20577"/>
          <ac:graphicFrameMkLst>
            <pc:docMk/>
            <pc:sldMk cId="204627756" sldId="257"/>
            <ac:graphicFrameMk id="2" creationId="{5C4379A5-1CB6-F68F-D9CD-B304734D1BC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010407-EE5B-4589-BA11-5C4DAEADB158}" type="datetimeFigureOut">
              <a:rPr lang="en-IN" smtClean="0"/>
              <a:t>25-08-2025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B7FAE-E5AC-47D6-8E5D-C9A0F5DC749A}" type="slidenum">
              <a:rPr lang="en-IN" smtClean="0"/>
              <a:t>‹#›</a:t>
            </a:fld>
            <a:endParaRPr lang="en-IN"/>
          </a:p>
        </p:txBody>
      </p:sp>
    </p:spTree>
    <p:extLst>
      <p:ext uri="{BB962C8B-B14F-4D97-AF65-F5344CB8AC3E}">
        <p14:creationId xmlns:p14="http://schemas.microsoft.com/office/powerpoint/2010/main" val="707109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DB7FAE-E5AC-47D6-8E5D-C9A0F5DC749A}" type="slidenum">
              <a:rPr lang="en-IN" smtClean="0"/>
              <a:t>2</a:t>
            </a:fld>
            <a:endParaRPr lang="en-IN"/>
          </a:p>
        </p:txBody>
      </p:sp>
    </p:spTree>
    <p:extLst>
      <p:ext uri="{BB962C8B-B14F-4D97-AF65-F5344CB8AC3E}">
        <p14:creationId xmlns:p14="http://schemas.microsoft.com/office/powerpoint/2010/main" val="156095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34DF87-9CEC-4E50-8D4B-969E1429599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364541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4DF87-9CEC-4E50-8D4B-969E1429599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165735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4DF87-9CEC-4E50-8D4B-969E1429599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153865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4DF87-9CEC-4E50-8D4B-969E1429599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156286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34DF87-9CEC-4E50-8D4B-969E1429599A}" type="datetimeFigureOut">
              <a:rPr lang="en-IN" smtClean="0"/>
              <a:t>25-08-2025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210568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34DF87-9CEC-4E50-8D4B-969E1429599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395127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4DF87-9CEC-4E50-8D4B-969E1429599A}" type="datetimeFigureOut">
              <a:rPr lang="en-IN" smtClean="0"/>
              <a:t>25-08-2025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29824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34DF87-9CEC-4E50-8D4B-969E1429599A}" type="datetimeFigureOut">
              <a:rPr lang="en-IN" smtClean="0"/>
              <a:t>25-08-2025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119427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4DF87-9CEC-4E50-8D4B-969E1429599A}" type="datetimeFigureOut">
              <a:rPr lang="en-IN" smtClean="0"/>
              <a:t>25-08-2025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250242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4DF87-9CEC-4E50-8D4B-969E1429599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6836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4DF87-9CEC-4E50-8D4B-969E1429599A}" type="datetimeFigureOut">
              <a:rPr lang="en-IN" smtClean="0"/>
              <a:t>25-08-2025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6613FE-94E1-435A-8D22-B7E250C32151}" type="slidenum">
              <a:rPr lang="en-IN" smtClean="0"/>
              <a:t>‹#›</a:t>
            </a:fld>
            <a:endParaRPr lang="en-IN"/>
          </a:p>
        </p:txBody>
      </p:sp>
    </p:spTree>
    <p:extLst>
      <p:ext uri="{BB962C8B-B14F-4D97-AF65-F5344CB8AC3E}">
        <p14:creationId xmlns:p14="http://schemas.microsoft.com/office/powerpoint/2010/main" val="311117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34DF87-9CEC-4E50-8D4B-969E1429599A}" type="datetimeFigureOut">
              <a:rPr lang="en-IN" smtClean="0"/>
              <a:t>25-08-2025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6613FE-94E1-435A-8D22-B7E250C32151}" type="slidenum">
              <a:rPr lang="en-IN" smtClean="0"/>
              <a:t>‹#›</a:t>
            </a:fld>
            <a:endParaRPr lang="en-IN"/>
          </a:p>
        </p:txBody>
      </p:sp>
    </p:spTree>
    <p:extLst>
      <p:ext uri="{BB962C8B-B14F-4D97-AF65-F5344CB8AC3E}">
        <p14:creationId xmlns:p14="http://schemas.microsoft.com/office/powerpoint/2010/main" val="29716097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B804C5F-4FCE-BAAF-0A9B-100F5811F6AB}"/>
              </a:ext>
            </a:extLst>
          </p:cNvPr>
          <p:cNvGraphicFramePr>
            <a:graphicFrameLocks noGrp="1"/>
          </p:cNvGraphicFramePr>
          <p:nvPr>
            <p:extLst>
              <p:ext uri="{D42A27DB-BD31-4B8C-83A1-F6EECF244321}">
                <p14:modId xmlns:p14="http://schemas.microsoft.com/office/powerpoint/2010/main" val="561932971"/>
              </p:ext>
            </p:extLst>
          </p:nvPr>
        </p:nvGraphicFramePr>
        <p:xfrm>
          <a:off x="914400" y="719666"/>
          <a:ext cx="10576560" cy="5162974"/>
        </p:xfrm>
        <a:graphic>
          <a:graphicData uri="http://schemas.openxmlformats.org/drawingml/2006/table">
            <a:tbl>
              <a:tblPr firstRow="1" bandRow="1">
                <a:tableStyleId>{5940675A-B579-460E-94D1-54222C63F5DA}</a:tableStyleId>
              </a:tblPr>
              <a:tblGrid>
                <a:gridCol w="2373115">
                  <a:extLst>
                    <a:ext uri="{9D8B030D-6E8A-4147-A177-3AD203B41FA5}">
                      <a16:colId xmlns:a16="http://schemas.microsoft.com/office/drawing/2014/main" val="3482523117"/>
                    </a:ext>
                  </a:extLst>
                </a:gridCol>
                <a:gridCol w="8203445">
                  <a:extLst>
                    <a:ext uri="{9D8B030D-6E8A-4147-A177-3AD203B41FA5}">
                      <a16:colId xmlns:a16="http://schemas.microsoft.com/office/drawing/2014/main" val="2548681696"/>
                    </a:ext>
                  </a:extLst>
                </a:gridCol>
              </a:tblGrid>
              <a:tr h="631571">
                <a:tc>
                  <a:txBody>
                    <a:bodyPr/>
                    <a:lstStyle/>
                    <a:p>
                      <a:r>
                        <a:rPr lang="en-US" sz="2400" dirty="0"/>
                        <a:t>Session</a:t>
                      </a:r>
                      <a:endParaRPr lang="en-IN" sz="2400" dirty="0"/>
                    </a:p>
                  </a:txBody>
                  <a:tcPr/>
                </a:tc>
                <a:tc>
                  <a:txBody>
                    <a:bodyPr/>
                    <a:lstStyle/>
                    <a:p>
                      <a:r>
                        <a:rPr lang="en-US" sz="2400" dirty="0"/>
                        <a:t>2024-25(ODD)</a:t>
                      </a:r>
                      <a:endParaRPr lang="en-IN" sz="2400" dirty="0"/>
                    </a:p>
                  </a:txBody>
                  <a:tcPr/>
                </a:tc>
                <a:extLst>
                  <a:ext uri="{0D108BD9-81ED-4DB2-BD59-A6C34878D82A}">
                    <a16:rowId xmlns:a16="http://schemas.microsoft.com/office/drawing/2014/main" val="2476263618"/>
                  </a:ext>
                </a:extLst>
              </a:tr>
              <a:tr h="1073227">
                <a:tc>
                  <a:txBody>
                    <a:bodyPr/>
                    <a:lstStyle/>
                    <a:p>
                      <a:r>
                        <a:rPr lang="en-US" sz="2400" dirty="0"/>
                        <a:t>Course Name</a:t>
                      </a:r>
                      <a:endParaRPr lang="en-IN" sz="2400" dirty="0"/>
                    </a:p>
                  </a:txBody>
                  <a:tcPr/>
                </a:tc>
                <a:tc>
                  <a:txBody>
                    <a:bodyPr/>
                    <a:lstStyle/>
                    <a:p>
                      <a:r>
                        <a:rPr lang="en-US" sz="2400" dirty="0"/>
                        <a:t>Web Technology Lab</a:t>
                      </a:r>
                      <a:endParaRPr lang="en-IN" sz="2400" dirty="0"/>
                    </a:p>
                  </a:txBody>
                  <a:tcPr/>
                </a:tc>
                <a:extLst>
                  <a:ext uri="{0D108BD9-81ED-4DB2-BD59-A6C34878D82A}">
                    <a16:rowId xmlns:a16="http://schemas.microsoft.com/office/drawing/2014/main" val="169626686"/>
                  </a:ext>
                </a:extLst>
              </a:tr>
              <a:tr h="655861">
                <a:tc>
                  <a:txBody>
                    <a:bodyPr/>
                    <a:lstStyle/>
                    <a:p>
                      <a:r>
                        <a:rPr lang="en-US" sz="2400" dirty="0"/>
                        <a:t>Semester</a:t>
                      </a:r>
                      <a:endParaRPr lang="en-IN" sz="2400" dirty="0"/>
                    </a:p>
                  </a:txBody>
                  <a:tcPr/>
                </a:tc>
                <a:tc>
                  <a:txBody>
                    <a:bodyPr/>
                    <a:lstStyle/>
                    <a:p>
                      <a:r>
                        <a:rPr lang="en-US" sz="2400"/>
                        <a:t>4</a:t>
                      </a:r>
                      <a:endParaRPr lang="en-IN" sz="2400" dirty="0"/>
                    </a:p>
                  </a:txBody>
                  <a:tcPr/>
                </a:tc>
                <a:extLst>
                  <a:ext uri="{0D108BD9-81ED-4DB2-BD59-A6C34878D82A}">
                    <a16:rowId xmlns:a16="http://schemas.microsoft.com/office/drawing/2014/main" val="2622615637"/>
                  </a:ext>
                </a:extLst>
              </a:tr>
              <a:tr h="1073227">
                <a:tc>
                  <a:txBody>
                    <a:bodyPr/>
                    <a:lstStyle/>
                    <a:p>
                      <a:r>
                        <a:rPr lang="en-US" sz="2400" dirty="0"/>
                        <a:t>Course Code</a:t>
                      </a:r>
                      <a:endParaRPr lang="en-IN" sz="2400" dirty="0"/>
                    </a:p>
                  </a:txBody>
                  <a:tcPr/>
                </a:tc>
                <a:tc>
                  <a:txBody>
                    <a:bodyPr/>
                    <a:lstStyle/>
                    <a:p>
                      <a:r>
                        <a:rPr lang="en-US" sz="2400" dirty="0"/>
                        <a:t>23CT1301</a:t>
                      </a:r>
                      <a:endParaRPr lang="en-IN" sz="2400" dirty="0"/>
                    </a:p>
                  </a:txBody>
                  <a:tcPr/>
                </a:tc>
                <a:extLst>
                  <a:ext uri="{0D108BD9-81ED-4DB2-BD59-A6C34878D82A}">
                    <a16:rowId xmlns:a16="http://schemas.microsoft.com/office/drawing/2014/main" val="2404531904"/>
                  </a:ext>
                </a:extLst>
              </a:tr>
              <a:tr h="655861">
                <a:tc>
                  <a:txBody>
                    <a:bodyPr/>
                    <a:lstStyle/>
                    <a:p>
                      <a:r>
                        <a:rPr lang="en-US" sz="2400" dirty="0"/>
                        <a:t>Roll No.</a:t>
                      </a:r>
                      <a:endParaRPr lang="en-IN" sz="2400" dirty="0"/>
                    </a:p>
                  </a:txBody>
                  <a:tcPr/>
                </a:tc>
                <a:tc>
                  <a:txBody>
                    <a:bodyPr/>
                    <a:lstStyle/>
                    <a:p>
                      <a:r>
                        <a:rPr lang="en-US" sz="2400" dirty="0"/>
                        <a:t>16(Reg no.-24071042)</a:t>
                      </a:r>
                      <a:endParaRPr lang="en-IN" sz="2400" dirty="0"/>
                    </a:p>
                  </a:txBody>
                  <a:tcPr/>
                </a:tc>
                <a:extLst>
                  <a:ext uri="{0D108BD9-81ED-4DB2-BD59-A6C34878D82A}">
                    <a16:rowId xmlns:a16="http://schemas.microsoft.com/office/drawing/2014/main" val="2758101477"/>
                  </a:ext>
                </a:extLst>
              </a:tr>
              <a:tr h="1073227">
                <a:tc>
                  <a:txBody>
                    <a:bodyPr/>
                    <a:lstStyle/>
                    <a:p>
                      <a:r>
                        <a:rPr lang="en-US" sz="2400" dirty="0"/>
                        <a:t>Student Name</a:t>
                      </a:r>
                      <a:endParaRPr lang="en-IN" sz="2400" dirty="0"/>
                    </a:p>
                  </a:txBody>
                  <a:tcPr/>
                </a:tc>
                <a:tc>
                  <a:txBody>
                    <a:bodyPr/>
                    <a:lstStyle/>
                    <a:p>
                      <a:r>
                        <a:rPr lang="en-US" sz="2400" dirty="0"/>
                        <a:t>Prachi Chandrashekhar Dhobale</a:t>
                      </a:r>
                      <a:endParaRPr lang="en-IN" sz="2400" dirty="0"/>
                    </a:p>
                  </a:txBody>
                  <a:tcPr/>
                </a:tc>
                <a:extLst>
                  <a:ext uri="{0D108BD9-81ED-4DB2-BD59-A6C34878D82A}">
                    <a16:rowId xmlns:a16="http://schemas.microsoft.com/office/drawing/2014/main" val="2093754328"/>
                  </a:ext>
                </a:extLst>
              </a:tr>
            </a:tbl>
          </a:graphicData>
        </a:graphic>
      </p:graphicFrame>
    </p:spTree>
    <p:extLst>
      <p:ext uri="{BB962C8B-B14F-4D97-AF65-F5344CB8AC3E}">
        <p14:creationId xmlns:p14="http://schemas.microsoft.com/office/powerpoint/2010/main" val="205866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C4379A5-1CB6-F68F-D9CD-B304734D1BC8}"/>
              </a:ext>
            </a:extLst>
          </p:cNvPr>
          <p:cNvGraphicFramePr>
            <a:graphicFrameLocks noGrp="1"/>
          </p:cNvGraphicFramePr>
          <p:nvPr>
            <p:extLst>
              <p:ext uri="{D42A27DB-BD31-4B8C-83A1-F6EECF244321}">
                <p14:modId xmlns:p14="http://schemas.microsoft.com/office/powerpoint/2010/main" val="858265048"/>
              </p:ext>
            </p:extLst>
          </p:nvPr>
        </p:nvGraphicFramePr>
        <p:xfrm>
          <a:off x="573712" y="249931"/>
          <a:ext cx="10639046" cy="6243507"/>
        </p:xfrm>
        <a:graphic>
          <a:graphicData uri="http://schemas.openxmlformats.org/drawingml/2006/table">
            <a:tbl>
              <a:tblPr firstRow="1" bandRow="1">
                <a:tableStyleId>{5940675A-B579-460E-94D1-54222C63F5DA}</a:tableStyleId>
              </a:tblPr>
              <a:tblGrid>
                <a:gridCol w="2838082">
                  <a:extLst>
                    <a:ext uri="{9D8B030D-6E8A-4147-A177-3AD203B41FA5}">
                      <a16:colId xmlns:a16="http://schemas.microsoft.com/office/drawing/2014/main" val="131928497"/>
                    </a:ext>
                  </a:extLst>
                </a:gridCol>
                <a:gridCol w="7800964">
                  <a:extLst>
                    <a:ext uri="{9D8B030D-6E8A-4147-A177-3AD203B41FA5}">
                      <a16:colId xmlns:a16="http://schemas.microsoft.com/office/drawing/2014/main" val="3832055933"/>
                    </a:ext>
                  </a:extLst>
                </a:gridCol>
              </a:tblGrid>
              <a:tr h="445441">
                <a:tc>
                  <a:txBody>
                    <a:bodyPr/>
                    <a:lstStyle/>
                    <a:p>
                      <a:r>
                        <a:rPr lang="en-US" sz="2400" dirty="0"/>
                        <a:t>Practical Number</a:t>
                      </a:r>
                      <a:endParaRPr lang="en-IN" sz="2400" dirty="0"/>
                    </a:p>
                  </a:txBody>
                  <a:tcPr/>
                </a:tc>
                <a:tc>
                  <a:txBody>
                    <a:bodyPr/>
                    <a:lstStyle/>
                    <a:p>
                      <a:r>
                        <a:rPr lang="en-US" dirty="0"/>
                        <a:t>4</a:t>
                      </a:r>
                    </a:p>
                  </a:txBody>
                  <a:tcPr/>
                </a:tc>
                <a:extLst>
                  <a:ext uri="{0D108BD9-81ED-4DB2-BD59-A6C34878D82A}">
                    <a16:rowId xmlns:a16="http://schemas.microsoft.com/office/drawing/2014/main" val="1931712408"/>
                  </a:ext>
                </a:extLst>
              </a:tr>
              <a:tr h="1158145">
                <a:tc>
                  <a:txBody>
                    <a:bodyPr/>
                    <a:lstStyle/>
                    <a:p>
                      <a:r>
                        <a:rPr lang="en-US" sz="2400" dirty="0"/>
                        <a:t>Course Outcome</a:t>
                      </a:r>
                      <a:endParaRPr lang="en-IN" sz="2400" dirty="0"/>
                    </a:p>
                  </a:txBody>
                  <a:tcPr/>
                </a:tc>
                <a:tc>
                  <a:txBody>
                    <a:bodyPr/>
                    <a:lstStyle/>
                    <a:p>
                      <a:r>
                        <a:rPr lang="en-US" dirty="0"/>
                        <a:t>1</a:t>
                      </a:r>
                      <a:r>
                        <a:rPr lang="en-US" b="0" i="0" u="none" strike="noStrike" dirty="0"/>
                        <a:t>.Understand the various internet technologies .</a:t>
                      </a:r>
                    </a:p>
                    <a:p>
                      <a:r>
                        <a:rPr lang="en-US" b="0" i="0" u="none" strike="noStrike" dirty="0"/>
                        <a:t>2.Design a webpage using HTML and CSS.</a:t>
                      </a:r>
                    </a:p>
                    <a:p>
                      <a:r>
                        <a:rPr lang="en-US" b="0" i="0" u="none" strike="noStrike" dirty="0"/>
                        <a:t>3.Implemented XML  technology to story data.</a:t>
                      </a:r>
                    </a:p>
                    <a:p>
                      <a:pPr algn="l"/>
                      <a:r>
                        <a:rPr lang="en-US" b="0" i="0" u="none" strike="noStrike" dirty="0"/>
                        <a:t>4.Develop the interactive web pages using </a:t>
                      </a:r>
                      <a:r>
                        <a:rPr lang="en-US" b="0" i="0" u="none" strike="noStrike" dirty="0" err="1"/>
                        <a:t>Javascript</a:t>
                      </a:r>
                      <a:r>
                        <a:rPr lang="en-US" u="sng" dirty="0"/>
                        <a:t>.</a:t>
                      </a:r>
                      <a:endParaRPr lang="en-IN" u="sng" dirty="0"/>
                    </a:p>
                  </a:txBody>
                  <a:tcPr/>
                </a:tc>
                <a:extLst>
                  <a:ext uri="{0D108BD9-81ED-4DB2-BD59-A6C34878D82A}">
                    <a16:rowId xmlns:a16="http://schemas.microsoft.com/office/drawing/2014/main" val="2660855071"/>
                  </a:ext>
                </a:extLst>
              </a:tr>
              <a:tr h="623617">
                <a:tc>
                  <a:txBody>
                    <a:bodyPr/>
                    <a:lstStyle/>
                    <a:p>
                      <a:r>
                        <a:rPr lang="en-US" sz="2400" dirty="0"/>
                        <a:t>Aim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Write a program in JSON to store information related to programming books along with edition and author name.</a:t>
                      </a:r>
                    </a:p>
                  </a:txBody>
                  <a:tcPr/>
                </a:tc>
                <a:extLst>
                  <a:ext uri="{0D108BD9-81ED-4DB2-BD59-A6C34878D82A}">
                    <a16:rowId xmlns:a16="http://schemas.microsoft.com/office/drawing/2014/main" val="3781748024"/>
                  </a:ext>
                </a:extLst>
              </a:tr>
              <a:tr h="1350543">
                <a:tc>
                  <a:txBody>
                    <a:bodyPr/>
                    <a:lstStyle/>
                    <a:p>
                      <a:r>
                        <a:rPr lang="en-US" sz="2400" dirty="0"/>
                        <a:t>Problem </a:t>
                      </a:r>
                      <a:r>
                        <a:rPr lang="en-US" sz="2400" dirty="0" err="1"/>
                        <a:t>Defination</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a JSON structure to maintain a list of programming books. Each book entry should contain the title of the book, the author's name, and the edition. The format should allow storage of multiple book records in an organized and readable manner. This JSON data can be used in applications like online libraries or book inventory systems.</a:t>
                      </a:r>
                    </a:p>
                  </a:txBody>
                  <a:tcPr/>
                </a:tc>
                <a:extLst>
                  <a:ext uri="{0D108BD9-81ED-4DB2-BD59-A6C34878D82A}">
                    <a16:rowId xmlns:a16="http://schemas.microsoft.com/office/drawing/2014/main" val="3729443315"/>
                  </a:ext>
                </a:extLst>
              </a:tr>
              <a:tr h="2494467">
                <a:tc>
                  <a:txBody>
                    <a:bodyPr/>
                    <a:lstStyle/>
                    <a:p>
                      <a:r>
                        <a:rPr lang="en-US" sz="2400" dirty="0"/>
                        <a:t>Theory</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JSON (JavaScript Object Notation) is a lightweight data format used to store and exchange data. It is easy to read and write for humans and simple to parse for machines. In this practical, JSON is used to store information about programming books. Each book includes details like the title, author's name, and edition. Using JSON makes it easier to manage and organize book data, especially when working with web-based or software applications that need structured input.</a:t>
                      </a:r>
                    </a:p>
                  </a:txBody>
                  <a:tcPr/>
                </a:tc>
                <a:extLst>
                  <a:ext uri="{0D108BD9-81ED-4DB2-BD59-A6C34878D82A}">
                    <a16:rowId xmlns:a16="http://schemas.microsoft.com/office/drawing/2014/main" val="4288389884"/>
                  </a:ext>
                </a:extLst>
              </a:tr>
            </a:tbl>
          </a:graphicData>
        </a:graphic>
      </p:graphicFrame>
    </p:spTree>
    <p:extLst>
      <p:ext uri="{BB962C8B-B14F-4D97-AF65-F5344CB8AC3E}">
        <p14:creationId xmlns:p14="http://schemas.microsoft.com/office/powerpoint/2010/main" val="20462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FE453D3-85CD-CBC0-6218-0D2D220BB6A0}"/>
              </a:ext>
            </a:extLst>
          </p:cNvPr>
          <p:cNvGraphicFramePr>
            <a:graphicFrameLocks noGrp="1"/>
          </p:cNvGraphicFramePr>
          <p:nvPr>
            <p:extLst>
              <p:ext uri="{D42A27DB-BD31-4B8C-83A1-F6EECF244321}">
                <p14:modId xmlns:p14="http://schemas.microsoft.com/office/powerpoint/2010/main" val="2355666376"/>
              </p:ext>
            </p:extLst>
          </p:nvPr>
        </p:nvGraphicFramePr>
        <p:xfrm>
          <a:off x="199686" y="185966"/>
          <a:ext cx="11792628" cy="6486067"/>
        </p:xfrm>
        <a:graphic>
          <a:graphicData uri="http://schemas.openxmlformats.org/drawingml/2006/table">
            <a:tbl>
              <a:tblPr firstRow="1" bandRow="1">
                <a:tableStyleId>{5940675A-B579-460E-94D1-54222C63F5DA}</a:tableStyleId>
              </a:tblPr>
              <a:tblGrid>
                <a:gridCol w="3291767">
                  <a:extLst>
                    <a:ext uri="{9D8B030D-6E8A-4147-A177-3AD203B41FA5}">
                      <a16:colId xmlns:a16="http://schemas.microsoft.com/office/drawing/2014/main" val="139550322"/>
                    </a:ext>
                  </a:extLst>
                </a:gridCol>
                <a:gridCol w="8500861">
                  <a:extLst>
                    <a:ext uri="{9D8B030D-6E8A-4147-A177-3AD203B41FA5}">
                      <a16:colId xmlns:a16="http://schemas.microsoft.com/office/drawing/2014/main" val="3870654063"/>
                    </a:ext>
                  </a:extLst>
                </a:gridCol>
              </a:tblGrid>
              <a:tr h="1469985">
                <a:tc rowSpan="2">
                  <a:txBody>
                    <a:bodyPr/>
                    <a:lstStyle/>
                    <a:p>
                      <a:r>
                        <a:rPr lang="en-US" sz="2400" dirty="0"/>
                        <a:t>Procedure and Execution</a:t>
                      </a:r>
                    </a:p>
                  </a:txBody>
                  <a:tcPr/>
                </a:tc>
                <a:tc>
                  <a:txBody>
                    <a:bodyPr/>
                    <a:lstStyle/>
                    <a:p>
                      <a:r>
                        <a:rPr lang="en-US" dirty="0"/>
                        <a:t>Start by creating the JSON file or the JSON object in your code.</a:t>
                      </a:r>
                    </a:p>
                    <a:p>
                      <a:r>
                        <a:rPr lang="en-US" dirty="0"/>
                        <a:t>Make a list (array) to hold multiple books.</a:t>
                      </a:r>
                    </a:p>
                    <a:p>
                      <a:r>
                        <a:rPr lang="en-US" dirty="0"/>
                        <a:t>For each book, create an object with keys: title, author, and edition.</a:t>
                      </a:r>
                    </a:p>
                    <a:p>
                      <a:r>
                        <a:rPr lang="en-US" dirty="0"/>
                        <a:t>Add each book object to the list.</a:t>
                      </a:r>
                    </a:p>
                    <a:p>
                      <a:r>
                        <a:rPr lang="en-US" dirty="0"/>
                        <a:t>Save or display the final JSON structure.</a:t>
                      </a:r>
                    </a:p>
                    <a:p>
                      <a:r>
                        <a:rPr lang="en-US" dirty="0"/>
                        <a:t>Use this JSON data to access or manage book details when needed.</a:t>
                      </a:r>
                    </a:p>
                  </a:txBody>
                  <a:tcPr/>
                </a:tc>
                <a:extLst>
                  <a:ext uri="{0D108BD9-81ED-4DB2-BD59-A6C34878D82A}">
                    <a16:rowId xmlns:a16="http://schemas.microsoft.com/office/drawing/2014/main" val="962727212"/>
                  </a:ext>
                </a:extLst>
              </a:tr>
              <a:tr h="4748707">
                <a:tc vMerge="1">
                  <a:txBody>
                    <a:bodyPr/>
                    <a:lstStyle/>
                    <a:p>
                      <a:endParaRPr lang="en-IN" dirty="0"/>
                    </a:p>
                  </a:txBody>
                  <a:tcPr/>
                </a:tc>
                <a:tc>
                  <a:txBody>
                    <a:bodyPr/>
                    <a:lstStyle/>
                    <a:p>
                      <a:r>
                        <a:rPr lang="en-IN" sz="1800" b="0" kern="1200" dirty="0">
                          <a:solidFill>
                            <a:schemeClr val="tx1"/>
                          </a:solidFill>
                          <a:effectLst/>
                          <a:latin typeface="+mn-lt"/>
                          <a:ea typeface="+mn-ea"/>
                          <a:cs typeface="+mn-cs"/>
                        </a:rPr>
                        <a:t>Program-</a:t>
                      </a:r>
                    </a:p>
                    <a:p>
                      <a:br>
                        <a:rPr lang="en-IN" sz="1800" b="0" kern="1200" dirty="0">
                          <a:solidFill>
                            <a:schemeClr val="tx1"/>
                          </a:solidFill>
                          <a:effectLst/>
                          <a:latin typeface="+mn-lt"/>
                          <a:ea typeface="+mn-ea"/>
                          <a:cs typeface="+mn-cs"/>
                        </a:rPr>
                      </a:br>
                      <a:endParaRPr lang="en-IN" sz="1800" b="0" kern="1200" dirty="0">
                        <a:solidFill>
                          <a:schemeClr val="tx1"/>
                        </a:solidFill>
                        <a:effectLst/>
                        <a:latin typeface="+mn-lt"/>
                        <a:ea typeface="+mn-ea"/>
                        <a:cs typeface="+mn-cs"/>
                      </a:endParaRPr>
                    </a:p>
                    <a:p>
                      <a:endParaRPr lang="en-US" sz="1800" b="0" kern="1200" dirty="0">
                        <a:solidFill>
                          <a:schemeClr val="tx1"/>
                        </a:solidFill>
                        <a:effectLst/>
                        <a:latin typeface="+mn-lt"/>
                        <a:ea typeface="+mn-ea"/>
                        <a:cs typeface="+mn-cs"/>
                      </a:endParaRPr>
                    </a:p>
                  </a:txBody>
                  <a:tcPr/>
                </a:tc>
                <a:extLst>
                  <a:ext uri="{0D108BD9-81ED-4DB2-BD59-A6C34878D82A}">
                    <a16:rowId xmlns:a16="http://schemas.microsoft.com/office/drawing/2014/main" val="789317445"/>
                  </a:ext>
                </a:extLst>
              </a:tr>
            </a:tbl>
          </a:graphicData>
        </a:graphic>
      </p:graphicFrame>
      <p:pic>
        <p:nvPicPr>
          <p:cNvPr id="4" name="Picture 3" descr="A screen shot of a computer&#10;&#10;AI-generated content may be incorrect.">
            <a:extLst>
              <a:ext uri="{FF2B5EF4-FFF2-40B4-BE49-F238E27FC236}">
                <a16:creationId xmlns:a16="http://schemas.microsoft.com/office/drawing/2014/main" id="{42144D4E-5332-06E1-007D-A3E05235A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211" y="2248250"/>
            <a:ext cx="8212822" cy="2256638"/>
          </a:xfrm>
          <a:prstGeom prst="rect">
            <a:avLst/>
          </a:prstGeom>
        </p:spPr>
      </p:pic>
      <p:pic>
        <p:nvPicPr>
          <p:cNvPr id="7" name="Picture 6" descr="A screen shot of a computer&#10;&#10;AI-generated content may be incorrect.">
            <a:extLst>
              <a:ext uri="{FF2B5EF4-FFF2-40B4-BE49-F238E27FC236}">
                <a16:creationId xmlns:a16="http://schemas.microsoft.com/office/drawing/2014/main" id="{BEA9B2EE-70F3-3A22-9A87-1305C06CA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210" y="4504888"/>
            <a:ext cx="8212823" cy="2062284"/>
          </a:xfrm>
          <a:prstGeom prst="rect">
            <a:avLst/>
          </a:prstGeom>
        </p:spPr>
      </p:pic>
    </p:spTree>
    <p:extLst>
      <p:ext uri="{BB962C8B-B14F-4D97-AF65-F5344CB8AC3E}">
        <p14:creationId xmlns:p14="http://schemas.microsoft.com/office/powerpoint/2010/main" val="262526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C374BF-C302-8E51-DC19-6D2AD99DD22D}"/>
              </a:ext>
            </a:extLst>
          </p:cNvPr>
          <p:cNvGraphicFramePr>
            <a:graphicFrameLocks noGrp="1"/>
          </p:cNvGraphicFramePr>
          <p:nvPr>
            <p:extLst>
              <p:ext uri="{D42A27DB-BD31-4B8C-83A1-F6EECF244321}">
                <p14:modId xmlns:p14="http://schemas.microsoft.com/office/powerpoint/2010/main" val="1268377092"/>
              </p:ext>
            </p:extLst>
          </p:nvPr>
        </p:nvGraphicFramePr>
        <p:xfrm>
          <a:off x="144710" y="187214"/>
          <a:ext cx="11658600" cy="6385560"/>
        </p:xfrm>
        <a:graphic>
          <a:graphicData uri="http://schemas.openxmlformats.org/drawingml/2006/table">
            <a:tbl>
              <a:tblPr firstRow="1" bandRow="1">
                <a:tableStyleId>{5940675A-B579-460E-94D1-54222C63F5DA}</a:tableStyleId>
              </a:tblPr>
              <a:tblGrid>
                <a:gridCol w="1382576">
                  <a:extLst>
                    <a:ext uri="{9D8B030D-6E8A-4147-A177-3AD203B41FA5}">
                      <a16:colId xmlns:a16="http://schemas.microsoft.com/office/drawing/2014/main" val="499579440"/>
                    </a:ext>
                  </a:extLst>
                </a:gridCol>
                <a:gridCol w="10276024">
                  <a:extLst>
                    <a:ext uri="{9D8B030D-6E8A-4147-A177-3AD203B41FA5}">
                      <a16:colId xmlns:a16="http://schemas.microsoft.com/office/drawing/2014/main" val="1626188615"/>
                    </a:ext>
                  </a:extLst>
                </a:gridCol>
              </a:tblGrid>
              <a:tr h="6385560">
                <a:tc>
                  <a:txBody>
                    <a:bodyPr/>
                    <a:lstStyle/>
                    <a:p>
                      <a:r>
                        <a:rPr lang="en-US" sz="2400" dirty="0"/>
                        <a:t>Code-</a:t>
                      </a:r>
                      <a:endParaRPr lang="en-IN" sz="2400" dirty="0"/>
                    </a:p>
                  </a:txBody>
                  <a:tcPr/>
                </a:tc>
                <a:tc>
                  <a:txBody>
                    <a:bodyPr/>
                    <a:lstStyle/>
                    <a:p>
                      <a:r>
                        <a:rPr lang="en-US" sz="1800" b="0" kern="1200" dirty="0">
                          <a:solidFill>
                            <a:schemeClr val="tx1"/>
                          </a:solidFill>
                          <a:effectLst/>
                          <a:latin typeface="+mn-lt"/>
                          <a:ea typeface="+mn-ea"/>
                          <a:cs typeface="+mn-cs"/>
                        </a:rPr>
                        <a:t>Output-</a:t>
                      </a:r>
                    </a:p>
                    <a:p>
                      <a:endParaRPr lang="en-IN" sz="1800" b="0" kern="1200" dirty="0">
                        <a:solidFill>
                          <a:schemeClr val="tx1"/>
                        </a:solidFill>
                        <a:effectLst/>
                        <a:latin typeface="+mn-lt"/>
                        <a:ea typeface="+mn-ea"/>
                        <a:cs typeface="+mn-cs"/>
                      </a:endParaRPr>
                    </a:p>
                  </a:txBody>
                  <a:tcPr/>
                </a:tc>
                <a:extLst>
                  <a:ext uri="{0D108BD9-81ED-4DB2-BD59-A6C34878D82A}">
                    <a16:rowId xmlns:a16="http://schemas.microsoft.com/office/drawing/2014/main" val="4156861867"/>
                  </a:ext>
                </a:extLst>
              </a:tr>
            </a:tbl>
          </a:graphicData>
        </a:graphic>
      </p:graphicFrame>
      <p:pic>
        <p:nvPicPr>
          <p:cNvPr id="5" name="Picture 4" descr="A white paper with black text&#10;&#10;AI-generated content may be incorrect.">
            <a:extLst>
              <a:ext uri="{FF2B5EF4-FFF2-40B4-BE49-F238E27FC236}">
                <a16:creationId xmlns:a16="http://schemas.microsoft.com/office/drawing/2014/main" id="{88041F2F-150E-B877-8DDF-6C246545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020" y="503338"/>
            <a:ext cx="9966121" cy="2357307"/>
          </a:xfrm>
          <a:prstGeom prst="rect">
            <a:avLst/>
          </a:prstGeom>
        </p:spPr>
      </p:pic>
      <p:pic>
        <p:nvPicPr>
          <p:cNvPr id="8" name="Picture 7" descr="A white background with black text&#10;&#10;AI-generated content may be incorrect.">
            <a:extLst>
              <a:ext uri="{FF2B5EF4-FFF2-40B4-BE49-F238E27FC236}">
                <a16:creationId xmlns:a16="http://schemas.microsoft.com/office/drawing/2014/main" id="{E2059CDC-B966-2B9F-0E55-F7DA3855A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0" y="3551248"/>
            <a:ext cx="9966121" cy="2803414"/>
          </a:xfrm>
          <a:prstGeom prst="rect">
            <a:avLst/>
          </a:prstGeom>
        </p:spPr>
      </p:pic>
    </p:spTree>
    <p:extLst>
      <p:ext uri="{BB962C8B-B14F-4D97-AF65-F5344CB8AC3E}">
        <p14:creationId xmlns:p14="http://schemas.microsoft.com/office/powerpoint/2010/main" val="210944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E229BB-7071-A4B4-A5CD-2412760730D7}"/>
              </a:ext>
            </a:extLst>
          </p:cNvPr>
          <p:cNvGraphicFramePr>
            <a:graphicFrameLocks noGrp="1"/>
          </p:cNvGraphicFramePr>
          <p:nvPr>
            <p:extLst>
              <p:ext uri="{D42A27DB-BD31-4B8C-83A1-F6EECF244321}">
                <p14:modId xmlns:p14="http://schemas.microsoft.com/office/powerpoint/2010/main" val="2725159420"/>
              </p:ext>
            </p:extLst>
          </p:nvPr>
        </p:nvGraphicFramePr>
        <p:xfrm>
          <a:off x="274320" y="152401"/>
          <a:ext cx="11643360" cy="5756180"/>
        </p:xfrm>
        <a:graphic>
          <a:graphicData uri="http://schemas.openxmlformats.org/drawingml/2006/table">
            <a:tbl>
              <a:tblPr firstRow="1" bandRow="1">
                <a:tableStyleId>{5940675A-B579-460E-94D1-54222C63F5DA}</a:tableStyleId>
              </a:tblPr>
              <a:tblGrid>
                <a:gridCol w="2442494">
                  <a:extLst>
                    <a:ext uri="{9D8B030D-6E8A-4147-A177-3AD203B41FA5}">
                      <a16:colId xmlns:a16="http://schemas.microsoft.com/office/drawing/2014/main" val="410185340"/>
                    </a:ext>
                  </a:extLst>
                </a:gridCol>
                <a:gridCol w="9200866">
                  <a:extLst>
                    <a:ext uri="{9D8B030D-6E8A-4147-A177-3AD203B41FA5}">
                      <a16:colId xmlns:a16="http://schemas.microsoft.com/office/drawing/2014/main" val="3256777202"/>
                    </a:ext>
                  </a:extLst>
                </a:gridCol>
              </a:tblGrid>
              <a:tr h="1798592">
                <a:tc>
                  <a:txBody>
                    <a:bodyPr/>
                    <a:lstStyle/>
                    <a:p>
                      <a:r>
                        <a:rPr lang="en-US" sz="2400" dirty="0"/>
                        <a:t>Output Analysis</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output of the program is a well-structured JSON format that displays details of programming books. Each book entry shows the title, author name, and edition clearly. The books are stored in an array, making it easy to view multiple records at once. The format is clean and readable, which helps in easily finding or updating book information. This output can be used in applications like digital libraries, book management systems, or APIs. Overall, the JSON output successfully represents the book data in an organized and user-friendly way.</a:t>
                      </a:r>
                      <a:endParaRPr lang="en-IN" dirty="0"/>
                    </a:p>
                  </a:txBody>
                  <a:tcPr/>
                </a:tc>
                <a:extLst>
                  <a:ext uri="{0D108BD9-81ED-4DB2-BD59-A6C34878D82A}">
                    <a16:rowId xmlns:a16="http://schemas.microsoft.com/office/drawing/2014/main" val="2857813685"/>
                  </a:ext>
                </a:extLst>
              </a:tr>
              <a:tr h="735787">
                <a:tc>
                  <a:txBody>
                    <a:bodyPr/>
                    <a:lstStyle/>
                    <a:p>
                      <a:r>
                        <a:rPr lang="en-US" sz="2400" dirty="0"/>
                        <a:t>Link of student </a:t>
                      </a:r>
                      <a:r>
                        <a:rPr lang="en-US" sz="2400" dirty="0" err="1"/>
                        <a:t>github</a:t>
                      </a:r>
                      <a:r>
                        <a:rPr lang="en-US" sz="2400" dirty="0"/>
                        <a:t> profile</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009569066"/>
                  </a:ext>
                </a:extLst>
              </a:tr>
              <a:tr h="714154">
                <a:tc>
                  <a:txBody>
                    <a:bodyPr/>
                    <a:lstStyle/>
                    <a:p>
                      <a:r>
                        <a:rPr lang="en-US" sz="2400" dirty="0"/>
                        <a:t>Conclusion</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JSON helps organize book details in a simple and clear way. It makes storing and accessing information easy. This method is useful for managing programming books efficiently.</a:t>
                      </a:r>
                      <a:endParaRPr lang="en-IN" dirty="0"/>
                    </a:p>
                  </a:txBody>
                  <a:tcPr/>
                </a:tc>
                <a:extLst>
                  <a:ext uri="{0D108BD9-81ED-4DB2-BD59-A6C34878D82A}">
                    <a16:rowId xmlns:a16="http://schemas.microsoft.com/office/drawing/2014/main" val="2639360019"/>
                  </a:ext>
                </a:extLst>
              </a:tr>
              <a:tr h="1103693">
                <a:tc>
                  <a:txBody>
                    <a:bodyPr/>
                    <a:lstStyle/>
                    <a:p>
                      <a:r>
                        <a:rPr lang="en-US" sz="2400" dirty="0" err="1"/>
                        <a:t>Plagarism</a:t>
                      </a:r>
                      <a:r>
                        <a:rPr lang="en-US" sz="2400" dirty="0"/>
                        <a:t> Report</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284802736"/>
                  </a:ext>
                </a:extLst>
              </a:tr>
              <a:tr h="1103693">
                <a:tc>
                  <a:txBody>
                    <a:bodyPr/>
                    <a:lstStyle/>
                    <a:p>
                      <a:r>
                        <a:rPr lang="en-US" sz="2400" dirty="0"/>
                        <a:t>Date</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22/08/2025</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330460124"/>
                  </a:ext>
                </a:extLst>
              </a:tr>
            </a:tbl>
          </a:graphicData>
        </a:graphic>
      </p:graphicFrame>
    </p:spTree>
    <p:extLst>
      <p:ext uri="{BB962C8B-B14F-4D97-AF65-F5344CB8AC3E}">
        <p14:creationId xmlns:p14="http://schemas.microsoft.com/office/powerpoint/2010/main" val="10617483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WTP_3(final)</Template>
  <TotalTime>68</TotalTime>
  <Words>467</Words>
  <Application>Microsoft Office PowerPoint</Application>
  <PresentationFormat>Widescreen</PresentationFormat>
  <Paragraphs>45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prachidhobale240@gmail.com</dc:creator>
  <cp:lastModifiedBy>prachidhobale240@gmail.com</cp:lastModifiedBy>
  <cp:revision>1</cp:revision>
  <dcterms:created xsi:type="dcterms:W3CDTF">2025-08-21T18:17:41Z</dcterms:created>
  <dcterms:modified xsi:type="dcterms:W3CDTF">2025-08-25T08:24:40Z</dcterms:modified>
</cp:coreProperties>
</file>