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47267-38EA-470F-85C0-23B8588A23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3AEF75-6A2A-4964-8F31-0EC04DB08DE3}">
      <dgm:prSet/>
      <dgm:spPr/>
      <dgm:t>
        <a:bodyPr/>
        <a:lstStyle/>
        <a:p>
          <a:r>
            <a:rPr lang="en-IN"/>
            <a:t>Targeted Flipkart Mobile Section to extract relevant Information</a:t>
          </a:r>
          <a:endParaRPr lang="en-US"/>
        </a:p>
      </dgm:t>
    </dgm:pt>
    <dgm:pt modelId="{0C2B4515-A959-454C-8A70-4A5AC5EDB23F}" type="parTrans" cxnId="{E86F1570-863D-4BEE-829E-461D7F7ABC5B}">
      <dgm:prSet/>
      <dgm:spPr/>
      <dgm:t>
        <a:bodyPr/>
        <a:lstStyle/>
        <a:p>
          <a:endParaRPr lang="en-US"/>
        </a:p>
      </dgm:t>
    </dgm:pt>
    <dgm:pt modelId="{FCC9116B-F039-4EAC-B99E-398F434FD9A1}" type="sibTrans" cxnId="{E86F1570-863D-4BEE-829E-461D7F7ABC5B}">
      <dgm:prSet/>
      <dgm:spPr/>
      <dgm:t>
        <a:bodyPr/>
        <a:lstStyle/>
        <a:p>
          <a:endParaRPr lang="en-US"/>
        </a:p>
      </dgm:t>
    </dgm:pt>
    <dgm:pt modelId="{F297C986-0E2A-4EE8-8445-1F6478D76170}">
      <dgm:prSet/>
      <dgm:spPr/>
      <dgm:t>
        <a:bodyPr/>
        <a:lstStyle/>
        <a:p>
          <a:r>
            <a:rPr lang="en-IN"/>
            <a:t>Collected Data Specifically for mobile phones priced under INR 50000</a:t>
          </a:r>
          <a:endParaRPr lang="en-US"/>
        </a:p>
      </dgm:t>
    </dgm:pt>
    <dgm:pt modelId="{C747991F-1B75-48A8-9760-6B415004849F}" type="parTrans" cxnId="{DACE8BC7-2ACF-410A-B168-96E43391FF88}">
      <dgm:prSet/>
      <dgm:spPr/>
      <dgm:t>
        <a:bodyPr/>
        <a:lstStyle/>
        <a:p>
          <a:endParaRPr lang="en-US"/>
        </a:p>
      </dgm:t>
    </dgm:pt>
    <dgm:pt modelId="{7F6DA6AB-D2E5-41AC-9816-558A66755259}" type="sibTrans" cxnId="{DACE8BC7-2ACF-410A-B168-96E43391FF88}">
      <dgm:prSet/>
      <dgm:spPr/>
      <dgm:t>
        <a:bodyPr/>
        <a:lstStyle/>
        <a:p>
          <a:endParaRPr lang="en-US"/>
        </a:p>
      </dgm:t>
    </dgm:pt>
    <dgm:pt modelId="{41D87F12-3DD0-482C-A620-783BBB4EE4A0}">
      <dgm:prSet/>
      <dgm:spPr/>
      <dgm:t>
        <a:bodyPr/>
        <a:lstStyle/>
        <a:p>
          <a:r>
            <a:rPr lang="en-IN"/>
            <a:t>Employed pandas for data manipulation and handling after the data was extracted</a:t>
          </a:r>
          <a:endParaRPr lang="en-US"/>
        </a:p>
      </dgm:t>
    </dgm:pt>
    <dgm:pt modelId="{06530647-D4B9-4518-BC55-FE96088345C6}" type="parTrans" cxnId="{5A5B4788-25B2-45BF-8063-42F76B36380E}">
      <dgm:prSet/>
      <dgm:spPr/>
      <dgm:t>
        <a:bodyPr/>
        <a:lstStyle/>
        <a:p>
          <a:endParaRPr lang="en-US"/>
        </a:p>
      </dgm:t>
    </dgm:pt>
    <dgm:pt modelId="{669C4C70-9077-4791-8954-3D0D345EB49F}" type="sibTrans" cxnId="{5A5B4788-25B2-45BF-8063-42F76B36380E}">
      <dgm:prSet/>
      <dgm:spPr/>
      <dgm:t>
        <a:bodyPr/>
        <a:lstStyle/>
        <a:p>
          <a:endParaRPr lang="en-US"/>
        </a:p>
      </dgm:t>
    </dgm:pt>
    <dgm:pt modelId="{E37CC196-825F-4F0E-AEB9-4C70077CDE51}">
      <dgm:prSet/>
      <dgm:spPr/>
      <dgm:t>
        <a:bodyPr/>
        <a:lstStyle/>
        <a:p>
          <a:r>
            <a:rPr lang="en-IN"/>
            <a:t>Utilized Requests library to send the HTTP requests to flipkart’s website and retrieve the HTML content of Mobile Listing</a:t>
          </a:r>
          <a:endParaRPr lang="en-US"/>
        </a:p>
      </dgm:t>
    </dgm:pt>
    <dgm:pt modelId="{85A9AA77-ACDF-4BB3-99DE-99767409125A}" type="parTrans" cxnId="{C02ED5DF-7F0D-4B9C-89D4-58937BBAEFF3}">
      <dgm:prSet/>
      <dgm:spPr/>
      <dgm:t>
        <a:bodyPr/>
        <a:lstStyle/>
        <a:p>
          <a:endParaRPr lang="en-US"/>
        </a:p>
      </dgm:t>
    </dgm:pt>
    <dgm:pt modelId="{EB5F2E48-CDED-48E0-8874-BB72DB839DE9}" type="sibTrans" cxnId="{C02ED5DF-7F0D-4B9C-89D4-58937BBAEFF3}">
      <dgm:prSet/>
      <dgm:spPr/>
      <dgm:t>
        <a:bodyPr/>
        <a:lstStyle/>
        <a:p>
          <a:endParaRPr lang="en-US"/>
        </a:p>
      </dgm:t>
    </dgm:pt>
    <dgm:pt modelId="{B466E009-3EA0-4DB7-8612-CFF2D77CC625}">
      <dgm:prSet/>
      <dgm:spPr/>
      <dgm:t>
        <a:bodyPr/>
        <a:lstStyle/>
        <a:p>
          <a:r>
            <a:rPr lang="en-IN"/>
            <a:t>Leveraged BeautifulSoup for Parsing the HTML content and extracting specific data fields</a:t>
          </a:r>
          <a:endParaRPr lang="en-US"/>
        </a:p>
      </dgm:t>
    </dgm:pt>
    <dgm:pt modelId="{8C3F565F-5EB0-4E05-A126-63DE048B9BE8}" type="parTrans" cxnId="{DBC91E55-443E-4EE1-9D8B-87C162EED2CF}">
      <dgm:prSet/>
      <dgm:spPr/>
      <dgm:t>
        <a:bodyPr/>
        <a:lstStyle/>
        <a:p>
          <a:endParaRPr lang="en-US"/>
        </a:p>
      </dgm:t>
    </dgm:pt>
    <dgm:pt modelId="{D73AF39D-137E-413E-BC1B-0384D222468C}" type="sibTrans" cxnId="{DBC91E55-443E-4EE1-9D8B-87C162EED2CF}">
      <dgm:prSet/>
      <dgm:spPr/>
      <dgm:t>
        <a:bodyPr/>
        <a:lstStyle/>
        <a:p>
          <a:endParaRPr lang="en-US"/>
        </a:p>
      </dgm:t>
    </dgm:pt>
    <dgm:pt modelId="{46F376E5-60DE-49D3-B9F2-3D4E90202F2C}">
      <dgm:prSet/>
      <dgm:spPr/>
      <dgm:t>
        <a:bodyPr/>
        <a:lstStyle/>
        <a:p>
          <a:r>
            <a:rPr lang="en-IN"/>
            <a:t>The Next step involved leveraging SQL for detailed analysis to derive insights from the dataset</a:t>
          </a:r>
          <a:endParaRPr lang="en-US"/>
        </a:p>
      </dgm:t>
    </dgm:pt>
    <dgm:pt modelId="{20CC7FAF-C7DF-48DB-A627-FDEF246B317D}" type="parTrans" cxnId="{67D55CEF-0E3C-42AF-8C13-78C3496AA7A4}">
      <dgm:prSet/>
      <dgm:spPr/>
      <dgm:t>
        <a:bodyPr/>
        <a:lstStyle/>
        <a:p>
          <a:endParaRPr lang="en-US"/>
        </a:p>
      </dgm:t>
    </dgm:pt>
    <dgm:pt modelId="{6CAE0A59-C8F2-41BB-87E7-F31AAAAD3B1A}" type="sibTrans" cxnId="{67D55CEF-0E3C-42AF-8C13-78C3496AA7A4}">
      <dgm:prSet/>
      <dgm:spPr/>
      <dgm:t>
        <a:bodyPr/>
        <a:lstStyle/>
        <a:p>
          <a:endParaRPr lang="en-US"/>
        </a:p>
      </dgm:t>
    </dgm:pt>
    <dgm:pt modelId="{C06165AB-562A-439A-BF88-BC52762D3BC7}" type="pres">
      <dgm:prSet presAssocID="{08D47267-38EA-470F-85C0-23B8588A2398}" presName="root" presStyleCnt="0">
        <dgm:presLayoutVars>
          <dgm:dir/>
          <dgm:resizeHandles val="exact"/>
        </dgm:presLayoutVars>
      </dgm:prSet>
      <dgm:spPr/>
    </dgm:pt>
    <dgm:pt modelId="{0D475F43-4364-4C24-B127-080D893D8357}" type="pres">
      <dgm:prSet presAssocID="{043AEF75-6A2A-4964-8F31-0EC04DB08DE3}" presName="compNode" presStyleCnt="0"/>
      <dgm:spPr/>
    </dgm:pt>
    <dgm:pt modelId="{443B287A-C50E-4D80-9C66-4A88054379B4}" type="pres">
      <dgm:prSet presAssocID="{043AEF75-6A2A-4964-8F31-0EC04DB08DE3}" presName="bgRect" presStyleLbl="bgShp" presStyleIdx="0" presStyleCnt="6"/>
      <dgm:spPr/>
    </dgm:pt>
    <dgm:pt modelId="{83F67DB6-F3C8-4CC7-AC22-D02980C6DABE}" type="pres">
      <dgm:prSet presAssocID="{043AEF75-6A2A-4964-8F31-0EC04DB08D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42954D2-D70C-4136-B618-1F97337C5923}" type="pres">
      <dgm:prSet presAssocID="{043AEF75-6A2A-4964-8F31-0EC04DB08DE3}" presName="spaceRect" presStyleCnt="0"/>
      <dgm:spPr/>
    </dgm:pt>
    <dgm:pt modelId="{C9BD839D-441F-47B4-9404-63FFF5F08F94}" type="pres">
      <dgm:prSet presAssocID="{043AEF75-6A2A-4964-8F31-0EC04DB08DE3}" presName="parTx" presStyleLbl="revTx" presStyleIdx="0" presStyleCnt="6">
        <dgm:presLayoutVars>
          <dgm:chMax val="0"/>
          <dgm:chPref val="0"/>
        </dgm:presLayoutVars>
      </dgm:prSet>
      <dgm:spPr/>
    </dgm:pt>
    <dgm:pt modelId="{5F1DCDE5-2B10-4F98-BD75-0ED0D4DFF09F}" type="pres">
      <dgm:prSet presAssocID="{FCC9116B-F039-4EAC-B99E-398F434FD9A1}" presName="sibTrans" presStyleCnt="0"/>
      <dgm:spPr/>
    </dgm:pt>
    <dgm:pt modelId="{A1DFC0B5-0947-48F9-92E3-2D0974DE3614}" type="pres">
      <dgm:prSet presAssocID="{F297C986-0E2A-4EE8-8445-1F6478D76170}" presName="compNode" presStyleCnt="0"/>
      <dgm:spPr/>
    </dgm:pt>
    <dgm:pt modelId="{518A2A7B-3387-4602-95C7-075F4F0FBD21}" type="pres">
      <dgm:prSet presAssocID="{F297C986-0E2A-4EE8-8445-1F6478D76170}" presName="bgRect" presStyleLbl="bgShp" presStyleIdx="1" presStyleCnt="6"/>
      <dgm:spPr/>
    </dgm:pt>
    <dgm:pt modelId="{7E45FED3-1ADE-463B-ABA1-4BD918BE2B1A}" type="pres">
      <dgm:prSet presAssocID="{F297C986-0E2A-4EE8-8445-1F6478D7617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B2194DF-8C8D-40F2-9C1A-529A53381DB2}" type="pres">
      <dgm:prSet presAssocID="{F297C986-0E2A-4EE8-8445-1F6478D76170}" presName="spaceRect" presStyleCnt="0"/>
      <dgm:spPr/>
    </dgm:pt>
    <dgm:pt modelId="{0DE11095-3ADB-4F6D-92FA-678D2EF40A4A}" type="pres">
      <dgm:prSet presAssocID="{F297C986-0E2A-4EE8-8445-1F6478D76170}" presName="parTx" presStyleLbl="revTx" presStyleIdx="1" presStyleCnt="6">
        <dgm:presLayoutVars>
          <dgm:chMax val="0"/>
          <dgm:chPref val="0"/>
        </dgm:presLayoutVars>
      </dgm:prSet>
      <dgm:spPr/>
    </dgm:pt>
    <dgm:pt modelId="{73D75A62-E0E7-4A4E-A766-7F19100CC51A}" type="pres">
      <dgm:prSet presAssocID="{7F6DA6AB-D2E5-41AC-9816-558A66755259}" presName="sibTrans" presStyleCnt="0"/>
      <dgm:spPr/>
    </dgm:pt>
    <dgm:pt modelId="{20C62B70-252B-4C27-8E9E-9A94CD61766B}" type="pres">
      <dgm:prSet presAssocID="{41D87F12-3DD0-482C-A620-783BBB4EE4A0}" presName="compNode" presStyleCnt="0"/>
      <dgm:spPr/>
    </dgm:pt>
    <dgm:pt modelId="{B3A90E65-439C-4244-B844-E3F19067598A}" type="pres">
      <dgm:prSet presAssocID="{41D87F12-3DD0-482C-A620-783BBB4EE4A0}" presName="bgRect" presStyleLbl="bgShp" presStyleIdx="2" presStyleCnt="6"/>
      <dgm:spPr/>
    </dgm:pt>
    <dgm:pt modelId="{5C1FD332-5D05-486D-A841-AE16E64A0217}" type="pres">
      <dgm:prSet presAssocID="{41D87F12-3DD0-482C-A620-783BBB4EE4A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A9108C-B2AD-4C29-8574-7FF9E30CA628}" type="pres">
      <dgm:prSet presAssocID="{41D87F12-3DD0-482C-A620-783BBB4EE4A0}" presName="spaceRect" presStyleCnt="0"/>
      <dgm:spPr/>
    </dgm:pt>
    <dgm:pt modelId="{40C470D0-0E0D-4986-9676-BF1A794CCFC9}" type="pres">
      <dgm:prSet presAssocID="{41D87F12-3DD0-482C-A620-783BBB4EE4A0}" presName="parTx" presStyleLbl="revTx" presStyleIdx="2" presStyleCnt="6">
        <dgm:presLayoutVars>
          <dgm:chMax val="0"/>
          <dgm:chPref val="0"/>
        </dgm:presLayoutVars>
      </dgm:prSet>
      <dgm:spPr/>
    </dgm:pt>
    <dgm:pt modelId="{69DF2866-3215-4CFA-AFFF-2C9D1E9473D7}" type="pres">
      <dgm:prSet presAssocID="{669C4C70-9077-4791-8954-3D0D345EB49F}" presName="sibTrans" presStyleCnt="0"/>
      <dgm:spPr/>
    </dgm:pt>
    <dgm:pt modelId="{3BF3F45F-9F7B-412D-9827-F2F4975727A6}" type="pres">
      <dgm:prSet presAssocID="{E37CC196-825F-4F0E-AEB9-4C70077CDE51}" presName="compNode" presStyleCnt="0"/>
      <dgm:spPr/>
    </dgm:pt>
    <dgm:pt modelId="{5C802263-384E-41DA-B339-8D8B27648212}" type="pres">
      <dgm:prSet presAssocID="{E37CC196-825F-4F0E-AEB9-4C70077CDE51}" presName="bgRect" presStyleLbl="bgShp" presStyleIdx="3" presStyleCnt="6"/>
      <dgm:spPr/>
    </dgm:pt>
    <dgm:pt modelId="{265D01E9-FACA-4A8E-970A-B0A2D7F68A38}" type="pres">
      <dgm:prSet presAssocID="{E37CC196-825F-4F0E-AEB9-4C70077CDE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7C612CC-B23E-4629-A9F0-D71AE665DA80}" type="pres">
      <dgm:prSet presAssocID="{E37CC196-825F-4F0E-AEB9-4C70077CDE51}" presName="spaceRect" presStyleCnt="0"/>
      <dgm:spPr/>
    </dgm:pt>
    <dgm:pt modelId="{3C1C901D-C2D5-4D69-A882-C87EE7BBEF3E}" type="pres">
      <dgm:prSet presAssocID="{E37CC196-825F-4F0E-AEB9-4C70077CDE51}" presName="parTx" presStyleLbl="revTx" presStyleIdx="3" presStyleCnt="6">
        <dgm:presLayoutVars>
          <dgm:chMax val="0"/>
          <dgm:chPref val="0"/>
        </dgm:presLayoutVars>
      </dgm:prSet>
      <dgm:spPr/>
    </dgm:pt>
    <dgm:pt modelId="{7E3ADBFA-7309-4457-A447-B4C4124E75D9}" type="pres">
      <dgm:prSet presAssocID="{EB5F2E48-CDED-48E0-8874-BB72DB839DE9}" presName="sibTrans" presStyleCnt="0"/>
      <dgm:spPr/>
    </dgm:pt>
    <dgm:pt modelId="{C5672EEC-E666-488D-8F47-06CA1557B3DA}" type="pres">
      <dgm:prSet presAssocID="{B466E009-3EA0-4DB7-8612-CFF2D77CC625}" presName="compNode" presStyleCnt="0"/>
      <dgm:spPr/>
    </dgm:pt>
    <dgm:pt modelId="{4D1132BA-226C-46E4-8A01-E5B996356A27}" type="pres">
      <dgm:prSet presAssocID="{B466E009-3EA0-4DB7-8612-CFF2D77CC625}" presName="bgRect" presStyleLbl="bgShp" presStyleIdx="4" presStyleCnt="6"/>
      <dgm:spPr/>
    </dgm:pt>
    <dgm:pt modelId="{D1F0ACAA-4974-4C0A-82C6-E44EE2BE634B}" type="pres">
      <dgm:prSet presAssocID="{B466E009-3EA0-4DB7-8612-CFF2D77CC6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2A9E2C-1E5B-409B-93F0-A7A3A32D63F4}" type="pres">
      <dgm:prSet presAssocID="{B466E009-3EA0-4DB7-8612-CFF2D77CC625}" presName="spaceRect" presStyleCnt="0"/>
      <dgm:spPr/>
    </dgm:pt>
    <dgm:pt modelId="{7D35B27A-5555-437B-A141-BE5E1994C973}" type="pres">
      <dgm:prSet presAssocID="{B466E009-3EA0-4DB7-8612-CFF2D77CC625}" presName="parTx" presStyleLbl="revTx" presStyleIdx="4" presStyleCnt="6">
        <dgm:presLayoutVars>
          <dgm:chMax val="0"/>
          <dgm:chPref val="0"/>
        </dgm:presLayoutVars>
      </dgm:prSet>
      <dgm:spPr/>
    </dgm:pt>
    <dgm:pt modelId="{FCEB807B-0861-46F9-8A89-E88ABA831ACF}" type="pres">
      <dgm:prSet presAssocID="{D73AF39D-137E-413E-BC1B-0384D222468C}" presName="sibTrans" presStyleCnt="0"/>
      <dgm:spPr/>
    </dgm:pt>
    <dgm:pt modelId="{F0DB0FD6-048A-417E-A99C-E2127087CD53}" type="pres">
      <dgm:prSet presAssocID="{46F376E5-60DE-49D3-B9F2-3D4E90202F2C}" presName="compNode" presStyleCnt="0"/>
      <dgm:spPr/>
    </dgm:pt>
    <dgm:pt modelId="{7371372F-7F3F-47F7-A364-EC5DBB4C071A}" type="pres">
      <dgm:prSet presAssocID="{46F376E5-60DE-49D3-B9F2-3D4E90202F2C}" presName="bgRect" presStyleLbl="bgShp" presStyleIdx="5" presStyleCnt="6"/>
      <dgm:spPr/>
    </dgm:pt>
    <dgm:pt modelId="{EEBEF90D-7787-4D15-9D7D-E0AB580A85C8}" type="pres">
      <dgm:prSet presAssocID="{46F376E5-60DE-49D3-B9F2-3D4E90202F2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CF0E99-81D5-46A6-8A71-C606EFBA1D2E}" type="pres">
      <dgm:prSet presAssocID="{46F376E5-60DE-49D3-B9F2-3D4E90202F2C}" presName="spaceRect" presStyleCnt="0"/>
      <dgm:spPr/>
    </dgm:pt>
    <dgm:pt modelId="{9D625EA3-59EA-4A31-A111-4684F99FDF23}" type="pres">
      <dgm:prSet presAssocID="{46F376E5-60DE-49D3-B9F2-3D4E90202F2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D2F4D0C-8CA5-4134-AE19-AD3F43446AE9}" type="presOf" srcId="{08D47267-38EA-470F-85C0-23B8588A2398}" destId="{C06165AB-562A-439A-BF88-BC52762D3BC7}" srcOrd="0" destOrd="0" presId="urn:microsoft.com/office/officeart/2018/2/layout/IconVerticalSolidList"/>
    <dgm:cxn modelId="{99089633-D3CD-4917-B19B-5B873DDF4D3F}" type="presOf" srcId="{46F376E5-60DE-49D3-B9F2-3D4E90202F2C}" destId="{9D625EA3-59EA-4A31-A111-4684F99FDF23}" srcOrd="0" destOrd="0" presId="urn:microsoft.com/office/officeart/2018/2/layout/IconVerticalSolidList"/>
    <dgm:cxn modelId="{862B4849-7746-4B12-93C3-D67F52800ADE}" type="presOf" srcId="{F297C986-0E2A-4EE8-8445-1F6478D76170}" destId="{0DE11095-3ADB-4F6D-92FA-678D2EF40A4A}" srcOrd="0" destOrd="0" presId="urn:microsoft.com/office/officeart/2018/2/layout/IconVerticalSolidList"/>
    <dgm:cxn modelId="{E86F1570-863D-4BEE-829E-461D7F7ABC5B}" srcId="{08D47267-38EA-470F-85C0-23B8588A2398}" destId="{043AEF75-6A2A-4964-8F31-0EC04DB08DE3}" srcOrd="0" destOrd="0" parTransId="{0C2B4515-A959-454C-8A70-4A5AC5EDB23F}" sibTransId="{FCC9116B-F039-4EAC-B99E-398F434FD9A1}"/>
    <dgm:cxn modelId="{DBC91E55-443E-4EE1-9D8B-87C162EED2CF}" srcId="{08D47267-38EA-470F-85C0-23B8588A2398}" destId="{B466E009-3EA0-4DB7-8612-CFF2D77CC625}" srcOrd="4" destOrd="0" parTransId="{8C3F565F-5EB0-4E05-A126-63DE048B9BE8}" sibTransId="{D73AF39D-137E-413E-BC1B-0384D222468C}"/>
    <dgm:cxn modelId="{5A5B4788-25B2-45BF-8063-42F76B36380E}" srcId="{08D47267-38EA-470F-85C0-23B8588A2398}" destId="{41D87F12-3DD0-482C-A620-783BBB4EE4A0}" srcOrd="2" destOrd="0" parTransId="{06530647-D4B9-4518-BC55-FE96088345C6}" sibTransId="{669C4C70-9077-4791-8954-3D0D345EB49F}"/>
    <dgm:cxn modelId="{996A78A6-912D-4DF0-92EC-88A79832C6D7}" type="presOf" srcId="{41D87F12-3DD0-482C-A620-783BBB4EE4A0}" destId="{40C470D0-0E0D-4986-9676-BF1A794CCFC9}" srcOrd="0" destOrd="0" presId="urn:microsoft.com/office/officeart/2018/2/layout/IconVerticalSolidList"/>
    <dgm:cxn modelId="{23161BB1-0A11-40D8-A1F5-449F9F0D70BA}" type="presOf" srcId="{E37CC196-825F-4F0E-AEB9-4C70077CDE51}" destId="{3C1C901D-C2D5-4D69-A882-C87EE7BBEF3E}" srcOrd="0" destOrd="0" presId="urn:microsoft.com/office/officeart/2018/2/layout/IconVerticalSolidList"/>
    <dgm:cxn modelId="{788730C0-B8E3-4BCD-AF31-9CA4364E84D6}" type="presOf" srcId="{043AEF75-6A2A-4964-8F31-0EC04DB08DE3}" destId="{C9BD839D-441F-47B4-9404-63FFF5F08F94}" srcOrd="0" destOrd="0" presId="urn:microsoft.com/office/officeart/2018/2/layout/IconVerticalSolidList"/>
    <dgm:cxn modelId="{DACE8BC7-2ACF-410A-B168-96E43391FF88}" srcId="{08D47267-38EA-470F-85C0-23B8588A2398}" destId="{F297C986-0E2A-4EE8-8445-1F6478D76170}" srcOrd="1" destOrd="0" parTransId="{C747991F-1B75-48A8-9760-6B415004849F}" sibTransId="{7F6DA6AB-D2E5-41AC-9816-558A66755259}"/>
    <dgm:cxn modelId="{856067CB-B9EE-45E7-86A3-EA6667E3E783}" type="presOf" srcId="{B466E009-3EA0-4DB7-8612-CFF2D77CC625}" destId="{7D35B27A-5555-437B-A141-BE5E1994C973}" srcOrd="0" destOrd="0" presId="urn:microsoft.com/office/officeart/2018/2/layout/IconVerticalSolidList"/>
    <dgm:cxn modelId="{C02ED5DF-7F0D-4B9C-89D4-58937BBAEFF3}" srcId="{08D47267-38EA-470F-85C0-23B8588A2398}" destId="{E37CC196-825F-4F0E-AEB9-4C70077CDE51}" srcOrd="3" destOrd="0" parTransId="{85A9AA77-ACDF-4BB3-99DE-99767409125A}" sibTransId="{EB5F2E48-CDED-48E0-8874-BB72DB839DE9}"/>
    <dgm:cxn modelId="{67D55CEF-0E3C-42AF-8C13-78C3496AA7A4}" srcId="{08D47267-38EA-470F-85C0-23B8588A2398}" destId="{46F376E5-60DE-49D3-B9F2-3D4E90202F2C}" srcOrd="5" destOrd="0" parTransId="{20CC7FAF-C7DF-48DB-A627-FDEF246B317D}" sibTransId="{6CAE0A59-C8F2-41BB-87E7-F31AAAAD3B1A}"/>
    <dgm:cxn modelId="{5FE7BAC6-B255-4D63-A44E-17F967721991}" type="presParOf" srcId="{C06165AB-562A-439A-BF88-BC52762D3BC7}" destId="{0D475F43-4364-4C24-B127-080D893D8357}" srcOrd="0" destOrd="0" presId="urn:microsoft.com/office/officeart/2018/2/layout/IconVerticalSolidList"/>
    <dgm:cxn modelId="{2D3046E5-9045-433D-BF98-12683E904167}" type="presParOf" srcId="{0D475F43-4364-4C24-B127-080D893D8357}" destId="{443B287A-C50E-4D80-9C66-4A88054379B4}" srcOrd="0" destOrd="0" presId="urn:microsoft.com/office/officeart/2018/2/layout/IconVerticalSolidList"/>
    <dgm:cxn modelId="{B422A27A-0EB4-4800-B76B-22102056E5F7}" type="presParOf" srcId="{0D475F43-4364-4C24-B127-080D893D8357}" destId="{83F67DB6-F3C8-4CC7-AC22-D02980C6DABE}" srcOrd="1" destOrd="0" presId="urn:microsoft.com/office/officeart/2018/2/layout/IconVerticalSolidList"/>
    <dgm:cxn modelId="{D84CA31A-1925-44C5-9103-901B50EA8ECE}" type="presParOf" srcId="{0D475F43-4364-4C24-B127-080D893D8357}" destId="{842954D2-D70C-4136-B618-1F97337C5923}" srcOrd="2" destOrd="0" presId="urn:microsoft.com/office/officeart/2018/2/layout/IconVerticalSolidList"/>
    <dgm:cxn modelId="{99C291B8-3C21-4EFD-889B-3179A4D01A3C}" type="presParOf" srcId="{0D475F43-4364-4C24-B127-080D893D8357}" destId="{C9BD839D-441F-47B4-9404-63FFF5F08F94}" srcOrd="3" destOrd="0" presId="urn:microsoft.com/office/officeart/2018/2/layout/IconVerticalSolidList"/>
    <dgm:cxn modelId="{0ABD7F4C-2F34-4F22-BF9A-02993CBD8042}" type="presParOf" srcId="{C06165AB-562A-439A-BF88-BC52762D3BC7}" destId="{5F1DCDE5-2B10-4F98-BD75-0ED0D4DFF09F}" srcOrd="1" destOrd="0" presId="urn:microsoft.com/office/officeart/2018/2/layout/IconVerticalSolidList"/>
    <dgm:cxn modelId="{1E560365-C028-40C2-B780-BE80BE79A6CA}" type="presParOf" srcId="{C06165AB-562A-439A-BF88-BC52762D3BC7}" destId="{A1DFC0B5-0947-48F9-92E3-2D0974DE3614}" srcOrd="2" destOrd="0" presId="urn:microsoft.com/office/officeart/2018/2/layout/IconVerticalSolidList"/>
    <dgm:cxn modelId="{7402A881-2966-4125-8DD0-FB9A7E741043}" type="presParOf" srcId="{A1DFC0B5-0947-48F9-92E3-2D0974DE3614}" destId="{518A2A7B-3387-4602-95C7-075F4F0FBD21}" srcOrd="0" destOrd="0" presId="urn:microsoft.com/office/officeart/2018/2/layout/IconVerticalSolidList"/>
    <dgm:cxn modelId="{2925DE7F-3DDB-40B9-A696-A2A5818C0B8B}" type="presParOf" srcId="{A1DFC0B5-0947-48F9-92E3-2D0974DE3614}" destId="{7E45FED3-1ADE-463B-ABA1-4BD918BE2B1A}" srcOrd="1" destOrd="0" presId="urn:microsoft.com/office/officeart/2018/2/layout/IconVerticalSolidList"/>
    <dgm:cxn modelId="{65D4D96D-A844-4593-B570-00AD5FCED9F2}" type="presParOf" srcId="{A1DFC0B5-0947-48F9-92E3-2D0974DE3614}" destId="{6B2194DF-8C8D-40F2-9C1A-529A53381DB2}" srcOrd="2" destOrd="0" presId="urn:microsoft.com/office/officeart/2018/2/layout/IconVerticalSolidList"/>
    <dgm:cxn modelId="{92CB983C-0C30-4645-A7E6-76E739C613CC}" type="presParOf" srcId="{A1DFC0B5-0947-48F9-92E3-2D0974DE3614}" destId="{0DE11095-3ADB-4F6D-92FA-678D2EF40A4A}" srcOrd="3" destOrd="0" presId="urn:microsoft.com/office/officeart/2018/2/layout/IconVerticalSolidList"/>
    <dgm:cxn modelId="{7A9F71FA-3E9C-4759-8E05-D957EE835419}" type="presParOf" srcId="{C06165AB-562A-439A-BF88-BC52762D3BC7}" destId="{73D75A62-E0E7-4A4E-A766-7F19100CC51A}" srcOrd="3" destOrd="0" presId="urn:microsoft.com/office/officeart/2018/2/layout/IconVerticalSolidList"/>
    <dgm:cxn modelId="{F80F5B9D-CCA8-4866-80EE-085AD5288FF9}" type="presParOf" srcId="{C06165AB-562A-439A-BF88-BC52762D3BC7}" destId="{20C62B70-252B-4C27-8E9E-9A94CD61766B}" srcOrd="4" destOrd="0" presId="urn:microsoft.com/office/officeart/2018/2/layout/IconVerticalSolidList"/>
    <dgm:cxn modelId="{113C101B-C36E-41B5-BF00-E208ABCDA621}" type="presParOf" srcId="{20C62B70-252B-4C27-8E9E-9A94CD61766B}" destId="{B3A90E65-439C-4244-B844-E3F19067598A}" srcOrd="0" destOrd="0" presId="urn:microsoft.com/office/officeart/2018/2/layout/IconVerticalSolidList"/>
    <dgm:cxn modelId="{D261F68B-A3C2-4E4E-A256-30DD0020E19F}" type="presParOf" srcId="{20C62B70-252B-4C27-8E9E-9A94CD61766B}" destId="{5C1FD332-5D05-486D-A841-AE16E64A0217}" srcOrd="1" destOrd="0" presId="urn:microsoft.com/office/officeart/2018/2/layout/IconVerticalSolidList"/>
    <dgm:cxn modelId="{39349981-28CF-45E9-9985-BAC32985593C}" type="presParOf" srcId="{20C62B70-252B-4C27-8E9E-9A94CD61766B}" destId="{E1A9108C-B2AD-4C29-8574-7FF9E30CA628}" srcOrd="2" destOrd="0" presId="urn:microsoft.com/office/officeart/2018/2/layout/IconVerticalSolidList"/>
    <dgm:cxn modelId="{B1D502EE-C135-441C-A7BE-D626C2FB17D1}" type="presParOf" srcId="{20C62B70-252B-4C27-8E9E-9A94CD61766B}" destId="{40C470D0-0E0D-4986-9676-BF1A794CCFC9}" srcOrd="3" destOrd="0" presId="urn:microsoft.com/office/officeart/2018/2/layout/IconVerticalSolidList"/>
    <dgm:cxn modelId="{ECBB821E-EF31-4DBC-83C1-133CFCCC9DC3}" type="presParOf" srcId="{C06165AB-562A-439A-BF88-BC52762D3BC7}" destId="{69DF2866-3215-4CFA-AFFF-2C9D1E9473D7}" srcOrd="5" destOrd="0" presId="urn:microsoft.com/office/officeart/2018/2/layout/IconVerticalSolidList"/>
    <dgm:cxn modelId="{9EDA23D0-B3A8-4E9F-96B4-F282124F56F5}" type="presParOf" srcId="{C06165AB-562A-439A-BF88-BC52762D3BC7}" destId="{3BF3F45F-9F7B-412D-9827-F2F4975727A6}" srcOrd="6" destOrd="0" presId="urn:microsoft.com/office/officeart/2018/2/layout/IconVerticalSolidList"/>
    <dgm:cxn modelId="{C5C04F53-F25F-429B-BF1E-23371D5816BA}" type="presParOf" srcId="{3BF3F45F-9F7B-412D-9827-F2F4975727A6}" destId="{5C802263-384E-41DA-B339-8D8B27648212}" srcOrd="0" destOrd="0" presId="urn:microsoft.com/office/officeart/2018/2/layout/IconVerticalSolidList"/>
    <dgm:cxn modelId="{45437685-AB8D-46ED-8EEC-B812AE13F32A}" type="presParOf" srcId="{3BF3F45F-9F7B-412D-9827-F2F4975727A6}" destId="{265D01E9-FACA-4A8E-970A-B0A2D7F68A38}" srcOrd="1" destOrd="0" presId="urn:microsoft.com/office/officeart/2018/2/layout/IconVerticalSolidList"/>
    <dgm:cxn modelId="{08907060-6A24-4E16-BA1A-6A0B64D18F7B}" type="presParOf" srcId="{3BF3F45F-9F7B-412D-9827-F2F4975727A6}" destId="{D7C612CC-B23E-4629-A9F0-D71AE665DA80}" srcOrd="2" destOrd="0" presId="urn:microsoft.com/office/officeart/2018/2/layout/IconVerticalSolidList"/>
    <dgm:cxn modelId="{CC609D4D-B982-4158-A399-E39FB50BA3E5}" type="presParOf" srcId="{3BF3F45F-9F7B-412D-9827-F2F4975727A6}" destId="{3C1C901D-C2D5-4D69-A882-C87EE7BBEF3E}" srcOrd="3" destOrd="0" presId="urn:microsoft.com/office/officeart/2018/2/layout/IconVerticalSolidList"/>
    <dgm:cxn modelId="{ED7F3674-EEA5-4880-8D1F-3AA154248F95}" type="presParOf" srcId="{C06165AB-562A-439A-BF88-BC52762D3BC7}" destId="{7E3ADBFA-7309-4457-A447-B4C4124E75D9}" srcOrd="7" destOrd="0" presId="urn:microsoft.com/office/officeart/2018/2/layout/IconVerticalSolidList"/>
    <dgm:cxn modelId="{1D641E20-3A1A-4201-89B9-0F7E1FA354BD}" type="presParOf" srcId="{C06165AB-562A-439A-BF88-BC52762D3BC7}" destId="{C5672EEC-E666-488D-8F47-06CA1557B3DA}" srcOrd="8" destOrd="0" presId="urn:microsoft.com/office/officeart/2018/2/layout/IconVerticalSolidList"/>
    <dgm:cxn modelId="{C91B5434-53FB-4FDC-82F3-6BB3D371D014}" type="presParOf" srcId="{C5672EEC-E666-488D-8F47-06CA1557B3DA}" destId="{4D1132BA-226C-46E4-8A01-E5B996356A27}" srcOrd="0" destOrd="0" presId="urn:microsoft.com/office/officeart/2018/2/layout/IconVerticalSolidList"/>
    <dgm:cxn modelId="{A9EFA8A7-B10F-4CF0-AFF6-95B910BE3385}" type="presParOf" srcId="{C5672EEC-E666-488D-8F47-06CA1557B3DA}" destId="{D1F0ACAA-4974-4C0A-82C6-E44EE2BE634B}" srcOrd="1" destOrd="0" presId="urn:microsoft.com/office/officeart/2018/2/layout/IconVerticalSolidList"/>
    <dgm:cxn modelId="{DB7A8D02-4C05-430D-B647-648C51896625}" type="presParOf" srcId="{C5672EEC-E666-488D-8F47-06CA1557B3DA}" destId="{132A9E2C-1E5B-409B-93F0-A7A3A32D63F4}" srcOrd="2" destOrd="0" presId="urn:microsoft.com/office/officeart/2018/2/layout/IconVerticalSolidList"/>
    <dgm:cxn modelId="{BAFEAA94-194C-4E8C-A5B0-27879CF7F9CD}" type="presParOf" srcId="{C5672EEC-E666-488D-8F47-06CA1557B3DA}" destId="{7D35B27A-5555-437B-A141-BE5E1994C973}" srcOrd="3" destOrd="0" presId="urn:microsoft.com/office/officeart/2018/2/layout/IconVerticalSolidList"/>
    <dgm:cxn modelId="{63E96FAD-C326-4661-974A-C73649F5C506}" type="presParOf" srcId="{C06165AB-562A-439A-BF88-BC52762D3BC7}" destId="{FCEB807B-0861-46F9-8A89-E88ABA831ACF}" srcOrd="9" destOrd="0" presId="urn:microsoft.com/office/officeart/2018/2/layout/IconVerticalSolidList"/>
    <dgm:cxn modelId="{CF4C3A7C-1156-4F17-8930-B24D0E207718}" type="presParOf" srcId="{C06165AB-562A-439A-BF88-BC52762D3BC7}" destId="{F0DB0FD6-048A-417E-A99C-E2127087CD53}" srcOrd="10" destOrd="0" presId="urn:microsoft.com/office/officeart/2018/2/layout/IconVerticalSolidList"/>
    <dgm:cxn modelId="{2E6AFD74-3E16-48F1-9F2F-787DE6856DE5}" type="presParOf" srcId="{F0DB0FD6-048A-417E-A99C-E2127087CD53}" destId="{7371372F-7F3F-47F7-A364-EC5DBB4C071A}" srcOrd="0" destOrd="0" presId="urn:microsoft.com/office/officeart/2018/2/layout/IconVerticalSolidList"/>
    <dgm:cxn modelId="{A54FD789-0DF9-40FA-B634-7B9D8ECE851B}" type="presParOf" srcId="{F0DB0FD6-048A-417E-A99C-E2127087CD53}" destId="{EEBEF90D-7787-4D15-9D7D-E0AB580A85C8}" srcOrd="1" destOrd="0" presId="urn:microsoft.com/office/officeart/2018/2/layout/IconVerticalSolidList"/>
    <dgm:cxn modelId="{4073770D-4939-4B88-B360-66C63DF6CE53}" type="presParOf" srcId="{F0DB0FD6-048A-417E-A99C-E2127087CD53}" destId="{A7CF0E99-81D5-46A6-8A71-C606EFBA1D2E}" srcOrd="2" destOrd="0" presId="urn:microsoft.com/office/officeart/2018/2/layout/IconVerticalSolidList"/>
    <dgm:cxn modelId="{329EDB3E-DE9A-4E35-98EB-B58108FDDDCA}" type="presParOf" srcId="{F0DB0FD6-048A-417E-A99C-E2127087CD53}" destId="{9D625EA3-59EA-4A31-A111-4684F99FDF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0DA0D-D211-45C0-A8BD-F3A1F7A6F196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F3CCBB-400A-437A-8FD6-D7BA219FFBC4}">
      <dgm:prSet/>
      <dgm:spPr/>
      <dgm:t>
        <a:bodyPr/>
        <a:lstStyle/>
        <a:p>
          <a:r>
            <a:rPr lang="en-US" b="1" dirty="0"/>
            <a:t>Collected Data from 236 unique brands within the Flipkart mobile segment under INR 50000</a:t>
          </a:r>
        </a:p>
      </dgm:t>
    </dgm:pt>
    <dgm:pt modelId="{26BEFD7E-E28F-4FEC-B265-D054D153FA8A}" type="parTrans" cxnId="{43E35408-1671-4F9B-B5AC-FB3DD3656376}">
      <dgm:prSet/>
      <dgm:spPr/>
      <dgm:t>
        <a:bodyPr/>
        <a:lstStyle/>
        <a:p>
          <a:endParaRPr lang="en-US"/>
        </a:p>
      </dgm:t>
    </dgm:pt>
    <dgm:pt modelId="{54DFA5A7-C7D1-47AB-A784-8281205A55D2}" type="sibTrans" cxnId="{43E35408-1671-4F9B-B5AC-FB3DD3656376}">
      <dgm:prSet/>
      <dgm:spPr/>
      <dgm:t>
        <a:bodyPr/>
        <a:lstStyle/>
        <a:p>
          <a:endParaRPr lang="en-US"/>
        </a:p>
      </dgm:t>
    </dgm:pt>
    <dgm:pt modelId="{6BE42BA9-C5E5-457B-A5E7-B449DC2F8248}">
      <dgm:prSet/>
      <dgm:spPr/>
      <dgm:t>
        <a:bodyPr/>
        <a:lstStyle/>
        <a:p>
          <a:r>
            <a:rPr lang="en-US" b="1" dirty="0"/>
            <a:t>Identified varying counts of SKUs per brand, highlighting brand diversity and product range</a:t>
          </a:r>
        </a:p>
      </dgm:t>
    </dgm:pt>
    <dgm:pt modelId="{DAC4A503-1F0C-4870-A5F8-F8AFA819AEC0}" type="parTrans" cxnId="{04D755C0-9F58-4D59-B0FA-1CF920F7E0CC}">
      <dgm:prSet/>
      <dgm:spPr/>
      <dgm:t>
        <a:bodyPr/>
        <a:lstStyle/>
        <a:p>
          <a:endParaRPr lang="en-US"/>
        </a:p>
      </dgm:t>
    </dgm:pt>
    <dgm:pt modelId="{C1619500-84C4-493C-9676-B5EE49F813C9}" type="sibTrans" cxnId="{04D755C0-9F58-4D59-B0FA-1CF920F7E0CC}">
      <dgm:prSet/>
      <dgm:spPr/>
      <dgm:t>
        <a:bodyPr/>
        <a:lstStyle/>
        <a:p>
          <a:endParaRPr lang="en-US"/>
        </a:p>
      </dgm:t>
    </dgm:pt>
    <dgm:pt modelId="{DAF9377F-0ADB-4476-9AD6-74B4887B7474}">
      <dgm:prSet/>
      <dgm:spPr/>
      <dgm:t>
        <a:bodyPr/>
        <a:lstStyle/>
        <a:p>
          <a:r>
            <a:rPr lang="en-US" b="1" dirty="0"/>
            <a:t>Brand IQOO Neo 7 5G(Interstellar Black, 256 GB) with the maximum SKU count of 3, showing product variety within brands</a:t>
          </a:r>
        </a:p>
      </dgm:t>
    </dgm:pt>
    <dgm:pt modelId="{97807C97-F925-4EE6-9E60-F32AE1D1AFCF}" type="parTrans" cxnId="{541621F0-958C-4442-89FF-6BB651C99DB9}">
      <dgm:prSet/>
      <dgm:spPr/>
      <dgm:t>
        <a:bodyPr/>
        <a:lstStyle/>
        <a:p>
          <a:endParaRPr lang="en-US"/>
        </a:p>
      </dgm:t>
    </dgm:pt>
    <dgm:pt modelId="{C4C45DE1-67E5-4ADA-9BDF-8A826D9B59EC}" type="sibTrans" cxnId="{541621F0-958C-4442-89FF-6BB651C99DB9}">
      <dgm:prSet/>
      <dgm:spPr/>
      <dgm:t>
        <a:bodyPr/>
        <a:lstStyle/>
        <a:p>
          <a:endParaRPr lang="en-US"/>
        </a:p>
      </dgm:t>
    </dgm:pt>
    <dgm:pt modelId="{4D99E77D-7798-40AF-8548-93B42D6C0D15}">
      <dgm:prSet/>
      <dgm:spPr/>
      <dgm:t>
        <a:bodyPr/>
        <a:lstStyle/>
        <a:p>
          <a:r>
            <a:rPr lang="en-US" b="1" dirty="0"/>
            <a:t>Found the highest ranking among brands to be 239, exemplified by Nokia 105 Single SIM Keypad Mobile Phones with Wireless FM radio (charcoal)</a:t>
          </a:r>
        </a:p>
      </dgm:t>
    </dgm:pt>
    <dgm:pt modelId="{463EED7D-E6B2-41FF-8FE7-4EE385C08274}" type="parTrans" cxnId="{AC2DD0DB-61A3-4D8E-8B8D-F648D2D99BAB}">
      <dgm:prSet/>
      <dgm:spPr/>
      <dgm:t>
        <a:bodyPr/>
        <a:lstStyle/>
        <a:p>
          <a:endParaRPr lang="en-US"/>
        </a:p>
      </dgm:t>
    </dgm:pt>
    <dgm:pt modelId="{41346171-D8F2-4E86-9E6B-BA5C5C90F31D}" type="sibTrans" cxnId="{AC2DD0DB-61A3-4D8E-8B8D-F648D2D99BAB}">
      <dgm:prSet/>
      <dgm:spPr/>
      <dgm:t>
        <a:bodyPr/>
        <a:lstStyle/>
        <a:p>
          <a:endParaRPr lang="en-US"/>
        </a:p>
      </dgm:t>
    </dgm:pt>
    <dgm:pt modelId="{C7A891EB-AF52-4E93-8B8A-2EC984C30F5D}">
      <dgm:prSet/>
      <dgm:spPr/>
      <dgm:t>
        <a:bodyPr/>
        <a:lstStyle/>
        <a:p>
          <a:r>
            <a:rPr lang="en-US" b="1" dirty="0"/>
            <a:t>Discovered brands such as vivo T3 lite 5G(Majestic Black, 128GB)(6GB RAM) and vivo T3 lite 5G(Vibrant Green, 128GB)(6GB RAM) achieving the highest rating of 4.7</a:t>
          </a:r>
        </a:p>
      </dgm:t>
    </dgm:pt>
    <dgm:pt modelId="{D3D0D6CB-DDCD-4FF1-B5F3-3023713388DB}" type="parTrans" cxnId="{E001C24D-5B45-44D7-9090-93B9EF73247E}">
      <dgm:prSet/>
      <dgm:spPr/>
      <dgm:t>
        <a:bodyPr/>
        <a:lstStyle/>
        <a:p>
          <a:endParaRPr lang="en-US"/>
        </a:p>
      </dgm:t>
    </dgm:pt>
    <dgm:pt modelId="{867B4B9A-B503-46FA-9C5E-7F73A8BB3A5F}" type="sibTrans" cxnId="{E001C24D-5B45-44D7-9090-93B9EF73247E}">
      <dgm:prSet/>
      <dgm:spPr/>
      <dgm:t>
        <a:bodyPr/>
        <a:lstStyle/>
        <a:p>
          <a:endParaRPr lang="en-US"/>
        </a:p>
      </dgm:t>
    </dgm:pt>
    <dgm:pt modelId="{3E0E7634-7D13-4802-A497-7DB1647DDE9C}" type="pres">
      <dgm:prSet presAssocID="{4A00DA0D-D211-45C0-A8BD-F3A1F7A6F196}" presName="diagram" presStyleCnt="0">
        <dgm:presLayoutVars>
          <dgm:dir/>
          <dgm:resizeHandles val="exact"/>
        </dgm:presLayoutVars>
      </dgm:prSet>
      <dgm:spPr/>
    </dgm:pt>
    <dgm:pt modelId="{2B927AD2-326D-468B-BFA6-75B7928DFB07}" type="pres">
      <dgm:prSet presAssocID="{01F3CCBB-400A-437A-8FD6-D7BA219FFBC4}" presName="node" presStyleLbl="node1" presStyleIdx="0" presStyleCnt="5">
        <dgm:presLayoutVars>
          <dgm:bulletEnabled val="1"/>
        </dgm:presLayoutVars>
      </dgm:prSet>
      <dgm:spPr/>
    </dgm:pt>
    <dgm:pt modelId="{60FC022B-FC3A-4CB6-9FCB-C5418C5AF6E4}" type="pres">
      <dgm:prSet presAssocID="{54DFA5A7-C7D1-47AB-A784-8281205A55D2}" presName="sibTrans" presStyleCnt="0"/>
      <dgm:spPr/>
    </dgm:pt>
    <dgm:pt modelId="{527D469E-530B-45E5-AC66-7E1D2F832CEC}" type="pres">
      <dgm:prSet presAssocID="{6BE42BA9-C5E5-457B-A5E7-B449DC2F8248}" presName="node" presStyleLbl="node1" presStyleIdx="1" presStyleCnt="5">
        <dgm:presLayoutVars>
          <dgm:bulletEnabled val="1"/>
        </dgm:presLayoutVars>
      </dgm:prSet>
      <dgm:spPr/>
    </dgm:pt>
    <dgm:pt modelId="{0AF7D0C0-8FF7-434C-8C75-F556C0461943}" type="pres">
      <dgm:prSet presAssocID="{C1619500-84C4-493C-9676-B5EE49F813C9}" presName="sibTrans" presStyleCnt="0"/>
      <dgm:spPr/>
    </dgm:pt>
    <dgm:pt modelId="{8CF7807F-45FC-4B30-B409-77161ADE74D9}" type="pres">
      <dgm:prSet presAssocID="{DAF9377F-0ADB-4476-9AD6-74B4887B7474}" presName="node" presStyleLbl="node1" presStyleIdx="2" presStyleCnt="5">
        <dgm:presLayoutVars>
          <dgm:bulletEnabled val="1"/>
        </dgm:presLayoutVars>
      </dgm:prSet>
      <dgm:spPr/>
    </dgm:pt>
    <dgm:pt modelId="{63A2E2B6-36F2-406A-B929-6B678FB153DA}" type="pres">
      <dgm:prSet presAssocID="{C4C45DE1-67E5-4ADA-9BDF-8A826D9B59EC}" presName="sibTrans" presStyleCnt="0"/>
      <dgm:spPr/>
    </dgm:pt>
    <dgm:pt modelId="{EB7E7F6F-A6E2-4417-936E-A5E3908BD683}" type="pres">
      <dgm:prSet presAssocID="{4D99E77D-7798-40AF-8548-93B42D6C0D15}" presName="node" presStyleLbl="node1" presStyleIdx="3" presStyleCnt="5">
        <dgm:presLayoutVars>
          <dgm:bulletEnabled val="1"/>
        </dgm:presLayoutVars>
      </dgm:prSet>
      <dgm:spPr/>
    </dgm:pt>
    <dgm:pt modelId="{9337E3D0-951E-4E94-9C1B-A94C38C3CE4F}" type="pres">
      <dgm:prSet presAssocID="{41346171-D8F2-4E86-9E6B-BA5C5C90F31D}" presName="sibTrans" presStyleCnt="0"/>
      <dgm:spPr/>
    </dgm:pt>
    <dgm:pt modelId="{4B05778F-169D-4646-BD52-06F0D8F62DAC}" type="pres">
      <dgm:prSet presAssocID="{C7A891EB-AF52-4E93-8B8A-2EC984C30F5D}" presName="node" presStyleLbl="node1" presStyleIdx="4" presStyleCnt="5">
        <dgm:presLayoutVars>
          <dgm:bulletEnabled val="1"/>
        </dgm:presLayoutVars>
      </dgm:prSet>
      <dgm:spPr/>
    </dgm:pt>
  </dgm:ptLst>
  <dgm:cxnLst>
    <dgm:cxn modelId="{ED593404-1B24-45B0-BFD7-67CBC34B118D}" type="presOf" srcId="{01F3CCBB-400A-437A-8FD6-D7BA219FFBC4}" destId="{2B927AD2-326D-468B-BFA6-75B7928DFB07}" srcOrd="0" destOrd="0" presId="urn:microsoft.com/office/officeart/2005/8/layout/default"/>
    <dgm:cxn modelId="{D3B42406-8AF9-4076-8499-C264E05B21E3}" type="presOf" srcId="{4D99E77D-7798-40AF-8548-93B42D6C0D15}" destId="{EB7E7F6F-A6E2-4417-936E-A5E3908BD683}" srcOrd="0" destOrd="0" presId="urn:microsoft.com/office/officeart/2005/8/layout/default"/>
    <dgm:cxn modelId="{43E35408-1671-4F9B-B5AC-FB3DD3656376}" srcId="{4A00DA0D-D211-45C0-A8BD-F3A1F7A6F196}" destId="{01F3CCBB-400A-437A-8FD6-D7BA219FFBC4}" srcOrd="0" destOrd="0" parTransId="{26BEFD7E-E28F-4FEC-B265-D054D153FA8A}" sibTransId="{54DFA5A7-C7D1-47AB-A784-8281205A55D2}"/>
    <dgm:cxn modelId="{E001C24D-5B45-44D7-9090-93B9EF73247E}" srcId="{4A00DA0D-D211-45C0-A8BD-F3A1F7A6F196}" destId="{C7A891EB-AF52-4E93-8B8A-2EC984C30F5D}" srcOrd="4" destOrd="0" parTransId="{D3D0D6CB-DDCD-4FF1-B5F3-3023713388DB}" sibTransId="{867B4B9A-B503-46FA-9C5E-7F73A8BB3A5F}"/>
    <dgm:cxn modelId="{7F950850-F443-4DA4-944B-9FB2651C77EE}" type="presOf" srcId="{DAF9377F-0ADB-4476-9AD6-74B4887B7474}" destId="{8CF7807F-45FC-4B30-B409-77161ADE74D9}" srcOrd="0" destOrd="0" presId="urn:microsoft.com/office/officeart/2005/8/layout/default"/>
    <dgm:cxn modelId="{A985247E-46C3-4595-9BDC-8799422A2CB0}" type="presOf" srcId="{C7A891EB-AF52-4E93-8B8A-2EC984C30F5D}" destId="{4B05778F-169D-4646-BD52-06F0D8F62DAC}" srcOrd="0" destOrd="0" presId="urn:microsoft.com/office/officeart/2005/8/layout/default"/>
    <dgm:cxn modelId="{04D755C0-9F58-4D59-B0FA-1CF920F7E0CC}" srcId="{4A00DA0D-D211-45C0-A8BD-F3A1F7A6F196}" destId="{6BE42BA9-C5E5-457B-A5E7-B449DC2F8248}" srcOrd="1" destOrd="0" parTransId="{DAC4A503-1F0C-4870-A5F8-F8AFA819AEC0}" sibTransId="{C1619500-84C4-493C-9676-B5EE49F813C9}"/>
    <dgm:cxn modelId="{281DBDC2-E468-41DB-B8F0-FE8F810AB3B1}" type="presOf" srcId="{6BE42BA9-C5E5-457B-A5E7-B449DC2F8248}" destId="{527D469E-530B-45E5-AC66-7E1D2F832CEC}" srcOrd="0" destOrd="0" presId="urn:microsoft.com/office/officeart/2005/8/layout/default"/>
    <dgm:cxn modelId="{D2286DC5-208B-4437-97B0-111F1DDF50A6}" type="presOf" srcId="{4A00DA0D-D211-45C0-A8BD-F3A1F7A6F196}" destId="{3E0E7634-7D13-4802-A497-7DB1647DDE9C}" srcOrd="0" destOrd="0" presId="urn:microsoft.com/office/officeart/2005/8/layout/default"/>
    <dgm:cxn modelId="{AC2DD0DB-61A3-4D8E-8B8D-F648D2D99BAB}" srcId="{4A00DA0D-D211-45C0-A8BD-F3A1F7A6F196}" destId="{4D99E77D-7798-40AF-8548-93B42D6C0D15}" srcOrd="3" destOrd="0" parTransId="{463EED7D-E6B2-41FF-8FE7-4EE385C08274}" sibTransId="{41346171-D8F2-4E86-9E6B-BA5C5C90F31D}"/>
    <dgm:cxn modelId="{541621F0-958C-4442-89FF-6BB651C99DB9}" srcId="{4A00DA0D-D211-45C0-A8BD-F3A1F7A6F196}" destId="{DAF9377F-0ADB-4476-9AD6-74B4887B7474}" srcOrd="2" destOrd="0" parTransId="{97807C97-F925-4EE6-9E60-F32AE1D1AFCF}" sibTransId="{C4C45DE1-67E5-4ADA-9BDF-8A826D9B59EC}"/>
    <dgm:cxn modelId="{AAC26E67-EF5D-4BE8-93AE-48D77453263A}" type="presParOf" srcId="{3E0E7634-7D13-4802-A497-7DB1647DDE9C}" destId="{2B927AD2-326D-468B-BFA6-75B7928DFB07}" srcOrd="0" destOrd="0" presId="urn:microsoft.com/office/officeart/2005/8/layout/default"/>
    <dgm:cxn modelId="{3E4011D6-FFB1-4245-8654-E5DAF287C6C6}" type="presParOf" srcId="{3E0E7634-7D13-4802-A497-7DB1647DDE9C}" destId="{60FC022B-FC3A-4CB6-9FCB-C5418C5AF6E4}" srcOrd="1" destOrd="0" presId="urn:microsoft.com/office/officeart/2005/8/layout/default"/>
    <dgm:cxn modelId="{BDC95554-4BCB-4DAF-BF5C-D8CD1F7D00A6}" type="presParOf" srcId="{3E0E7634-7D13-4802-A497-7DB1647DDE9C}" destId="{527D469E-530B-45E5-AC66-7E1D2F832CEC}" srcOrd="2" destOrd="0" presId="urn:microsoft.com/office/officeart/2005/8/layout/default"/>
    <dgm:cxn modelId="{E609D1CC-DA24-4526-AA67-1A31FC8A132C}" type="presParOf" srcId="{3E0E7634-7D13-4802-A497-7DB1647DDE9C}" destId="{0AF7D0C0-8FF7-434C-8C75-F556C0461943}" srcOrd="3" destOrd="0" presId="urn:microsoft.com/office/officeart/2005/8/layout/default"/>
    <dgm:cxn modelId="{50B7CB55-C02C-4AFE-AF82-807A30D99206}" type="presParOf" srcId="{3E0E7634-7D13-4802-A497-7DB1647DDE9C}" destId="{8CF7807F-45FC-4B30-B409-77161ADE74D9}" srcOrd="4" destOrd="0" presId="urn:microsoft.com/office/officeart/2005/8/layout/default"/>
    <dgm:cxn modelId="{1AAC9944-CDEF-4635-99A7-77423AF77E75}" type="presParOf" srcId="{3E0E7634-7D13-4802-A497-7DB1647DDE9C}" destId="{63A2E2B6-36F2-406A-B929-6B678FB153DA}" srcOrd="5" destOrd="0" presId="urn:microsoft.com/office/officeart/2005/8/layout/default"/>
    <dgm:cxn modelId="{06715037-C052-4099-A473-4671E80C723A}" type="presParOf" srcId="{3E0E7634-7D13-4802-A497-7DB1647DDE9C}" destId="{EB7E7F6F-A6E2-4417-936E-A5E3908BD683}" srcOrd="6" destOrd="0" presId="urn:microsoft.com/office/officeart/2005/8/layout/default"/>
    <dgm:cxn modelId="{C0443A9B-F9CF-4C52-AA15-DCBF90E59293}" type="presParOf" srcId="{3E0E7634-7D13-4802-A497-7DB1647DDE9C}" destId="{9337E3D0-951E-4E94-9C1B-A94C38C3CE4F}" srcOrd="7" destOrd="0" presId="urn:microsoft.com/office/officeart/2005/8/layout/default"/>
    <dgm:cxn modelId="{7CE43604-6DDD-4634-8DAF-8E6F6EBB1780}" type="presParOf" srcId="{3E0E7634-7D13-4802-A497-7DB1647DDE9C}" destId="{4B05778F-169D-4646-BD52-06F0D8F62D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B287A-C50E-4D80-9C66-4A88054379B4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67DB6-F3C8-4CC7-AC22-D02980C6DABE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D839D-441F-47B4-9404-63FFF5F08F94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Targeted Flipkart Mobile Section to extract relevant Information</a:t>
          </a:r>
          <a:endParaRPr lang="en-US" sz="1500" kern="1200"/>
        </a:p>
      </dsp:txBody>
      <dsp:txXfrm>
        <a:off x="838191" y="1703"/>
        <a:ext cx="5994020" cy="725706"/>
      </dsp:txXfrm>
    </dsp:sp>
    <dsp:sp modelId="{518A2A7B-3387-4602-95C7-075F4F0FBD21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5FED3-1ADE-463B-ABA1-4BD918BE2B1A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11095-3ADB-4F6D-92FA-678D2EF40A4A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Collected Data Specifically for mobile phones priced under INR 50000</a:t>
          </a:r>
          <a:endParaRPr lang="en-US" sz="1500" kern="1200"/>
        </a:p>
      </dsp:txBody>
      <dsp:txXfrm>
        <a:off x="838191" y="908836"/>
        <a:ext cx="5994020" cy="725706"/>
      </dsp:txXfrm>
    </dsp:sp>
    <dsp:sp modelId="{B3A90E65-439C-4244-B844-E3F19067598A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FD332-5D05-486D-A841-AE16E64A0217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70D0-0E0D-4986-9676-BF1A794CCFC9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Employed pandas for data manipulation and handling after the data was extracted</a:t>
          </a:r>
          <a:endParaRPr lang="en-US" sz="1500" kern="1200"/>
        </a:p>
      </dsp:txBody>
      <dsp:txXfrm>
        <a:off x="838191" y="1815969"/>
        <a:ext cx="5994020" cy="725706"/>
      </dsp:txXfrm>
    </dsp:sp>
    <dsp:sp modelId="{5C802263-384E-41DA-B339-8D8B27648212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D01E9-FACA-4A8E-970A-B0A2D7F68A38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C901D-C2D5-4D69-A882-C87EE7BBEF3E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Utilized Requests library to send the HTTP requests to flipkart’s website and retrieve the HTML content of Mobile Listing</a:t>
          </a:r>
          <a:endParaRPr lang="en-US" sz="1500" kern="1200"/>
        </a:p>
      </dsp:txBody>
      <dsp:txXfrm>
        <a:off x="838191" y="2723102"/>
        <a:ext cx="5994020" cy="725706"/>
      </dsp:txXfrm>
    </dsp:sp>
    <dsp:sp modelId="{4D1132BA-226C-46E4-8A01-E5B996356A27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0ACAA-4974-4C0A-82C6-E44EE2BE634B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5B27A-5555-437B-A141-BE5E1994C973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Leveraged BeautifulSoup for Parsing the HTML content and extracting specific data fields</a:t>
          </a:r>
          <a:endParaRPr lang="en-US" sz="1500" kern="1200"/>
        </a:p>
      </dsp:txBody>
      <dsp:txXfrm>
        <a:off x="838191" y="3630236"/>
        <a:ext cx="5994020" cy="725706"/>
      </dsp:txXfrm>
    </dsp:sp>
    <dsp:sp modelId="{7371372F-7F3F-47F7-A364-EC5DBB4C071A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EF90D-7787-4D15-9D7D-E0AB580A85C8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25EA3-59EA-4A31-A111-4684F99FDF23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The Next step involved leveraging SQL for detailed analysis to derive insights from the dataset</a:t>
          </a:r>
          <a:endParaRPr lang="en-US" sz="1500" kern="1200"/>
        </a:p>
      </dsp:txBody>
      <dsp:txXfrm>
        <a:off x="838191" y="4537369"/>
        <a:ext cx="5994020" cy="72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27AD2-326D-468B-BFA6-75B7928DFB07}">
      <dsp:nvSpPr>
        <dsp:cNvPr id="0" name=""/>
        <dsp:cNvSpPr/>
      </dsp:nvSpPr>
      <dsp:spPr>
        <a:xfrm>
          <a:off x="0" y="1404"/>
          <a:ext cx="2808563" cy="168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Collected Data from 236 unique brands within the Flipkart mobile segment under INR 50000</a:t>
          </a:r>
        </a:p>
      </dsp:txBody>
      <dsp:txXfrm>
        <a:off x="0" y="1404"/>
        <a:ext cx="2808563" cy="1685138"/>
      </dsp:txXfrm>
    </dsp:sp>
    <dsp:sp modelId="{527D469E-530B-45E5-AC66-7E1D2F832CEC}">
      <dsp:nvSpPr>
        <dsp:cNvPr id="0" name=""/>
        <dsp:cNvSpPr/>
      </dsp:nvSpPr>
      <dsp:spPr>
        <a:xfrm>
          <a:off x="3089420" y="1404"/>
          <a:ext cx="2808563" cy="1685138"/>
        </a:xfrm>
        <a:prstGeom prst="rect">
          <a:avLst/>
        </a:prstGeom>
        <a:gradFill rotWithShape="0">
          <a:gsLst>
            <a:gs pos="0">
              <a:schemeClr val="accent5">
                <a:hueOff val="1202033"/>
                <a:satOff val="-2441"/>
                <a:lumOff val="1569"/>
                <a:alphaOff val="0"/>
                <a:tint val="96000"/>
                <a:lumMod val="104000"/>
              </a:schemeClr>
            </a:gs>
            <a:gs pos="100000">
              <a:schemeClr val="accent5">
                <a:hueOff val="1202033"/>
                <a:satOff val="-2441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Identified varying counts of SKUs per brand, highlighting brand diversity and product range</a:t>
          </a:r>
        </a:p>
      </dsp:txBody>
      <dsp:txXfrm>
        <a:off x="3089420" y="1404"/>
        <a:ext cx="2808563" cy="1685138"/>
      </dsp:txXfrm>
    </dsp:sp>
    <dsp:sp modelId="{8CF7807F-45FC-4B30-B409-77161ADE74D9}">
      <dsp:nvSpPr>
        <dsp:cNvPr id="0" name=""/>
        <dsp:cNvSpPr/>
      </dsp:nvSpPr>
      <dsp:spPr>
        <a:xfrm>
          <a:off x="6178840" y="1404"/>
          <a:ext cx="2808563" cy="1685138"/>
        </a:xfrm>
        <a:prstGeom prst="rect">
          <a:avLst/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Brand IQOO Neo 7 5G(Interstellar Black, 256 GB) with the maximum SKU count of 3, showing product variety within brands</a:t>
          </a:r>
        </a:p>
      </dsp:txBody>
      <dsp:txXfrm>
        <a:off x="6178840" y="1404"/>
        <a:ext cx="2808563" cy="1685138"/>
      </dsp:txXfrm>
    </dsp:sp>
    <dsp:sp modelId="{EB7E7F6F-A6E2-4417-936E-A5E3908BD683}">
      <dsp:nvSpPr>
        <dsp:cNvPr id="0" name=""/>
        <dsp:cNvSpPr/>
      </dsp:nvSpPr>
      <dsp:spPr>
        <a:xfrm>
          <a:off x="1544710" y="1967398"/>
          <a:ext cx="2808563" cy="1685138"/>
        </a:xfrm>
        <a:prstGeom prst="rect">
          <a:avLst/>
        </a:prstGeom>
        <a:gradFill rotWithShape="0">
          <a:gsLst>
            <a:gs pos="0">
              <a:schemeClr val="accent5">
                <a:hueOff val="3606099"/>
                <a:satOff val="-7323"/>
                <a:lumOff val="4706"/>
                <a:alphaOff val="0"/>
                <a:tint val="96000"/>
                <a:lumMod val="104000"/>
              </a:schemeClr>
            </a:gs>
            <a:gs pos="100000">
              <a:schemeClr val="accent5">
                <a:hueOff val="3606099"/>
                <a:satOff val="-7323"/>
                <a:lumOff val="4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Found the highest ranking among brands to be 239, exemplified by Nokia 105 Single SIM Keypad Mobile Phones with Wireless FM radio (charcoal)</a:t>
          </a:r>
        </a:p>
      </dsp:txBody>
      <dsp:txXfrm>
        <a:off x="1544710" y="1967398"/>
        <a:ext cx="2808563" cy="1685138"/>
      </dsp:txXfrm>
    </dsp:sp>
    <dsp:sp modelId="{4B05778F-169D-4646-BD52-06F0D8F62DAC}">
      <dsp:nvSpPr>
        <dsp:cNvPr id="0" name=""/>
        <dsp:cNvSpPr/>
      </dsp:nvSpPr>
      <dsp:spPr>
        <a:xfrm>
          <a:off x="4634130" y="1967398"/>
          <a:ext cx="2808563" cy="1685138"/>
        </a:xfrm>
        <a:prstGeom prst="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Discovered brands such as vivo T3 lite 5G(Majestic Black, 128GB)(6GB RAM) and vivo T3 lite 5G(Vibrant Green, 128GB)(6GB RAM) achieving the highest rating of 4.7</a:t>
          </a:r>
        </a:p>
      </dsp:txBody>
      <dsp:txXfrm>
        <a:off x="4634130" y="1967398"/>
        <a:ext cx="2808563" cy="168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9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63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3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2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2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7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0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2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7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B6ED-6CF6-43C1-B55F-DAA29BE43EA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79F46B-C44A-42CA-8F62-56E9355C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7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oyalprachi232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84D2-E441-EC39-589E-F2BFBFE09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13" y="68825"/>
            <a:ext cx="10748315" cy="3157259"/>
          </a:xfrm>
        </p:spPr>
        <p:txBody>
          <a:bodyPr>
            <a:normAutofit/>
          </a:bodyPr>
          <a:lstStyle/>
          <a:p>
            <a:r>
              <a:rPr lang="en-US" sz="6600" b="1" u="sng" dirty="0">
                <a:latin typeface="Algerian" panose="04020705040A02060702" pitchFamily="82" charset="0"/>
              </a:rPr>
              <a:t>Analysis of Flipkart Mobile Data</a:t>
            </a:r>
            <a:endParaRPr lang="en-IN" sz="66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B7D6-2263-E08F-B080-A11C47E78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860" y="4972691"/>
            <a:ext cx="3227301" cy="832207"/>
          </a:xfrm>
        </p:spPr>
        <p:txBody>
          <a:bodyPr>
            <a:normAutofit fontScale="85000" lnSpcReduction="10000"/>
          </a:bodyPr>
          <a:lstStyle/>
          <a:p>
            <a:r>
              <a:rPr lang="en-US" sz="4400" b="1" dirty="0"/>
              <a:t>Prachi Goyal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22245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600E-FB6C-4065-4BFA-096A03FF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Information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88CF-F328-B494-86FC-7F435549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Prachi Goyal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Email</a:t>
            </a:r>
            <a:r>
              <a:rPr lang="en-US" dirty="0"/>
              <a:t>:- </a:t>
            </a:r>
            <a:r>
              <a:rPr lang="en-US" dirty="0">
                <a:hlinkClick r:id="rId2"/>
              </a:rPr>
              <a:t>goyalprachi2324@gmail.com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Phone</a:t>
            </a:r>
            <a:r>
              <a:rPr lang="en-US" dirty="0"/>
              <a:t>:- </a:t>
            </a:r>
            <a:r>
              <a:rPr lang="en-US" b="1" dirty="0"/>
              <a:t>8359978903</a:t>
            </a:r>
          </a:p>
          <a:p>
            <a:pPr marL="0" indent="0">
              <a:buNone/>
            </a:pPr>
            <a:r>
              <a:rPr lang="en-US" b="1" dirty="0" err="1"/>
              <a:t>LinkedIN</a:t>
            </a:r>
            <a:r>
              <a:rPr lang="en-US" b="1" dirty="0"/>
              <a:t> :- https://www.linkedin.com/in/prachi-goyal-a71873259/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803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9374BB-7275-BC3D-A748-1B848912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475738E4-5485-32BD-242B-7A5DBAC13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9" r="52042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37A9C-86E8-2610-8B6E-4F1A3028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Overview of Data Collected</a:t>
            </a:r>
          </a:p>
          <a:p>
            <a:pPr>
              <a:lnSpc>
                <a:spcPct val="90000"/>
              </a:lnSpc>
            </a:pPr>
            <a:r>
              <a:rPr lang="en-US"/>
              <a:t>Number of Brands In the segment</a:t>
            </a:r>
          </a:p>
          <a:p>
            <a:pPr>
              <a:lnSpc>
                <a:spcPct val="90000"/>
              </a:lnSpc>
            </a:pPr>
            <a:r>
              <a:rPr lang="en-US"/>
              <a:t>Count of SKUs per Brand</a:t>
            </a:r>
          </a:p>
          <a:p>
            <a:pPr>
              <a:lnSpc>
                <a:spcPct val="90000"/>
              </a:lnSpc>
            </a:pPr>
            <a:r>
              <a:rPr lang="en-US"/>
              <a:t>Relative Ranking of Brand</a:t>
            </a:r>
          </a:p>
          <a:p>
            <a:pPr>
              <a:lnSpc>
                <a:spcPct val="90000"/>
              </a:lnSpc>
            </a:pPr>
            <a:r>
              <a:rPr lang="en-US"/>
              <a:t>Relative Rating of Brand</a:t>
            </a:r>
          </a:p>
          <a:p>
            <a:pPr>
              <a:lnSpc>
                <a:spcPct val="90000"/>
              </a:lnSpc>
            </a:pPr>
            <a:r>
              <a:rPr lang="en-US"/>
              <a:t>Price Distribution of SKUs</a:t>
            </a:r>
          </a:p>
          <a:p>
            <a:pPr>
              <a:lnSpc>
                <a:spcPct val="90000"/>
              </a:lnSpc>
            </a:pPr>
            <a:r>
              <a:rPr lang="en-US"/>
              <a:t>Conclusion </a:t>
            </a:r>
          </a:p>
          <a:p>
            <a:pPr>
              <a:lnSpc>
                <a:spcPct val="90000"/>
              </a:lnSpc>
            </a:pPr>
            <a:r>
              <a:rPr lang="en-US"/>
              <a:t>Contact Information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B47D7-25CC-A135-39C5-64BF6A7B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Data Collected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18A629-E81B-9FA2-F04F-003478FB9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9428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01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E5A3-C7B4-EFA7-5A18-4A1490BC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Brands in the Segment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B2B844-6222-F90E-5380-E9EA001A2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3" y="2040467"/>
            <a:ext cx="4637179" cy="3870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 have collected data from 236 unique brands within the Flipkart mobile segment under the price of INR 50000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52DD3-EDF1-30B6-C994-8FD40B2B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71479"/>
              </p:ext>
            </p:extLst>
          </p:nvPr>
        </p:nvGraphicFramePr>
        <p:xfrm>
          <a:off x="7556410" y="3006633"/>
          <a:ext cx="4001316" cy="53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619">
                  <a:extLst>
                    <a:ext uri="{9D8B030D-6E8A-4147-A177-3AD203B41FA5}">
                      <a16:colId xmlns:a16="http://schemas.microsoft.com/office/drawing/2014/main" val="441830629"/>
                    </a:ext>
                  </a:extLst>
                </a:gridCol>
                <a:gridCol w="930697">
                  <a:extLst>
                    <a:ext uri="{9D8B030D-6E8A-4147-A177-3AD203B41FA5}">
                      <a16:colId xmlns:a16="http://schemas.microsoft.com/office/drawing/2014/main" val="2117748040"/>
                    </a:ext>
                  </a:extLst>
                </a:gridCol>
              </a:tblGrid>
              <a:tr h="538038">
                <a:tc>
                  <a:txBody>
                    <a:bodyPr/>
                    <a:lstStyle/>
                    <a:p>
                      <a:r>
                        <a:rPr lang="en-US" sz="2400"/>
                        <a:t>Number_of_Brands</a:t>
                      </a:r>
                      <a:endParaRPr lang="en-IN" sz="2400"/>
                    </a:p>
                  </a:txBody>
                  <a:tcPr marL="122281" marR="122281" marT="61141" marB="61141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236</a:t>
                      </a:r>
                      <a:endParaRPr lang="en-IN" sz="2400"/>
                    </a:p>
                  </a:txBody>
                  <a:tcPr marL="122281" marR="122281" marT="61141" marB="61141"/>
                </a:tc>
                <a:extLst>
                  <a:ext uri="{0D108BD9-81ED-4DB2-BD59-A6C34878D82A}">
                    <a16:rowId xmlns:a16="http://schemas.microsoft.com/office/drawing/2014/main" val="258958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56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750-9320-A1F9-5AE4-D96A3F4E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99655"/>
            <a:ext cx="11039168" cy="824578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SKUs per Brand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4D69A0-0FDB-E268-1803-AB75A02BC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43472"/>
              </p:ext>
            </p:extLst>
          </p:nvPr>
        </p:nvGraphicFramePr>
        <p:xfrm>
          <a:off x="438365" y="866071"/>
          <a:ext cx="2160997" cy="556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77">
                  <a:extLst>
                    <a:ext uri="{9D8B030D-6E8A-4147-A177-3AD203B41FA5}">
                      <a16:colId xmlns:a16="http://schemas.microsoft.com/office/drawing/2014/main" val="3164791863"/>
                    </a:ext>
                  </a:extLst>
                </a:gridCol>
                <a:gridCol w="903720">
                  <a:extLst>
                    <a:ext uri="{9D8B030D-6E8A-4147-A177-3AD203B41FA5}">
                      <a16:colId xmlns:a16="http://schemas.microsoft.com/office/drawing/2014/main" val="3476702524"/>
                    </a:ext>
                  </a:extLst>
                </a:gridCol>
              </a:tblGrid>
              <a:tr h="82724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SKU_Count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0562839"/>
                  </a:ext>
                </a:extLst>
              </a:tr>
              <a:tr h="7751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IQOO Neo 7 5G (Interstellar Black,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0516600"/>
                  </a:ext>
                </a:extLst>
              </a:tr>
              <a:tr h="885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XR (Black, 64 GB) (Includes EarPods, Power Adapter)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048357"/>
                  </a:ext>
                </a:extLst>
              </a:tr>
              <a:tr h="5267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11 5G (Eternal Green, 256 GB)Â Â (16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5017916"/>
                  </a:ext>
                </a:extLst>
              </a:tr>
              <a:tr h="44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12 (Black, 64 GB)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5596543"/>
                  </a:ext>
                </a:extLst>
              </a:tr>
              <a:tr h="555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12R (Cool Blue, 256 GB)Â 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34811"/>
                  </a:ext>
                </a:extLst>
              </a:tr>
              <a:tr h="8851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A34 5G (Awesome Graphite,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731707"/>
                  </a:ext>
                </a:extLst>
              </a:tr>
              <a:tr h="6651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X70 Pro (Cosmic Black, 256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235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D4C97-2672-D5C5-0156-3C1DAE803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84927"/>
              </p:ext>
            </p:extLst>
          </p:nvPr>
        </p:nvGraphicFramePr>
        <p:xfrm>
          <a:off x="2928135" y="866070"/>
          <a:ext cx="2654132" cy="556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03">
                  <a:extLst>
                    <a:ext uri="{9D8B030D-6E8A-4147-A177-3AD203B41FA5}">
                      <a16:colId xmlns:a16="http://schemas.microsoft.com/office/drawing/2014/main" val="2354505894"/>
                    </a:ext>
                  </a:extLst>
                </a:gridCol>
                <a:gridCol w="866429">
                  <a:extLst>
                    <a:ext uri="{9D8B030D-6E8A-4147-A177-3AD203B41FA5}">
                      <a16:colId xmlns:a16="http://schemas.microsoft.com/office/drawing/2014/main" val="1924821676"/>
                    </a:ext>
                  </a:extLst>
                </a:gridCol>
              </a:tblGrid>
              <a:tr h="73693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Brand Name</a:t>
                      </a:r>
                      <a:endParaRPr lang="en-IN" sz="1800" dirty="0"/>
                    </a:p>
                    <a:p>
                      <a:pPr marL="0" algn="l" defTabSz="457200" rtl="0" eaLnBrk="1" fontAlgn="b" latinLnBrk="0" hangingPunct="1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SKU_Count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457200" rtl="0" eaLnBrk="1" fontAlgn="b" latinLnBrk="0" hangingPunct="1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2319113"/>
                  </a:ext>
                </a:extLst>
              </a:tr>
              <a:tr h="6305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 Reno10 Pro+ 5G (Glossy Purple,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0587417"/>
                  </a:ext>
                </a:extLst>
              </a:tr>
              <a:tr h="837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S21 FE 5G with Snapdragon 888 (Graphite,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1289149"/>
                  </a:ext>
                </a:extLst>
              </a:tr>
              <a:tr h="6305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10 Pro 5G (Emerald Forest,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5544723"/>
                  </a:ext>
                </a:extLst>
              </a:tr>
              <a:tr h="6305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 Reno10 Pro+ 5G (Silvery Grey, 256 GB)Â Â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7240931"/>
                  </a:ext>
                </a:extLst>
              </a:tr>
              <a:tr h="630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9 Pro 5G (Morning Mist, 256 GB)Â Â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2126053"/>
                  </a:ext>
                </a:extLst>
              </a:tr>
              <a:tr h="6305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11 5G (Titan Black,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942167"/>
                  </a:ext>
                </a:extLst>
              </a:tr>
              <a:tr h="837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XR ((PRODUCT)RED, 64 GB) (Includes EarPods, Power Adapter)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54373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DD6CF-2EFE-6740-5E8E-6790A756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4399"/>
              </p:ext>
            </p:extLst>
          </p:nvPr>
        </p:nvGraphicFramePr>
        <p:xfrm>
          <a:off x="5938464" y="866071"/>
          <a:ext cx="2856216" cy="567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88">
                  <a:extLst>
                    <a:ext uri="{9D8B030D-6E8A-4147-A177-3AD203B41FA5}">
                      <a16:colId xmlns:a16="http://schemas.microsoft.com/office/drawing/2014/main" val="3202895550"/>
                    </a:ext>
                  </a:extLst>
                </a:gridCol>
                <a:gridCol w="875628">
                  <a:extLst>
                    <a:ext uri="{9D8B030D-6E8A-4147-A177-3AD203B41FA5}">
                      <a16:colId xmlns:a16="http://schemas.microsoft.com/office/drawing/2014/main" val="740008185"/>
                    </a:ext>
                  </a:extLst>
                </a:gridCol>
              </a:tblGrid>
              <a:tr h="838464">
                <a:tc>
                  <a:txBody>
                    <a:bodyPr/>
                    <a:lstStyle/>
                    <a:p>
                      <a:r>
                        <a:rPr lang="en-US" dirty="0"/>
                        <a:t>Brand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SKU_Count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68182"/>
                  </a:ext>
                </a:extLst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A55 5G (Awesome Navy,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3620076"/>
                  </a:ext>
                </a:extLst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A55 5G (Awesome Iceblue, 256 GB)Â Â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8206473"/>
                  </a:ext>
                </a:extLst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11 5G (Marble Odyssey, 256 GB)Â Â (16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6654980"/>
                  </a:ext>
                </a:extLst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Xiaomi 14 CIVI (Shadow Black, 512 GB)Â Â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3181228"/>
                  </a:ext>
                </a:extLst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11 5G (Titan Black, 128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2817754"/>
                  </a:ext>
                </a:extLst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Xiaomi 14 CIVI (Cruise Blue, 512 GB)Â Â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6620350"/>
                  </a:ext>
                </a:extLst>
              </a:tr>
              <a:tr h="691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V30 Pro 5G (Andaman Blue, 512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4900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BF1F4D-01E5-68EF-23B8-07A6C6AC2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3635"/>
              </p:ext>
            </p:extLst>
          </p:nvPr>
        </p:nvGraphicFramePr>
        <p:xfrm>
          <a:off x="9150876" y="866070"/>
          <a:ext cx="2602759" cy="560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05">
                  <a:extLst>
                    <a:ext uri="{9D8B030D-6E8A-4147-A177-3AD203B41FA5}">
                      <a16:colId xmlns:a16="http://schemas.microsoft.com/office/drawing/2014/main" val="2041555"/>
                    </a:ext>
                  </a:extLst>
                </a:gridCol>
                <a:gridCol w="852754">
                  <a:extLst>
                    <a:ext uri="{9D8B030D-6E8A-4147-A177-3AD203B41FA5}">
                      <a16:colId xmlns:a16="http://schemas.microsoft.com/office/drawing/2014/main" val="4259953005"/>
                    </a:ext>
                  </a:extLst>
                </a:gridCol>
              </a:tblGrid>
              <a:tr h="830220">
                <a:tc>
                  <a:txBody>
                    <a:bodyPr/>
                    <a:lstStyle/>
                    <a:p>
                      <a:r>
                        <a:rPr lang="en-US" dirty="0"/>
                        <a:t>Brand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SKU_Count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11413"/>
                  </a:ext>
                </a:extLst>
              </a:tr>
              <a:tr h="538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V30 Pro 5G (Classic Black, 512 GB)Â 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9183534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S23 5G (Lavender, 128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9815978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S23 5G (Phantom Black, 128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5102552"/>
                  </a:ext>
                </a:extLst>
              </a:tr>
              <a:tr h="6156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S23 5G (Cream, 128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5406319"/>
                  </a:ext>
                </a:extLst>
              </a:tr>
              <a:tr h="7847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realme GT 6T 5G (Razor Green, 512 GB)Â Â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8603867"/>
                  </a:ext>
                </a:extLst>
              </a:tr>
              <a:tr h="800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12R (Iron Gray, 256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3627970"/>
                  </a:ext>
                </a:extLst>
              </a:tr>
              <a:tr h="767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11R 5G (Sonic Black,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581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48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2990-7892-C6B2-2164-A220290B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0"/>
            <a:ext cx="11019503" cy="648929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Ranking of Brands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D50C2-49EC-0351-41D0-90A248927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696801"/>
              </p:ext>
            </p:extLst>
          </p:nvPr>
        </p:nvGraphicFramePr>
        <p:xfrm>
          <a:off x="334298" y="801386"/>
          <a:ext cx="5234296" cy="591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8">
                  <a:extLst>
                    <a:ext uri="{9D8B030D-6E8A-4147-A177-3AD203B41FA5}">
                      <a16:colId xmlns:a16="http://schemas.microsoft.com/office/drawing/2014/main" val="927575054"/>
                    </a:ext>
                  </a:extLst>
                </a:gridCol>
                <a:gridCol w="888045">
                  <a:extLst>
                    <a:ext uri="{9D8B030D-6E8A-4147-A177-3AD203B41FA5}">
                      <a16:colId xmlns:a16="http://schemas.microsoft.com/office/drawing/2014/main" val="79082194"/>
                    </a:ext>
                  </a:extLst>
                </a:gridCol>
                <a:gridCol w="1372431">
                  <a:extLst>
                    <a:ext uri="{9D8B030D-6E8A-4147-A177-3AD203B41FA5}">
                      <a16:colId xmlns:a16="http://schemas.microsoft.com/office/drawing/2014/main" val="2951874096"/>
                    </a:ext>
                  </a:extLst>
                </a:gridCol>
                <a:gridCol w="1304072">
                  <a:extLst>
                    <a:ext uri="{9D8B030D-6E8A-4147-A177-3AD203B41FA5}">
                      <a16:colId xmlns:a16="http://schemas.microsoft.com/office/drawing/2014/main" val="3239481712"/>
                    </a:ext>
                  </a:extLst>
                </a:gridCol>
              </a:tblGrid>
              <a:tr h="651576">
                <a:tc>
                  <a:txBody>
                    <a:bodyPr/>
                    <a:lstStyle/>
                    <a:p>
                      <a:r>
                        <a:rPr lang="en-US" dirty="0" err="1"/>
                        <a:t>Brand_Name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SKUs_Count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Rank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Ranking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874"/>
                  </a:ext>
                </a:extLst>
              </a:tr>
              <a:tr h="355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11 (Black, 64 GB)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307593"/>
                  </a:ext>
                </a:extLst>
              </a:tr>
              <a:tr h="553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Motorola Edge 50 Fusion (Forest Blue, 128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3269105"/>
                  </a:ext>
                </a:extLst>
              </a:tr>
              <a:tr h="553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Motorola Edge 50 Fusion (Marshmallow Blue, 128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693632"/>
                  </a:ext>
                </a:extLst>
              </a:tr>
              <a:tr h="5197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Motorola g04s (Sunrise Orange, 64 GB)Â Â (4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593294"/>
                  </a:ext>
                </a:extLst>
              </a:tr>
              <a:tr h="5197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Motorola G34 5G (Ocean Green, 128 GB)Â Â (4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2283168"/>
                  </a:ext>
                </a:extLst>
              </a:tr>
              <a:tr h="681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Nokia 105 Single SIM, Keypad Mobile Phone with Wireless FM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RadioÂ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Â (Charcoal)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420956"/>
                  </a:ext>
                </a:extLst>
              </a:tr>
              <a:tr h="4166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POCO C65 (Matte Black, 128 GB)Â Â (4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561262"/>
                  </a:ext>
                </a:extLst>
              </a:tr>
              <a:tr h="4166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POCO C65 (Matte Black, 128 GB)Â Â (6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0061032"/>
                  </a:ext>
                </a:extLst>
              </a:tr>
              <a:tr h="4166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POCO C65 (Matte Black, 256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9127545"/>
                  </a:ext>
                </a:extLst>
              </a:tr>
              <a:tr h="4166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POCO C65 (Pastel Blue, 128 GB)Â Â (4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809050"/>
                  </a:ext>
                </a:extLst>
              </a:tr>
              <a:tr h="4166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POCO C65 (Pastel Blue, 128 GB)Â Â (6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3988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A499C9-38D9-73ED-37FD-FDDAE529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61927"/>
              </p:ext>
            </p:extLst>
          </p:nvPr>
        </p:nvGraphicFramePr>
        <p:xfrm>
          <a:off x="6204153" y="801386"/>
          <a:ext cx="5344000" cy="59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00">
                  <a:extLst>
                    <a:ext uri="{9D8B030D-6E8A-4147-A177-3AD203B41FA5}">
                      <a16:colId xmlns:a16="http://schemas.microsoft.com/office/drawing/2014/main" val="3144494338"/>
                    </a:ext>
                  </a:extLst>
                </a:gridCol>
                <a:gridCol w="1336000">
                  <a:extLst>
                    <a:ext uri="{9D8B030D-6E8A-4147-A177-3AD203B41FA5}">
                      <a16:colId xmlns:a16="http://schemas.microsoft.com/office/drawing/2014/main" val="2310732165"/>
                    </a:ext>
                  </a:extLst>
                </a:gridCol>
                <a:gridCol w="1336000">
                  <a:extLst>
                    <a:ext uri="{9D8B030D-6E8A-4147-A177-3AD203B41FA5}">
                      <a16:colId xmlns:a16="http://schemas.microsoft.com/office/drawing/2014/main" val="332653550"/>
                    </a:ext>
                  </a:extLst>
                </a:gridCol>
                <a:gridCol w="1336000">
                  <a:extLst>
                    <a:ext uri="{9D8B030D-6E8A-4147-A177-3AD203B41FA5}">
                      <a16:colId xmlns:a16="http://schemas.microsoft.com/office/drawing/2014/main" val="581580232"/>
                    </a:ext>
                  </a:extLst>
                </a:gridCol>
              </a:tblGrid>
              <a:tr h="739740">
                <a:tc>
                  <a:txBody>
                    <a:bodyPr/>
                    <a:lstStyle/>
                    <a:p>
                      <a:r>
                        <a:rPr lang="en-US" dirty="0" err="1"/>
                        <a:t>Brand_Name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SKUs_Count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Rank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Ranking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9418"/>
                  </a:ext>
                </a:extLst>
              </a:tr>
              <a:tr h="739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12 (Black, 64 GB)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00357"/>
                  </a:ext>
                </a:extLst>
              </a:tr>
              <a:tr h="739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XR (Black, 64 GB) (Includes EarPods, Power Adapter)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0290092"/>
                  </a:ext>
                </a:extLst>
              </a:tr>
              <a:tr h="73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11 5G (Eternal Green, 256 GB)Â Â (16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1900982"/>
                  </a:ext>
                </a:extLst>
              </a:tr>
              <a:tr h="739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OnePlus 12R (Cool Blue, 256 GB)Â Â (16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8263106"/>
                  </a:ext>
                </a:extLst>
              </a:tr>
              <a:tr h="73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A34 5G (Awesome Graphite, 256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857281"/>
                  </a:ext>
                </a:extLst>
              </a:tr>
              <a:tr h="73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IQOO Neo 7 5G (Interstellar Black, 256 GB)Â Â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318247"/>
                  </a:ext>
                </a:extLst>
              </a:tr>
              <a:tr h="739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X70 Pro (Cosmic Black,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270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D417-C98B-9810-D127-D72A9B05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35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Rating of Brands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2748D9-8753-C21A-F330-D16A658CA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959025"/>
              </p:ext>
            </p:extLst>
          </p:nvPr>
        </p:nvGraphicFramePr>
        <p:xfrm>
          <a:off x="513708" y="1473466"/>
          <a:ext cx="5100516" cy="496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72">
                  <a:extLst>
                    <a:ext uri="{9D8B030D-6E8A-4147-A177-3AD203B41FA5}">
                      <a16:colId xmlns:a16="http://schemas.microsoft.com/office/drawing/2014/main" val="2669204987"/>
                    </a:ext>
                  </a:extLst>
                </a:gridCol>
                <a:gridCol w="1700172">
                  <a:extLst>
                    <a:ext uri="{9D8B030D-6E8A-4147-A177-3AD203B41FA5}">
                      <a16:colId xmlns:a16="http://schemas.microsoft.com/office/drawing/2014/main" val="4275697048"/>
                    </a:ext>
                  </a:extLst>
                </a:gridCol>
                <a:gridCol w="1700172">
                  <a:extLst>
                    <a:ext uri="{9D8B030D-6E8A-4147-A177-3AD203B41FA5}">
                      <a16:colId xmlns:a16="http://schemas.microsoft.com/office/drawing/2014/main" val="3876584540"/>
                    </a:ext>
                  </a:extLst>
                </a:gridCol>
              </a:tblGrid>
              <a:tr h="638674">
                <a:tc>
                  <a:txBody>
                    <a:bodyPr/>
                    <a:lstStyle/>
                    <a:p>
                      <a:r>
                        <a:rPr lang="en-US" dirty="0" err="1"/>
                        <a:t>Brand_Name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SKU_Count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Average_Rating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55353"/>
                  </a:ext>
                </a:extLst>
              </a:tr>
              <a:tr h="6171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T3 Lite 5G (Majestic Black, 128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750765"/>
                  </a:ext>
                </a:extLst>
              </a:tr>
              <a:tr h="6171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T3 Lite 5G (Vibrant Green, 128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(6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8735335"/>
                  </a:ext>
                </a:extLst>
              </a:tr>
              <a:tr h="61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12 (Black, 64 GB)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8618435"/>
                  </a:ext>
                </a:extLst>
              </a:tr>
              <a:tr h="61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XR (Black, 64 GB) (Includes EarPods, Power Adapter)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951736"/>
                  </a:ext>
                </a:extLst>
              </a:tr>
              <a:tr h="61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iPhone 11 (Black, 128 GB)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1598351"/>
                  </a:ext>
                </a:extLst>
              </a:tr>
              <a:tr h="61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IQOO NEO9 PRO (Fiery Red, 256 GB)Â 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5172859"/>
                  </a:ext>
                </a:extLst>
              </a:tr>
              <a:tr h="6171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Galaxy A55 5G (Awesome Navy,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226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74CFC-1133-0DD2-DAF4-1D691894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39034"/>
              </p:ext>
            </p:extLst>
          </p:nvPr>
        </p:nvGraphicFramePr>
        <p:xfrm>
          <a:off x="6332417" y="1483737"/>
          <a:ext cx="5182470" cy="496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90">
                  <a:extLst>
                    <a:ext uri="{9D8B030D-6E8A-4147-A177-3AD203B41FA5}">
                      <a16:colId xmlns:a16="http://schemas.microsoft.com/office/drawing/2014/main" val="1145001882"/>
                    </a:ext>
                  </a:extLst>
                </a:gridCol>
                <a:gridCol w="1727490">
                  <a:extLst>
                    <a:ext uri="{9D8B030D-6E8A-4147-A177-3AD203B41FA5}">
                      <a16:colId xmlns:a16="http://schemas.microsoft.com/office/drawing/2014/main" val="2132005877"/>
                    </a:ext>
                  </a:extLst>
                </a:gridCol>
                <a:gridCol w="1727490">
                  <a:extLst>
                    <a:ext uri="{9D8B030D-6E8A-4147-A177-3AD203B41FA5}">
                      <a16:colId xmlns:a16="http://schemas.microsoft.com/office/drawing/2014/main" val="2502529538"/>
                    </a:ext>
                  </a:extLst>
                </a:gridCol>
              </a:tblGrid>
              <a:tr h="640262">
                <a:tc>
                  <a:txBody>
                    <a:bodyPr/>
                    <a:lstStyle/>
                    <a:p>
                      <a:r>
                        <a:rPr lang="en-US" dirty="0" err="1"/>
                        <a:t>Brand_Name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SKU_Count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Average_Rating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70762"/>
                  </a:ext>
                </a:extLst>
              </a:tr>
              <a:tr h="617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 Z6 Pro (Black, 128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1846314"/>
                  </a:ext>
                </a:extLst>
              </a:tr>
              <a:tr h="617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ASUS ROG 5s (Black, 128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0239609"/>
                  </a:ext>
                </a:extLst>
              </a:tr>
              <a:tr h="61714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Infinix Zero Ultra (Genesis Noir, 256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1527134"/>
                  </a:ext>
                </a:extLst>
              </a:tr>
              <a:tr h="617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IQOO 9T 5G (ALPHA, 128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2605778"/>
                  </a:ext>
                </a:extLst>
              </a:tr>
              <a:tr h="617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 10T (Cosmic Black, 128 GB)Â Â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185057"/>
                  </a:ext>
                </a:extLst>
              </a:tr>
              <a:tr h="617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IQOO Neo 7 5G (Interstellar Black, 256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(12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850631"/>
                  </a:ext>
                </a:extLst>
              </a:tr>
              <a:tr h="617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Motorola G34 5G (Charcoal Black, 128 GB)Â 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(8 GB RAM)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8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8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E37C-EA6B-595A-9690-6A027213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Distribution of SKUs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72B128-3798-F1A6-BD43-2A1BD1CD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7104"/>
              </p:ext>
            </p:extLst>
          </p:nvPr>
        </p:nvGraphicFramePr>
        <p:xfrm>
          <a:off x="2589213" y="2133600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201996827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97262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Price_Band</a:t>
                      </a:r>
                      <a:endParaRPr lang="en-IN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SKUs_Count</a:t>
                      </a:r>
                      <a:endParaRPr lang="en-IN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1336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3000</a:t>
                      </a:r>
                    </a:p>
                  </a:txBody>
                  <a:tcPr marL="6460" marR="646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60" marR="6460" marT="7620" marB="0" anchor="b"/>
                </a:tc>
                <a:extLst>
                  <a:ext uri="{0D108BD9-81ED-4DB2-BD59-A6C34878D82A}">
                    <a16:rowId xmlns:a16="http://schemas.microsoft.com/office/drawing/2014/main" val="39319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 3000 - 4999</a:t>
                      </a:r>
                    </a:p>
                  </a:txBody>
                  <a:tcPr marL="6460" marR="646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60" marR="6460" marT="7620" marB="0" anchor="b"/>
                </a:tc>
                <a:extLst>
                  <a:ext uri="{0D108BD9-81ED-4DB2-BD59-A6C34878D82A}">
                    <a16:rowId xmlns:a16="http://schemas.microsoft.com/office/drawing/2014/main" val="22028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 5000 - 9999</a:t>
                      </a:r>
                    </a:p>
                  </a:txBody>
                  <a:tcPr marL="6460" marR="646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60" marR="6460" marT="7620" marB="0" anchor="b"/>
                </a:tc>
                <a:extLst>
                  <a:ext uri="{0D108BD9-81ED-4DB2-BD59-A6C34878D82A}">
                    <a16:rowId xmlns:a16="http://schemas.microsoft.com/office/drawing/2014/main" val="34665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 10000 - 14999</a:t>
                      </a:r>
                    </a:p>
                  </a:txBody>
                  <a:tcPr marL="6460" marR="646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60" marR="6460" marT="7620" marB="0" anchor="b"/>
                </a:tc>
                <a:extLst>
                  <a:ext uri="{0D108BD9-81ED-4DB2-BD59-A6C34878D82A}">
                    <a16:rowId xmlns:a16="http://schemas.microsoft.com/office/drawing/2014/main" val="155923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 15000 - 19999</a:t>
                      </a:r>
                    </a:p>
                  </a:txBody>
                  <a:tcPr marL="6460" marR="646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60" marR="6460" marT="7620" marB="0" anchor="b"/>
                </a:tc>
                <a:extLst>
                  <a:ext uri="{0D108BD9-81ED-4DB2-BD59-A6C34878D82A}">
                    <a16:rowId xmlns:a16="http://schemas.microsoft.com/office/drawing/2014/main" val="155583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20000</a:t>
                      </a:r>
                    </a:p>
                  </a:txBody>
                  <a:tcPr marL="6460" marR="646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460" marR="6460" marT="7620" marB="0" anchor="b"/>
                </a:tc>
                <a:extLst>
                  <a:ext uri="{0D108BD9-81ED-4DB2-BD59-A6C34878D82A}">
                    <a16:rowId xmlns:a16="http://schemas.microsoft.com/office/drawing/2014/main" val="196373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C591E-5DFD-11E8-C6AF-12E06B35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4125C9-5B5E-B86D-EB98-E76F1AB2D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1391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9004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1509</Words>
  <Application>Microsoft Office PowerPoint</Application>
  <PresentationFormat>Widescreen</PresentationFormat>
  <Paragraphs>245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Wingdings 3</vt:lpstr>
      <vt:lpstr>Wisp</vt:lpstr>
      <vt:lpstr>Analysis of Flipkart Mobile Data</vt:lpstr>
      <vt:lpstr>Table of Contents</vt:lpstr>
      <vt:lpstr>Overview of Data Collected</vt:lpstr>
      <vt:lpstr>Number of Brands in the Segment</vt:lpstr>
      <vt:lpstr>Count of SKUs per Brand</vt:lpstr>
      <vt:lpstr>Relative Ranking of Brands</vt:lpstr>
      <vt:lpstr>Relative Rating of Brands</vt:lpstr>
      <vt:lpstr>Price Distribution of SKUs</vt:lpstr>
      <vt:lpstr>Conclusion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goyal</dc:creator>
  <cp:lastModifiedBy>prachi goyal</cp:lastModifiedBy>
  <cp:revision>5</cp:revision>
  <dcterms:created xsi:type="dcterms:W3CDTF">2024-07-07T17:28:51Z</dcterms:created>
  <dcterms:modified xsi:type="dcterms:W3CDTF">2024-07-09T06:51:41Z</dcterms:modified>
</cp:coreProperties>
</file>