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2" r:id="rId6"/>
    <p:sldId id="261" r:id="rId7"/>
    <p:sldId id="263"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 Bhoir" initials="OB" lastIdx="1" clrIdx="0">
    <p:extLst>
      <p:ext uri="{19B8F6BF-5375-455C-9EA6-DF929625EA0E}">
        <p15:presenceInfo xmlns:p15="http://schemas.microsoft.com/office/powerpoint/2012/main" userId="c1a75669d3808cf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1CB110-8E0D-420A-9724-34439AC400FB}" v="1" dt="2022-06-22T02:23:23.7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256" autoAdjust="0"/>
  </p:normalViewPr>
  <p:slideViewPr>
    <p:cSldViewPr snapToGrid="0">
      <p:cViewPr varScale="1">
        <p:scale>
          <a:sx n="82" d="100"/>
          <a:sy n="82" d="100"/>
        </p:scale>
        <p:origin x="720" y="-3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chi Lakhe" userId="d1543a378de15012" providerId="LiveId" clId="{B31CB110-8E0D-420A-9724-34439AC400FB}"/>
    <pc:docChg chg="modSld">
      <pc:chgData name="Prachi Lakhe" userId="d1543a378de15012" providerId="LiveId" clId="{B31CB110-8E0D-420A-9724-34439AC400FB}" dt="2022-06-22T02:23:23.746" v="1"/>
      <pc:docMkLst>
        <pc:docMk/>
      </pc:docMkLst>
      <pc:sldChg chg="addSp modSp mod">
        <pc:chgData name="Prachi Lakhe" userId="d1543a378de15012" providerId="LiveId" clId="{B31CB110-8E0D-420A-9724-34439AC400FB}" dt="2022-06-22T02:23:23.746" v="1"/>
        <pc:sldMkLst>
          <pc:docMk/>
          <pc:sldMk cId="3142328867" sldId="257"/>
        </pc:sldMkLst>
        <pc:spChg chg="mod">
          <ac:chgData name="Prachi Lakhe" userId="d1543a378de15012" providerId="LiveId" clId="{B31CB110-8E0D-420A-9724-34439AC400FB}" dt="2022-06-22T02:23:12.803" v="0" actId="14100"/>
          <ac:spMkLst>
            <pc:docMk/>
            <pc:sldMk cId="3142328867" sldId="257"/>
            <ac:spMk id="4" creationId="{00000000-0000-0000-0000-000000000000}"/>
          </ac:spMkLst>
        </pc:spChg>
        <pc:spChg chg="add mod">
          <ac:chgData name="Prachi Lakhe" userId="d1543a378de15012" providerId="LiveId" clId="{B31CB110-8E0D-420A-9724-34439AC400FB}" dt="2022-06-22T02:23:23.746" v="1"/>
          <ac:spMkLst>
            <pc:docMk/>
            <pc:sldMk cId="3142328867" sldId="257"/>
            <ac:spMk id="6" creationId="{5F58F98C-B0D0-F572-9909-1779A98251A7}"/>
          </ac:spMkLst>
        </pc:spChg>
      </pc:sldChg>
    </pc:docChg>
  </pc:docChgLst>
  <pc:docChgLst>
    <pc:chgData name="OM Bhoir" userId="c1a75669d3808cff" providerId="LiveId" clId="{CA669766-3DC0-4F45-9AF7-1E88E0DDF4DD}"/>
    <pc:docChg chg="undo custSel addSld modSld">
      <pc:chgData name="OM Bhoir" userId="c1a75669d3808cff" providerId="LiveId" clId="{CA669766-3DC0-4F45-9AF7-1E88E0DDF4DD}" dt="2022-06-19T05:07:47.836" v="439" actId="20577"/>
      <pc:docMkLst>
        <pc:docMk/>
      </pc:docMkLst>
      <pc:sldChg chg="modSp mod">
        <pc:chgData name="OM Bhoir" userId="c1a75669d3808cff" providerId="LiveId" clId="{CA669766-3DC0-4F45-9AF7-1E88E0DDF4DD}" dt="2022-06-19T04:01:12.635" v="11" actId="20577"/>
        <pc:sldMkLst>
          <pc:docMk/>
          <pc:sldMk cId="1877238838" sldId="260"/>
        </pc:sldMkLst>
        <pc:spChg chg="mod">
          <ac:chgData name="OM Bhoir" userId="c1a75669d3808cff" providerId="LiveId" clId="{CA669766-3DC0-4F45-9AF7-1E88E0DDF4DD}" dt="2022-06-19T04:01:07.506" v="8" actId="20577"/>
          <ac:spMkLst>
            <pc:docMk/>
            <pc:sldMk cId="1877238838" sldId="260"/>
            <ac:spMk id="33" creationId="{F4680858-D89E-455B-E1A7-1F664F8DF8D8}"/>
          </ac:spMkLst>
        </pc:spChg>
        <pc:spChg chg="mod">
          <ac:chgData name="OM Bhoir" userId="c1a75669d3808cff" providerId="LiveId" clId="{CA669766-3DC0-4F45-9AF7-1E88E0DDF4DD}" dt="2022-06-19T04:01:12.635" v="11" actId="20577"/>
          <ac:spMkLst>
            <pc:docMk/>
            <pc:sldMk cId="1877238838" sldId="260"/>
            <ac:spMk id="37" creationId="{F0CAE60C-2A02-DF4A-EB8A-30286350770A}"/>
          </ac:spMkLst>
        </pc:spChg>
      </pc:sldChg>
      <pc:sldChg chg="addSp delSp modSp mod">
        <pc:chgData name="OM Bhoir" userId="c1a75669d3808cff" providerId="LiveId" clId="{CA669766-3DC0-4F45-9AF7-1E88E0DDF4DD}" dt="2022-06-19T04:58:27.170" v="340" actId="20577"/>
        <pc:sldMkLst>
          <pc:docMk/>
          <pc:sldMk cId="1841333418" sldId="263"/>
        </pc:sldMkLst>
        <pc:spChg chg="mod">
          <ac:chgData name="OM Bhoir" userId="c1a75669d3808cff" providerId="LiveId" clId="{CA669766-3DC0-4F45-9AF7-1E88E0DDF4DD}" dt="2022-06-19T04:55:30.598" v="296" actId="20577"/>
          <ac:spMkLst>
            <pc:docMk/>
            <pc:sldMk cId="1841333418" sldId="263"/>
            <ac:spMk id="5" creationId="{45C98F07-90AB-A67D-A0DA-D6CA67BA4F0E}"/>
          </ac:spMkLst>
        </pc:spChg>
        <pc:spChg chg="mod">
          <ac:chgData name="OM Bhoir" userId="c1a75669d3808cff" providerId="LiveId" clId="{CA669766-3DC0-4F45-9AF7-1E88E0DDF4DD}" dt="2022-06-19T04:55:43.682" v="297" actId="20577"/>
          <ac:spMkLst>
            <pc:docMk/>
            <pc:sldMk cId="1841333418" sldId="263"/>
            <ac:spMk id="7" creationId="{9BB834FF-90E0-E520-8F47-982038C26A68}"/>
          </ac:spMkLst>
        </pc:spChg>
        <pc:spChg chg="add mod">
          <ac:chgData name="OM Bhoir" userId="c1a75669d3808cff" providerId="LiveId" clId="{CA669766-3DC0-4F45-9AF7-1E88E0DDF4DD}" dt="2022-06-19T04:58:27.170" v="340" actId="20577"/>
          <ac:spMkLst>
            <pc:docMk/>
            <pc:sldMk cId="1841333418" sldId="263"/>
            <ac:spMk id="9" creationId="{9DB41893-57D3-2DD4-2B36-786B82898917}"/>
          </ac:spMkLst>
        </pc:spChg>
        <pc:spChg chg="add mod">
          <ac:chgData name="OM Bhoir" userId="c1a75669d3808cff" providerId="LiveId" clId="{CA669766-3DC0-4F45-9AF7-1E88E0DDF4DD}" dt="2022-06-19T04:41:55.246" v="204" actId="12"/>
          <ac:spMkLst>
            <pc:docMk/>
            <pc:sldMk cId="1841333418" sldId="263"/>
            <ac:spMk id="10" creationId="{56B8E36B-7FE1-19BA-A331-5BCA791BBCE0}"/>
          </ac:spMkLst>
        </pc:spChg>
        <pc:picChg chg="add mod">
          <ac:chgData name="OM Bhoir" userId="c1a75669d3808cff" providerId="LiveId" clId="{CA669766-3DC0-4F45-9AF7-1E88E0DDF4DD}" dt="2022-06-19T04:42:17.637" v="209" actId="1076"/>
          <ac:picMkLst>
            <pc:docMk/>
            <pc:sldMk cId="1841333418" sldId="263"/>
            <ac:picMk id="4" creationId="{A071406D-F294-AAC9-3819-C0D81E29D98B}"/>
          </ac:picMkLst>
        </pc:picChg>
        <pc:picChg chg="add del mod">
          <ac:chgData name="OM Bhoir" userId="c1a75669d3808cff" providerId="LiveId" clId="{CA669766-3DC0-4F45-9AF7-1E88E0DDF4DD}" dt="2022-06-19T04:06:56.447" v="16" actId="478"/>
          <ac:picMkLst>
            <pc:docMk/>
            <pc:sldMk cId="1841333418" sldId="263"/>
            <ac:picMk id="6" creationId="{181C6B96-8830-A09D-8B4A-227C7EBE4B2C}"/>
          </ac:picMkLst>
        </pc:picChg>
      </pc:sldChg>
      <pc:sldChg chg="addSp delSp modSp mod">
        <pc:chgData name="OM Bhoir" userId="c1a75669d3808cff" providerId="LiveId" clId="{CA669766-3DC0-4F45-9AF7-1E88E0DDF4DD}" dt="2022-06-19T05:07:47.836" v="439" actId="20577"/>
        <pc:sldMkLst>
          <pc:docMk/>
          <pc:sldMk cId="1467032912" sldId="264"/>
        </pc:sldMkLst>
        <pc:spChg chg="del mod">
          <ac:chgData name="OM Bhoir" userId="c1a75669d3808cff" providerId="LiveId" clId="{CA669766-3DC0-4F45-9AF7-1E88E0DDF4DD}" dt="2022-06-19T04:27:09.470" v="94" actId="478"/>
          <ac:spMkLst>
            <pc:docMk/>
            <pc:sldMk cId="1467032912" sldId="264"/>
            <ac:spMk id="3" creationId="{8C2A289E-1A2B-1168-2058-22CDBCD4058C}"/>
          </ac:spMkLst>
        </pc:spChg>
        <pc:spChg chg="del mod">
          <ac:chgData name="OM Bhoir" userId="c1a75669d3808cff" providerId="LiveId" clId="{CA669766-3DC0-4F45-9AF7-1E88E0DDF4DD}" dt="2022-06-19T04:27:11.145" v="95" actId="478"/>
          <ac:spMkLst>
            <pc:docMk/>
            <pc:sldMk cId="1467032912" sldId="264"/>
            <ac:spMk id="4" creationId="{57279904-FB04-A3E5-17C2-711D73925987}"/>
          </ac:spMkLst>
        </pc:spChg>
        <pc:spChg chg="mod">
          <ac:chgData name="OM Bhoir" userId="c1a75669d3808cff" providerId="LiveId" clId="{CA669766-3DC0-4F45-9AF7-1E88E0DDF4DD}" dt="2022-06-19T05:07:04.573" v="419" actId="12"/>
          <ac:spMkLst>
            <pc:docMk/>
            <pc:sldMk cId="1467032912" sldId="264"/>
            <ac:spMk id="6" creationId="{612D5CED-3946-35BF-A8CE-9E5651B20425}"/>
          </ac:spMkLst>
        </pc:spChg>
        <pc:spChg chg="add mod">
          <ac:chgData name="OM Bhoir" userId="c1a75669d3808cff" providerId="LiveId" clId="{CA669766-3DC0-4F45-9AF7-1E88E0DDF4DD}" dt="2022-06-19T04:43:35.151" v="215"/>
          <ac:spMkLst>
            <pc:docMk/>
            <pc:sldMk cId="1467032912" sldId="264"/>
            <ac:spMk id="7" creationId="{110311D7-79D7-42AB-A018-D7317E60478C}"/>
          </ac:spMkLst>
        </pc:spChg>
        <pc:spChg chg="mod">
          <ac:chgData name="OM Bhoir" userId="c1a75669d3808cff" providerId="LiveId" clId="{CA669766-3DC0-4F45-9AF7-1E88E0DDF4DD}" dt="2022-06-19T05:07:47.836" v="439" actId="20577"/>
          <ac:spMkLst>
            <pc:docMk/>
            <pc:sldMk cId="1467032912" sldId="264"/>
            <ac:spMk id="8" creationId="{BB95EB11-2329-95B9-8F1F-5328D0428AF2}"/>
          </ac:spMkLst>
        </pc:spChg>
        <pc:picChg chg="add mod modCrop">
          <ac:chgData name="OM Bhoir" userId="c1a75669d3808cff" providerId="LiveId" clId="{CA669766-3DC0-4F45-9AF7-1E88E0DDF4DD}" dt="2022-06-19T05:02:13.079" v="351" actId="14100"/>
          <ac:picMkLst>
            <pc:docMk/>
            <pc:sldMk cId="1467032912" sldId="264"/>
            <ac:picMk id="5" creationId="{59DB4B4C-F6E1-ECC2-2C0E-2AC96B2D4F05}"/>
          </ac:picMkLst>
        </pc:picChg>
      </pc:sldChg>
      <pc:sldChg chg="addSp delSp modSp new mod">
        <pc:chgData name="OM Bhoir" userId="c1a75669d3808cff" providerId="LiveId" clId="{CA669766-3DC0-4F45-9AF7-1E88E0DDF4DD}" dt="2022-06-19T04:55:54.289" v="299" actId="20577"/>
        <pc:sldMkLst>
          <pc:docMk/>
          <pc:sldMk cId="1170565042" sldId="265"/>
        </pc:sldMkLst>
        <pc:spChg chg="add del mod">
          <ac:chgData name="OM Bhoir" userId="c1a75669d3808cff" providerId="LiveId" clId="{CA669766-3DC0-4F45-9AF7-1E88E0DDF4DD}" dt="2022-06-19T04:42:45.636" v="210" actId="478"/>
          <ac:spMkLst>
            <pc:docMk/>
            <pc:sldMk cId="1170565042" sldId="265"/>
            <ac:spMk id="3" creationId="{78B26E35-A601-85DA-DE99-7C2039304F0C}"/>
          </ac:spMkLst>
        </pc:spChg>
        <pc:spChg chg="add del mod">
          <ac:chgData name="OM Bhoir" userId="c1a75669d3808cff" providerId="LiveId" clId="{CA669766-3DC0-4F45-9AF7-1E88E0DDF4DD}" dt="2022-06-19T04:42:49.486" v="211" actId="478"/>
          <ac:spMkLst>
            <pc:docMk/>
            <pc:sldMk cId="1170565042" sldId="265"/>
            <ac:spMk id="4" creationId="{D27CAD5A-16C3-6C28-B4CF-5B7599804CC7}"/>
          </ac:spMkLst>
        </pc:spChg>
        <pc:spChg chg="add mod">
          <ac:chgData name="OM Bhoir" userId="c1a75669d3808cff" providerId="LiveId" clId="{CA669766-3DC0-4F45-9AF7-1E88E0DDF4DD}" dt="2022-06-19T04:55:54.289" v="299" actId="20577"/>
          <ac:spMkLst>
            <pc:docMk/>
            <pc:sldMk cId="1170565042" sldId="265"/>
            <ac:spMk id="6" creationId="{05838F44-1D3D-F258-0002-197138FBB5F3}"/>
          </ac:spMkLst>
        </pc:spChg>
        <pc:spChg chg="add mod">
          <ac:chgData name="OM Bhoir" userId="c1a75669d3808cff" providerId="LiveId" clId="{CA669766-3DC0-4F45-9AF7-1E88E0DDF4DD}" dt="2022-06-19T04:43:29.318" v="214"/>
          <ac:spMkLst>
            <pc:docMk/>
            <pc:sldMk cId="1170565042" sldId="265"/>
            <ac:spMk id="7" creationId="{680536C2-05AB-9F03-9161-72CF6E8E9AAA}"/>
          </ac:spMkLst>
        </pc:spChg>
        <pc:picChg chg="add mod">
          <ac:chgData name="OM Bhoir" userId="c1a75669d3808cff" providerId="LiveId" clId="{CA669766-3DC0-4F45-9AF7-1E88E0DDF4DD}" dt="2022-06-19T04:46:17.188" v="235" actId="14100"/>
          <ac:picMkLst>
            <pc:docMk/>
            <pc:sldMk cId="1170565042" sldId="265"/>
            <ac:picMk id="9" creationId="{90FFDF18-BA7B-AA38-FC8B-4B9FDB25EAB6}"/>
          </ac:picMkLst>
        </pc:picChg>
        <pc:picChg chg="add mod">
          <ac:chgData name="OM Bhoir" userId="c1a75669d3808cff" providerId="LiveId" clId="{CA669766-3DC0-4F45-9AF7-1E88E0DDF4DD}" dt="2022-06-19T04:48:41.943" v="262" actId="1076"/>
          <ac:picMkLst>
            <pc:docMk/>
            <pc:sldMk cId="1170565042" sldId="265"/>
            <ac:picMk id="1026" creationId="{8E42BD56-F57A-645E-40B3-D43FF9DB554F}"/>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7T16:47:05.753"/>
    </inkml:context>
    <inkml:brush xml:id="br0">
      <inkml:brushProperty name="width" value="0.05" units="cm"/>
      <inkml:brushProperty name="height" value="0.05" units="cm"/>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5714B9-2993-4D65-800E-EFDF74D29CF2}" type="datetimeFigureOut">
              <a:rPr lang="en-IN" smtClean="0"/>
              <a:t>22-06-2022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2FCEA571-1F6C-48E6-820B-DB2EC7BA700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210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5714B9-2993-4D65-800E-EFDF74D29CF2}"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CEA571-1F6C-48E6-820B-DB2EC7BA700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943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5714B9-2993-4D65-800E-EFDF74D29CF2}"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CEA571-1F6C-48E6-820B-DB2EC7BA700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6166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5714B9-2993-4D65-800E-EFDF74D29CF2}"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CEA571-1F6C-48E6-820B-DB2EC7BA700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12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5714B9-2993-4D65-800E-EFDF74D29CF2}" type="datetimeFigureOut">
              <a:rPr lang="en-IN" smtClean="0"/>
              <a:t>22-06-2022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CEA571-1F6C-48E6-820B-DB2EC7BA700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5443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5714B9-2993-4D65-800E-EFDF74D29CF2}"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CEA571-1F6C-48E6-820B-DB2EC7BA700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925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5714B9-2993-4D65-800E-EFDF74D29CF2}" type="datetimeFigureOut">
              <a:rPr lang="en-IN" smtClean="0"/>
              <a:t>22-06-2022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CEA571-1F6C-48E6-820B-DB2EC7BA700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6852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5714B9-2993-4D65-800E-EFDF74D29CF2}" type="datetimeFigureOut">
              <a:rPr lang="en-IN" smtClean="0"/>
              <a:t>22-06-2022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CEA571-1F6C-48E6-820B-DB2EC7BA700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2447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5714B9-2993-4D65-800E-EFDF74D29CF2}" type="datetimeFigureOut">
              <a:rPr lang="en-IN" smtClean="0"/>
              <a:t>22-06-2022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CEA571-1F6C-48E6-820B-DB2EC7BA7005}" type="slidenum">
              <a:rPr lang="en-IN" smtClean="0"/>
              <a:t>‹#›</a:t>
            </a:fld>
            <a:endParaRPr lang="en-IN"/>
          </a:p>
        </p:txBody>
      </p:sp>
    </p:spTree>
    <p:extLst>
      <p:ext uri="{BB962C8B-B14F-4D97-AF65-F5344CB8AC3E}">
        <p14:creationId xmlns:p14="http://schemas.microsoft.com/office/powerpoint/2010/main" val="213318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5714B9-2993-4D65-800E-EFDF74D29CF2}" type="datetimeFigureOut">
              <a:rPr lang="en-IN" smtClean="0"/>
              <a:t>22-06-2022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CEA571-1F6C-48E6-820B-DB2EC7BA700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5542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15714B9-2993-4D65-800E-EFDF74D29CF2}" type="datetimeFigureOut">
              <a:rPr lang="en-IN" smtClean="0"/>
              <a:t>22-06-2022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2FCEA571-1F6C-48E6-820B-DB2EC7BA700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884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15714B9-2993-4D65-800E-EFDF74D29CF2}" type="datetimeFigureOut">
              <a:rPr lang="en-IN" smtClean="0"/>
              <a:t>22-06-2022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FCEA571-1F6C-48E6-820B-DB2EC7BA700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4637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813816"/>
          </a:xfrm>
        </p:spPr>
        <p:txBody>
          <a:bodyPr>
            <a:normAutofit fontScale="90000"/>
          </a:bodyPr>
          <a:lstStyle/>
          <a:p>
            <a:pPr algn="ctr"/>
            <a:r>
              <a:rPr lang="en-US" b="1" i="1" u="sng" dirty="0">
                <a:effectLst>
                  <a:outerShdw blurRad="38100" dist="38100" dir="2700000" algn="tl">
                    <a:srgbClr val="000000">
                      <a:alpha val="43137"/>
                    </a:srgbClr>
                  </a:outerShdw>
                </a:effectLst>
                <a:latin typeface="Artifakt Element Heavy" panose="020B0B03050000020004" pitchFamily="34" charset="0"/>
                <a:ea typeface="Artifakt Element Heavy" panose="020B0B03050000020004" pitchFamily="34" charset="0"/>
              </a:rPr>
              <a:t>C Division</a:t>
            </a:r>
            <a:endParaRPr lang="en-IN" b="1" i="1" u="sng" dirty="0">
              <a:effectLst>
                <a:outerShdw blurRad="38100" dist="38100" dir="2700000" algn="tl">
                  <a:srgbClr val="000000">
                    <a:alpha val="43137"/>
                  </a:srgbClr>
                </a:outerShdw>
              </a:effectLst>
              <a:latin typeface="Artifakt Element Heavy" panose="020B0B03050000020004" pitchFamily="34" charset="0"/>
              <a:ea typeface="Artifakt Element Heavy" panose="020B0B03050000020004" pitchFamily="34" charset="0"/>
            </a:endParaRPr>
          </a:p>
        </p:txBody>
      </p:sp>
      <p:sp>
        <p:nvSpPr>
          <p:cNvPr id="3" name="Subtitle 2"/>
          <p:cNvSpPr>
            <a:spLocks noGrp="1"/>
          </p:cNvSpPr>
          <p:nvPr>
            <p:ph type="subTitle" idx="1"/>
          </p:nvPr>
        </p:nvSpPr>
        <p:spPr>
          <a:xfrm>
            <a:off x="79248" y="1247129"/>
            <a:ext cx="12033504" cy="6108192"/>
          </a:xfrm>
        </p:spPr>
        <p:txBody>
          <a:bodyPr/>
          <a:lstStyle/>
          <a:p>
            <a:pPr algn="ctr"/>
            <a:r>
              <a:rPr lang="en-US" sz="3200" i="1" dirty="0">
                <a:effectLst/>
                <a:latin typeface="Castellar" panose="020A0402060406010301" pitchFamily="18" charset="0"/>
              </a:rPr>
              <a:t>C1 batch:- 3</a:t>
            </a:r>
            <a:r>
              <a:rPr lang="en-US" sz="3200" i="1" baseline="30000" dirty="0">
                <a:effectLst/>
                <a:latin typeface="Castellar" panose="020A0402060406010301" pitchFamily="18" charset="0"/>
              </a:rPr>
              <a:t>rd</a:t>
            </a:r>
            <a:r>
              <a:rPr lang="en-US" sz="3200" i="1" dirty="0">
                <a:effectLst/>
                <a:latin typeface="Castellar" panose="020A0402060406010301" pitchFamily="18" charset="0"/>
              </a:rPr>
              <a:t> group</a:t>
            </a:r>
          </a:p>
          <a:p>
            <a:pPr algn="ctr"/>
            <a:r>
              <a:rPr lang="en-US" sz="3200" i="1" dirty="0">
                <a:effectLst/>
                <a:latin typeface="Castellar" panose="020A0402060406010301" pitchFamily="18" charset="0"/>
              </a:rPr>
              <a:t>Teacher:-</a:t>
            </a:r>
          </a:p>
          <a:p>
            <a:pPr algn="ctr"/>
            <a:r>
              <a:rPr lang="en-US" sz="3200" i="1" dirty="0">
                <a:effectLst/>
                <a:latin typeface="Castellar" panose="020A0402060406010301" pitchFamily="18" charset="0"/>
              </a:rPr>
              <a:t>Subject:- smart sensors </a:t>
            </a:r>
          </a:p>
          <a:p>
            <a:pPr algn="ctr"/>
            <a:r>
              <a:rPr lang="en-US" sz="3200" i="1" dirty="0">
                <a:latin typeface="Castellar" panose="020A0402060406010301" pitchFamily="18" charset="0"/>
              </a:rPr>
              <a:t>Topic:-</a:t>
            </a:r>
            <a:r>
              <a:rPr lang="en-US" sz="3200" i="1" dirty="0">
                <a:effectLst/>
                <a:latin typeface="Castellar" panose="020A0402060406010301" pitchFamily="18" charset="0"/>
              </a:rPr>
              <a:t> Sensors used in our day to day life</a:t>
            </a:r>
          </a:p>
        </p:txBody>
      </p:sp>
      <p:sp>
        <p:nvSpPr>
          <p:cNvPr id="4" name="TextBox 3"/>
          <p:cNvSpPr txBox="1"/>
          <p:nvPr/>
        </p:nvSpPr>
        <p:spPr>
          <a:xfrm>
            <a:off x="46653" y="5721398"/>
            <a:ext cx="12066099" cy="1846659"/>
          </a:xfrm>
          <a:prstGeom prst="rect">
            <a:avLst/>
          </a:prstGeom>
          <a:solidFill>
            <a:srgbClr val="00B0F0"/>
          </a:solidFill>
        </p:spPr>
        <p:txBody>
          <a:bodyPr wrap="square" rtlCol="0">
            <a:spAutoFit/>
          </a:bodyPr>
          <a:lstStyle/>
          <a:p>
            <a:pPr algn="ctr"/>
            <a:r>
              <a:rPr lang="en-US" sz="2400" b="1" i="1" dirty="0">
                <a:solidFill>
                  <a:schemeClr val="bg1"/>
                </a:solidFill>
                <a:effectLst>
                  <a:outerShdw blurRad="38100" dist="38100" dir="2700000" algn="tl">
                    <a:srgbClr val="000000">
                      <a:alpha val="43137"/>
                    </a:srgbClr>
                  </a:outerShdw>
                </a:effectLst>
              </a:rPr>
              <a:t>BRACT’S, </a:t>
            </a:r>
            <a:r>
              <a:rPr lang="en-US" sz="2400" b="1" i="1" dirty="0" err="1">
                <a:solidFill>
                  <a:schemeClr val="bg1"/>
                </a:solidFill>
                <a:effectLst>
                  <a:outerShdw blurRad="38100" dist="38100" dir="2700000" algn="tl">
                    <a:srgbClr val="000000">
                      <a:alpha val="43137"/>
                    </a:srgbClr>
                  </a:outerShdw>
                </a:effectLst>
              </a:rPr>
              <a:t>Vishwakarma</a:t>
            </a:r>
            <a:r>
              <a:rPr lang="en-US" sz="2400" b="1" i="1" dirty="0">
                <a:solidFill>
                  <a:schemeClr val="bg1"/>
                </a:solidFill>
                <a:effectLst>
                  <a:outerShdw blurRad="38100" dist="38100" dir="2700000" algn="tl">
                    <a:srgbClr val="000000">
                      <a:alpha val="43137"/>
                    </a:srgbClr>
                  </a:outerShdw>
                </a:effectLst>
              </a:rPr>
              <a:t> Institute of Information Technology, Pune-48</a:t>
            </a:r>
            <a:r>
              <a:rPr lang="en-US" b="1" i="1" dirty="0">
                <a:solidFill>
                  <a:schemeClr val="bg1"/>
                </a:solidFill>
                <a:effectLst>
                  <a:outerShdw blurRad="38100" dist="38100" dir="2700000" algn="tl">
                    <a:srgbClr val="000000">
                      <a:alpha val="43137"/>
                    </a:srgbClr>
                  </a:outerShdw>
                </a:effectLst>
              </a:rPr>
              <a:t>	</a:t>
            </a:r>
            <a:endParaRPr lang="en-IN" b="1" i="1" dirty="0">
              <a:solidFill>
                <a:schemeClr val="bg1"/>
              </a:solidFill>
              <a:effectLst>
                <a:outerShdw blurRad="38100" dist="38100" dir="2700000" algn="tl">
                  <a:srgbClr val="000000">
                    <a:alpha val="43137"/>
                  </a:srgbClr>
                </a:outerShdw>
              </a:effectLst>
            </a:endParaRPr>
          </a:p>
          <a:p>
            <a:pPr algn="ctr"/>
            <a:r>
              <a:rPr lang="en-US" b="1" i="1" dirty="0">
                <a:solidFill>
                  <a:schemeClr val="bg1"/>
                </a:solidFill>
                <a:effectLst>
                  <a:outerShdw blurRad="38100" dist="38100" dir="2700000" algn="tl">
                    <a:srgbClr val="000000">
                      <a:alpha val="43137"/>
                    </a:srgbClr>
                  </a:outerShdw>
                </a:effectLst>
              </a:rPr>
              <a:t>(An Autonomous Institute affiliated to </a:t>
            </a:r>
            <a:r>
              <a:rPr lang="en-US" b="1" i="1" dirty="0" err="1">
                <a:solidFill>
                  <a:schemeClr val="bg1"/>
                </a:solidFill>
                <a:effectLst>
                  <a:outerShdw blurRad="38100" dist="38100" dir="2700000" algn="tl">
                    <a:srgbClr val="000000">
                      <a:alpha val="43137"/>
                    </a:srgbClr>
                  </a:outerShdw>
                </a:effectLst>
              </a:rPr>
              <a:t>Savitribai</a:t>
            </a:r>
            <a:r>
              <a:rPr lang="en-US" b="1" i="1" dirty="0">
                <a:solidFill>
                  <a:schemeClr val="bg1"/>
                </a:solidFill>
                <a:effectLst>
                  <a:outerShdw blurRad="38100" dist="38100" dir="2700000" algn="tl">
                    <a:srgbClr val="000000">
                      <a:alpha val="43137"/>
                    </a:srgbClr>
                  </a:outerShdw>
                </a:effectLst>
              </a:rPr>
              <a:t> </a:t>
            </a:r>
            <a:r>
              <a:rPr lang="en-US" b="1" i="1" dirty="0" err="1">
                <a:solidFill>
                  <a:schemeClr val="bg1"/>
                </a:solidFill>
                <a:effectLst>
                  <a:outerShdw blurRad="38100" dist="38100" dir="2700000" algn="tl">
                    <a:srgbClr val="000000">
                      <a:alpha val="43137"/>
                    </a:srgbClr>
                  </a:outerShdw>
                </a:effectLst>
              </a:rPr>
              <a:t>Phule</a:t>
            </a:r>
            <a:r>
              <a:rPr lang="en-US" b="1" i="1" dirty="0">
                <a:solidFill>
                  <a:schemeClr val="bg1"/>
                </a:solidFill>
                <a:effectLst>
                  <a:outerShdw blurRad="38100" dist="38100" dir="2700000" algn="tl">
                    <a:srgbClr val="000000">
                      <a:alpha val="43137"/>
                    </a:srgbClr>
                  </a:outerShdw>
                </a:effectLst>
              </a:rPr>
              <a:t> Pune University) </a:t>
            </a:r>
          </a:p>
          <a:p>
            <a:pPr algn="ctr"/>
            <a:r>
              <a:rPr lang="en-US" b="1" i="1" dirty="0">
                <a:solidFill>
                  <a:schemeClr val="bg1"/>
                </a:solidFill>
                <a:effectLst>
                  <a:outerShdw blurRad="38100" dist="38100" dir="2700000" algn="tl">
                    <a:srgbClr val="000000">
                      <a:alpha val="43137"/>
                    </a:srgbClr>
                  </a:outerShdw>
                </a:effectLst>
              </a:rPr>
              <a:t>(NBA and NAAC accredited, ISO 9001:2015 certified)</a:t>
            </a:r>
            <a:endParaRPr lang="en-IN" b="1" i="1" dirty="0">
              <a:solidFill>
                <a:schemeClr val="bg1"/>
              </a:solidFill>
              <a:effectLst>
                <a:outerShdw blurRad="38100" dist="38100" dir="2700000" algn="tl">
                  <a:srgbClr val="000000">
                    <a:alpha val="43137"/>
                  </a:srgbClr>
                </a:outerShdw>
              </a:effectLst>
            </a:endParaRPr>
          </a:p>
          <a:p>
            <a:br>
              <a:rPr lang="en-US" dirty="0">
                <a:solidFill>
                  <a:schemeClr val="bg1"/>
                </a:solidFill>
                <a:effectLst>
                  <a:outerShdw blurRad="38100" dist="38100" dir="2700000" algn="tl">
                    <a:srgbClr val="000000">
                      <a:alpha val="43137"/>
                    </a:srgbClr>
                  </a:outerShdw>
                </a:effectLst>
              </a:rPr>
            </a:br>
            <a:endParaRPr lang="en-IN" dirty="0">
              <a:solidFill>
                <a:schemeClr val="bg1"/>
              </a:solidFill>
              <a:effectLst>
                <a:outerShdw blurRad="38100" dist="38100" dir="2700000" algn="tl">
                  <a:srgbClr val="000000">
                    <a:alpha val="43137"/>
                  </a:srgbClr>
                </a:outerShdw>
              </a:effectLst>
            </a:endParaRPr>
          </a:p>
          <a:p>
            <a:endParaRPr lang="en-IN" dirty="0"/>
          </a:p>
        </p:txBody>
      </p:sp>
      <p:pic>
        <p:nvPicPr>
          <p:cNvPr id="5" name="image1.png"/>
          <p:cNvPicPr/>
          <p:nvPr/>
        </p:nvPicPr>
        <p:blipFill>
          <a:blip r:embed="rId2" cstate="print"/>
          <a:stretch>
            <a:fillRect/>
          </a:stretch>
        </p:blipFill>
        <p:spPr>
          <a:xfrm>
            <a:off x="4911852" y="4032504"/>
            <a:ext cx="2368296" cy="1578367"/>
          </a:xfrm>
          <a:prstGeom prst="rect">
            <a:avLst/>
          </a:prstGeom>
        </p:spPr>
      </p:pic>
      <p:sp>
        <p:nvSpPr>
          <p:cNvPr id="6" name="TextBox 5">
            <a:extLst>
              <a:ext uri="{FF2B5EF4-FFF2-40B4-BE49-F238E27FC236}">
                <a16:creationId xmlns:a16="http://schemas.microsoft.com/office/drawing/2014/main" id="{5F58F98C-B0D0-F572-9909-1779A98251A7}"/>
              </a:ext>
            </a:extLst>
          </p:cNvPr>
          <p:cNvSpPr txBox="1"/>
          <p:nvPr/>
        </p:nvSpPr>
        <p:spPr>
          <a:xfrm>
            <a:off x="199053" y="5873798"/>
            <a:ext cx="12066099" cy="1846659"/>
          </a:xfrm>
          <a:prstGeom prst="rect">
            <a:avLst/>
          </a:prstGeom>
          <a:solidFill>
            <a:srgbClr val="00B0F0"/>
          </a:solidFill>
        </p:spPr>
        <p:txBody>
          <a:bodyPr wrap="square" rtlCol="0">
            <a:spAutoFit/>
          </a:bodyPr>
          <a:lstStyle/>
          <a:p>
            <a:pPr algn="ctr"/>
            <a:r>
              <a:rPr lang="en-US" sz="2400" b="1" i="1" dirty="0">
                <a:solidFill>
                  <a:schemeClr val="bg1"/>
                </a:solidFill>
                <a:effectLst>
                  <a:outerShdw blurRad="38100" dist="38100" dir="2700000" algn="tl">
                    <a:srgbClr val="000000">
                      <a:alpha val="43137"/>
                    </a:srgbClr>
                  </a:outerShdw>
                </a:effectLst>
              </a:rPr>
              <a:t>BRACT’S, </a:t>
            </a:r>
            <a:r>
              <a:rPr lang="en-US" sz="2400" b="1" i="1" dirty="0" err="1">
                <a:solidFill>
                  <a:schemeClr val="bg1"/>
                </a:solidFill>
                <a:effectLst>
                  <a:outerShdw blurRad="38100" dist="38100" dir="2700000" algn="tl">
                    <a:srgbClr val="000000">
                      <a:alpha val="43137"/>
                    </a:srgbClr>
                  </a:outerShdw>
                </a:effectLst>
              </a:rPr>
              <a:t>Vishwakarma</a:t>
            </a:r>
            <a:r>
              <a:rPr lang="en-US" sz="2400" b="1" i="1" dirty="0">
                <a:solidFill>
                  <a:schemeClr val="bg1"/>
                </a:solidFill>
                <a:effectLst>
                  <a:outerShdw blurRad="38100" dist="38100" dir="2700000" algn="tl">
                    <a:srgbClr val="000000">
                      <a:alpha val="43137"/>
                    </a:srgbClr>
                  </a:outerShdw>
                </a:effectLst>
              </a:rPr>
              <a:t> Institute of Information Technology, Pune-48</a:t>
            </a:r>
            <a:r>
              <a:rPr lang="en-US" b="1" i="1" dirty="0">
                <a:solidFill>
                  <a:schemeClr val="bg1"/>
                </a:solidFill>
                <a:effectLst>
                  <a:outerShdw blurRad="38100" dist="38100" dir="2700000" algn="tl">
                    <a:srgbClr val="000000">
                      <a:alpha val="43137"/>
                    </a:srgbClr>
                  </a:outerShdw>
                </a:effectLst>
              </a:rPr>
              <a:t>	</a:t>
            </a:r>
            <a:endParaRPr lang="en-IN" b="1" i="1" dirty="0">
              <a:solidFill>
                <a:schemeClr val="bg1"/>
              </a:solidFill>
              <a:effectLst>
                <a:outerShdw blurRad="38100" dist="38100" dir="2700000" algn="tl">
                  <a:srgbClr val="000000">
                    <a:alpha val="43137"/>
                  </a:srgbClr>
                </a:outerShdw>
              </a:effectLst>
            </a:endParaRPr>
          </a:p>
          <a:p>
            <a:pPr algn="ctr"/>
            <a:r>
              <a:rPr lang="en-US" b="1" i="1" dirty="0">
                <a:solidFill>
                  <a:schemeClr val="bg1"/>
                </a:solidFill>
                <a:effectLst>
                  <a:outerShdw blurRad="38100" dist="38100" dir="2700000" algn="tl">
                    <a:srgbClr val="000000">
                      <a:alpha val="43137"/>
                    </a:srgbClr>
                  </a:outerShdw>
                </a:effectLst>
              </a:rPr>
              <a:t>(An Autonomous Institute affiliated to </a:t>
            </a:r>
            <a:r>
              <a:rPr lang="en-US" b="1" i="1" dirty="0" err="1">
                <a:solidFill>
                  <a:schemeClr val="bg1"/>
                </a:solidFill>
                <a:effectLst>
                  <a:outerShdw blurRad="38100" dist="38100" dir="2700000" algn="tl">
                    <a:srgbClr val="000000">
                      <a:alpha val="43137"/>
                    </a:srgbClr>
                  </a:outerShdw>
                </a:effectLst>
              </a:rPr>
              <a:t>Savitribai</a:t>
            </a:r>
            <a:r>
              <a:rPr lang="en-US" b="1" i="1" dirty="0">
                <a:solidFill>
                  <a:schemeClr val="bg1"/>
                </a:solidFill>
                <a:effectLst>
                  <a:outerShdw blurRad="38100" dist="38100" dir="2700000" algn="tl">
                    <a:srgbClr val="000000">
                      <a:alpha val="43137"/>
                    </a:srgbClr>
                  </a:outerShdw>
                </a:effectLst>
              </a:rPr>
              <a:t> </a:t>
            </a:r>
            <a:r>
              <a:rPr lang="en-US" b="1" i="1" dirty="0" err="1">
                <a:solidFill>
                  <a:schemeClr val="bg1"/>
                </a:solidFill>
                <a:effectLst>
                  <a:outerShdw blurRad="38100" dist="38100" dir="2700000" algn="tl">
                    <a:srgbClr val="000000">
                      <a:alpha val="43137"/>
                    </a:srgbClr>
                  </a:outerShdw>
                </a:effectLst>
              </a:rPr>
              <a:t>Phule</a:t>
            </a:r>
            <a:r>
              <a:rPr lang="en-US" b="1" i="1" dirty="0">
                <a:solidFill>
                  <a:schemeClr val="bg1"/>
                </a:solidFill>
                <a:effectLst>
                  <a:outerShdw blurRad="38100" dist="38100" dir="2700000" algn="tl">
                    <a:srgbClr val="000000">
                      <a:alpha val="43137"/>
                    </a:srgbClr>
                  </a:outerShdw>
                </a:effectLst>
              </a:rPr>
              <a:t> Pune University) </a:t>
            </a:r>
          </a:p>
          <a:p>
            <a:pPr algn="ctr"/>
            <a:r>
              <a:rPr lang="en-US" b="1" i="1" dirty="0">
                <a:solidFill>
                  <a:schemeClr val="bg1"/>
                </a:solidFill>
                <a:effectLst>
                  <a:outerShdw blurRad="38100" dist="38100" dir="2700000" algn="tl">
                    <a:srgbClr val="000000">
                      <a:alpha val="43137"/>
                    </a:srgbClr>
                  </a:outerShdw>
                </a:effectLst>
              </a:rPr>
              <a:t>(NBA and NAAC accredited, ISO 9001:2015 certified)</a:t>
            </a:r>
            <a:endParaRPr lang="en-IN" b="1" i="1" dirty="0">
              <a:solidFill>
                <a:schemeClr val="bg1"/>
              </a:solidFill>
              <a:effectLst>
                <a:outerShdw blurRad="38100" dist="38100" dir="2700000" algn="tl">
                  <a:srgbClr val="000000">
                    <a:alpha val="43137"/>
                  </a:srgbClr>
                </a:outerShdw>
              </a:effectLst>
            </a:endParaRPr>
          </a:p>
          <a:p>
            <a:br>
              <a:rPr lang="en-US" dirty="0">
                <a:solidFill>
                  <a:schemeClr val="bg1"/>
                </a:solidFill>
                <a:effectLst>
                  <a:outerShdw blurRad="38100" dist="38100" dir="2700000" algn="tl">
                    <a:srgbClr val="000000">
                      <a:alpha val="43137"/>
                    </a:srgbClr>
                  </a:outerShdw>
                </a:effectLst>
              </a:rPr>
            </a:br>
            <a:endParaRPr lang="en-IN" dirty="0">
              <a:solidFill>
                <a:schemeClr val="bg1"/>
              </a:solidFill>
              <a:effectLst>
                <a:outerShdw blurRad="38100" dist="38100" dir="2700000" algn="tl">
                  <a:srgbClr val="000000">
                    <a:alpha val="43137"/>
                  </a:srgbClr>
                </a:outerShdw>
              </a:effectLst>
            </a:endParaRPr>
          </a:p>
          <a:p>
            <a:endParaRPr lang="en-IN" dirty="0"/>
          </a:p>
        </p:txBody>
      </p:sp>
    </p:spTree>
    <p:extLst>
      <p:ext uri="{BB962C8B-B14F-4D97-AF65-F5344CB8AC3E}">
        <p14:creationId xmlns:p14="http://schemas.microsoft.com/office/powerpoint/2010/main" val="3142328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7DA0F0-9367-0701-5E28-ECED43415FC7}"/>
              </a:ext>
            </a:extLst>
          </p:cNvPr>
          <p:cNvSpPr txBox="1"/>
          <p:nvPr/>
        </p:nvSpPr>
        <p:spPr>
          <a:xfrm>
            <a:off x="3047223" y="0"/>
            <a:ext cx="6097554" cy="461665"/>
          </a:xfrm>
          <a:prstGeom prst="rect">
            <a:avLst/>
          </a:prstGeom>
          <a:noFill/>
        </p:spPr>
        <p:txBody>
          <a:bodyPr wrap="square">
            <a:spAutoFit/>
          </a:bodyPr>
          <a:lstStyle/>
          <a:p>
            <a:pPr algn="ctr"/>
            <a:r>
              <a:rPr lang="en-IN" sz="2400" dirty="0"/>
              <a:t>Temperature Sensor</a:t>
            </a:r>
          </a:p>
        </p:txBody>
      </p:sp>
      <p:sp>
        <p:nvSpPr>
          <p:cNvPr id="5" name="TextBox 4">
            <a:extLst>
              <a:ext uri="{FF2B5EF4-FFF2-40B4-BE49-F238E27FC236}">
                <a16:creationId xmlns:a16="http://schemas.microsoft.com/office/drawing/2014/main" id="{F36645F7-2598-C643-D26C-A11BC8EB3F7D}"/>
              </a:ext>
            </a:extLst>
          </p:cNvPr>
          <p:cNvSpPr txBox="1"/>
          <p:nvPr/>
        </p:nvSpPr>
        <p:spPr>
          <a:xfrm>
            <a:off x="0" y="528840"/>
            <a:ext cx="7576457" cy="923330"/>
          </a:xfrm>
          <a:prstGeom prst="rect">
            <a:avLst/>
          </a:prstGeom>
          <a:noFill/>
        </p:spPr>
        <p:txBody>
          <a:bodyPr wrap="square">
            <a:spAutoFit/>
          </a:bodyPr>
          <a:lstStyle/>
          <a:p>
            <a:r>
              <a:rPr lang="en-US" dirty="0"/>
              <a:t>Temperature Sensor is a device used to measure temperature. It is used to measure hotness or coldness of a material which provides temperature feedback used to monitor or control the process. </a:t>
            </a:r>
            <a:endParaRPr lang="en-IN" dirty="0"/>
          </a:p>
        </p:txBody>
      </p:sp>
      <p:sp>
        <p:nvSpPr>
          <p:cNvPr id="9" name="TextBox 8">
            <a:extLst>
              <a:ext uri="{FF2B5EF4-FFF2-40B4-BE49-F238E27FC236}">
                <a16:creationId xmlns:a16="http://schemas.microsoft.com/office/drawing/2014/main" id="{9087DE96-2674-0D2D-7FFE-BD7757B06A41}"/>
              </a:ext>
            </a:extLst>
          </p:cNvPr>
          <p:cNvSpPr txBox="1"/>
          <p:nvPr/>
        </p:nvSpPr>
        <p:spPr>
          <a:xfrm>
            <a:off x="0" y="3059668"/>
            <a:ext cx="7462157" cy="369332"/>
          </a:xfrm>
          <a:prstGeom prst="rect">
            <a:avLst/>
          </a:prstGeom>
          <a:noFill/>
        </p:spPr>
        <p:txBody>
          <a:bodyPr wrap="square">
            <a:spAutoFit/>
          </a:bodyPr>
          <a:lstStyle/>
          <a:p>
            <a:pPr marL="285750" indent="-285750">
              <a:buFont typeface="Wingdings" panose="05000000000000000000" pitchFamily="2" charset="2"/>
              <a:buChar char="q"/>
            </a:pPr>
            <a:r>
              <a:rPr lang="en-US" dirty="0"/>
              <a:t>The two main types of temperature sensors are  :</a:t>
            </a:r>
          </a:p>
        </p:txBody>
      </p:sp>
      <p:sp>
        <p:nvSpPr>
          <p:cNvPr id="11" name="TextBox 10">
            <a:extLst>
              <a:ext uri="{FF2B5EF4-FFF2-40B4-BE49-F238E27FC236}">
                <a16:creationId xmlns:a16="http://schemas.microsoft.com/office/drawing/2014/main" id="{725045C9-5D80-5752-07A4-E41CABA69461}"/>
              </a:ext>
            </a:extLst>
          </p:cNvPr>
          <p:cNvSpPr txBox="1"/>
          <p:nvPr/>
        </p:nvSpPr>
        <p:spPr>
          <a:xfrm>
            <a:off x="0" y="1681658"/>
            <a:ext cx="7697755" cy="1107996"/>
          </a:xfrm>
          <a:prstGeom prst="rect">
            <a:avLst/>
          </a:prstGeom>
          <a:noFill/>
        </p:spPr>
        <p:txBody>
          <a:bodyPr wrap="square">
            <a:spAutoFit/>
          </a:bodyPr>
          <a:lstStyle/>
          <a:p>
            <a:pPr marL="285750" indent="-285750">
              <a:buFont typeface="Wingdings" panose="05000000000000000000" pitchFamily="2" charset="2"/>
              <a:buChar char="q"/>
            </a:pPr>
            <a:r>
              <a:rPr lang="en-US" dirty="0"/>
              <a:t>Working :</a:t>
            </a:r>
          </a:p>
          <a:p>
            <a:r>
              <a:rPr lang="en-US" sz="1600" dirty="0"/>
              <a:t>These sensors are composed of two metals that generate an electrical voltage or resistance when a temperature change occurs by measuring the voltage across the diode terminals. When the voltage increases, the temperature also increases.</a:t>
            </a:r>
            <a:endParaRPr lang="en-IN" sz="1600" dirty="0"/>
          </a:p>
        </p:txBody>
      </p:sp>
      <p:pic>
        <p:nvPicPr>
          <p:cNvPr id="12" name="Picture 11">
            <a:extLst>
              <a:ext uri="{FF2B5EF4-FFF2-40B4-BE49-F238E27FC236}">
                <a16:creationId xmlns:a16="http://schemas.microsoft.com/office/drawing/2014/main" id="{75DC5B38-F483-767F-8559-F5BA7AF5BE5B}"/>
              </a:ext>
            </a:extLst>
          </p:cNvPr>
          <p:cNvPicPr>
            <a:picLocks noChangeAspect="1"/>
          </p:cNvPicPr>
          <p:nvPr/>
        </p:nvPicPr>
        <p:blipFill rotWithShape="1">
          <a:blip r:embed="rId2"/>
          <a:srcRect l="9163" t="19473" r="7971"/>
          <a:stretch/>
        </p:blipFill>
        <p:spPr>
          <a:xfrm>
            <a:off x="382554" y="3581411"/>
            <a:ext cx="1940769" cy="1107995"/>
          </a:xfrm>
          <a:prstGeom prst="rect">
            <a:avLst/>
          </a:prstGeom>
        </p:spPr>
      </p:pic>
      <p:pic>
        <p:nvPicPr>
          <p:cNvPr id="13" name="Picture 12">
            <a:extLst>
              <a:ext uri="{FF2B5EF4-FFF2-40B4-BE49-F238E27FC236}">
                <a16:creationId xmlns:a16="http://schemas.microsoft.com/office/drawing/2014/main" id="{3FFC6332-37E4-6346-D70A-5AEACFFE6848}"/>
              </a:ext>
            </a:extLst>
          </p:cNvPr>
          <p:cNvPicPr>
            <a:picLocks noChangeAspect="1"/>
          </p:cNvPicPr>
          <p:nvPr/>
        </p:nvPicPr>
        <p:blipFill rotWithShape="1">
          <a:blip r:embed="rId3"/>
          <a:srcRect r="20197" b="24039"/>
          <a:stretch/>
        </p:blipFill>
        <p:spPr>
          <a:xfrm>
            <a:off x="1352938" y="4841817"/>
            <a:ext cx="1940769" cy="1107996"/>
          </a:xfrm>
          <a:prstGeom prst="rect">
            <a:avLst/>
          </a:prstGeom>
        </p:spPr>
      </p:pic>
      <p:sp>
        <p:nvSpPr>
          <p:cNvPr id="15" name="TextBox 14">
            <a:extLst>
              <a:ext uri="{FF2B5EF4-FFF2-40B4-BE49-F238E27FC236}">
                <a16:creationId xmlns:a16="http://schemas.microsoft.com/office/drawing/2014/main" id="{008477B1-7844-D36D-A434-B0B19DE9E10A}"/>
              </a:ext>
            </a:extLst>
          </p:cNvPr>
          <p:cNvSpPr txBox="1"/>
          <p:nvPr/>
        </p:nvSpPr>
        <p:spPr>
          <a:xfrm>
            <a:off x="2624235" y="3581411"/>
            <a:ext cx="8852417" cy="1384995"/>
          </a:xfrm>
          <a:prstGeom prst="rect">
            <a:avLst/>
          </a:prstGeom>
          <a:noFill/>
        </p:spPr>
        <p:txBody>
          <a:bodyPr wrap="square">
            <a:spAutoFit/>
          </a:bodyPr>
          <a:lstStyle/>
          <a:p>
            <a:r>
              <a:rPr lang="en-US" dirty="0"/>
              <a:t>(1)Contact Type Temperature Sensors :</a:t>
            </a:r>
          </a:p>
          <a:p>
            <a:r>
              <a:rPr lang="en-US" sz="1600" dirty="0"/>
              <a:t>These types of temperature sensor are required to be in physical contact with the object being sensed and use conduction to monitor changes in temperature. They can be used to detect solids, liquids or gases over a wide range of temperatures.</a:t>
            </a:r>
          </a:p>
          <a:p>
            <a:endParaRPr lang="en-US" dirty="0"/>
          </a:p>
        </p:txBody>
      </p:sp>
      <p:sp>
        <p:nvSpPr>
          <p:cNvPr id="17" name="TextBox 16">
            <a:extLst>
              <a:ext uri="{FF2B5EF4-FFF2-40B4-BE49-F238E27FC236}">
                <a16:creationId xmlns:a16="http://schemas.microsoft.com/office/drawing/2014/main" id="{6986047A-BF18-5357-FB15-16062D53B9E5}"/>
              </a:ext>
            </a:extLst>
          </p:cNvPr>
          <p:cNvSpPr txBox="1"/>
          <p:nvPr/>
        </p:nvSpPr>
        <p:spPr>
          <a:xfrm>
            <a:off x="3694922" y="4841817"/>
            <a:ext cx="7534469" cy="1107996"/>
          </a:xfrm>
          <a:prstGeom prst="rect">
            <a:avLst/>
          </a:prstGeom>
          <a:noFill/>
        </p:spPr>
        <p:txBody>
          <a:bodyPr wrap="square">
            <a:spAutoFit/>
          </a:bodyPr>
          <a:lstStyle/>
          <a:p>
            <a:r>
              <a:rPr lang="en-US" dirty="0"/>
              <a:t>(2)Non-Contact Type Temperature Sensors : </a:t>
            </a:r>
          </a:p>
          <a:p>
            <a:r>
              <a:rPr lang="en-US" sz="1600" dirty="0"/>
              <a:t>These types of temperature meters are not in direct contact of the object rather, </a:t>
            </a:r>
          </a:p>
          <a:p>
            <a:r>
              <a:rPr lang="en-US" sz="1600" dirty="0"/>
              <a:t>they measure the degree of hotness or coolness through the radiation emitted by the heat source.</a:t>
            </a:r>
          </a:p>
        </p:txBody>
      </p:sp>
      <p:pic>
        <p:nvPicPr>
          <p:cNvPr id="18" name="Picture 17">
            <a:extLst>
              <a:ext uri="{FF2B5EF4-FFF2-40B4-BE49-F238E27FC236}">
                <a16:creationId xmlns:a16="http://schemas.microsoft.com/office/drawing/2014/main" id="{E3781D1B-0E46-7F34-7379-9F8B9CE1C77B}"/>
              </a:ext>
            </a:extLst>
          </p:cNvPr>
          <p:cNvPicPr>
            <a:picLocks noChangeAspect="1"/>
          </p:cNvPicPr>
          <p:nvPr/>
        </p:nvPicPr>
        <p:blipFill rotWithShape="1">
          <a:blip r:embed="rId4"/>
          <a:srcRect l="15511" t="29411" r="15877" b="29229"/>
          <a:stretch/>
        </p:blipFill>
        <p:spPr>
          <a:xfrm>
            <a:off x="7791061" y="660242"/>
            <a:ext cx="4030825" cy="2042831"/>
          </a:xfrm>
          <a:prstGeom prst="rect">
            <a:avLst/>
          </a:prstGeom>
        </p:spPr>
      </p:pic>
    </p:spTree>
    <p:extLst>
      <p:ext uri="{BB962C8B-B14F-4D97-AF65-F5344CB8AC3E}">
        <p14:creationId xmlns:p14="http://schemas.microsoft.com/office/powerpoint/2010/main" val="2262123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0085D6-719C-DF7E-99C7-2E3AFFA8AF51}"/>
              </a:ext>
            </a:extLst>
          </p:cNvPr>
          <p:cNvPicPr>
            <a:picLocks noChangeAspect="1"/>
          </p:cNvPicPr>
          <p:nvPr/>
        </p:nvPicPr>
        <p:blipFill rotWithShape="1">
          <a:blip r:embed="rId2"/>
          <a:srcRect l="22881" t="3469" r="23306" b="3517"/>
          <a:stretch/>
        </p:blipFill>
        <p:spPr>
          <a:xfrm>
            <a:off x="5069633" y="1609530"/>
            <a:ext cx="2052734" cy="3638939"/>
          </a:xfrm>
          <a:prstGeom prst="rect">
            <a:avLst/>
          </a:prstGeom>
        </p:spPr>
      </p:pic>
      <p:sp>
        <p:nvSpPr>
          <p:cNvPr id="5" name="TextBox 4">
            <a:extLst>
              <a:ext uri="{FF2B5EF4-FFF2-40B4-BE49-F238E27FC236}">
                <a16:creationId xmlns:a16="http://schemas.microsoft.com/office/drawing/2014/main" id="{AAB75FF3-B55B-7BDD-FFCB-71E016EA6C12}"/>
              </a:ext>
            </a:extLst>
          </p:cNvPr>
          <p:cNvSpPr txBox="1"/>
          <p:nvPr/>
        </p:nvSpPr>
        <p:spPr>
          <a:xfrm>
            <a:off x="0" y="678301"/>
            <a:ext cx="5150498" cy="4062651"/>
          </a:xfrm>
          <a:prstGeom prst="rect">
            <a:avLst/>
          </a:prstGeom>
          <a:noFill/>
        </p:spPr>
        <p:txBody>
          <a:bodyPr wrap="square">
            <a:spAutoFit/>
          </a:bodyPr>
          <a:lstStyle/>
          <a:p>
            <a:pPr marL="285750" indent="-285750">
              <a:buFont typeface="Wingdings" panose="05000000000000000000" pitchFamily="2" charset="2"/>
              <a:buChar char="q"/>
            </a:pPr>
            <a:r>
              <a:rPr lang="en-US" dirty="0"/>
              <a:t>Applications :</a:t>
            </a:r>
          </a:p>
          <a:p>
            <a:r>
              <a:rPr lang="en-US" sz="1600" dirty="0"/>
              <a:t>-Industrial Applications :</a:t>
            </a:r>
          </a:p>
          <a:p>
            <a:r>
              <a:rPr lang="en-US" sz="1600" dirty="0"/>
              <a:t>[Monitor various machinery, environment, power plant]</a:t>
            </a:r>
          </a:p>
          <a:p>
            <a:endParaRPr lang="en-US" sz="1600" dirty="0"/>
          </a:p>
          <a:p>
            <a:r>
              <a:rPr lang="en-US" sz="1600" dirty="0"/>
              <a:t>-Scientific and laboratory Applications :</a:t>
            </a:r>
          </a:p>
          <a:p>
            <a:r>
              <a:rPr lang="en-US" sz="1600" dirty="0"/>
              <a:t>[Science and biotech monitoring</a:t>
            </a:r>
            <a:r>
              <a:rPr lang="en-IN" sz="1600" dirty="0"/>
              <a:t>]</a:t>
            </a:r>
            <a:endParaRPr lang="en-US" sz="1600" dirty="0"/>
          </a:p>
          <a:p>
            <a:endParaRPr lang="en-US" sz="1600" dirty="0"/>
          </a:p>
          <a:p>
            <a:r>
              <a:rPr lang="en-US" sz="1600" dirty="0"/>
              <a:t>-Medical Applications :</a:t>
            </a:r>
          </a:p>
          <a:p>
            <a:r>
              <a:rPr lang="en-US" sz="1600" dirty="0"/>
              <a:t>[Monitoring Patient, medical devices, gas analysis]</a:t>
            </a:r>
          </a:p>
          <a:p>
            <a:endParaRPr lang="en-US" sz="1600" dirty="0"/>
          </a:p>
          <a:p>
            <a:r>
              <a:rPr lang="en-US" sz="1600" dirty="0"/>
              <a:t>-Motorsport :</a:t>
            </a:r>
          </a:p>
          <a:p>
            <a:r>
              <a:rPr lang="en-US" sz="1600" dirty="0"/>
              <a:t>[Monitor inlet air temperature, oil temperature, engine temperature, exhaust gas]</a:t>
            </a:r>
          </a:p>
          <a:p>
            <a:endParaRPr lang="en-US" sz="1600" dirty="0"/>
          </a:p>
          <a:p>
            <a:r>
              <a:rPr lang="en-US" sz="1600" dirty="0"/>
              <a:t>-Domestic appliances :</a:t>
            </a:r>
          </a:p>
          <a:p>
            <a:r>
              <a:rPr lang="en-US" sz="1600" dirty="0"/>
              <a:t>[Monitor Kitchen appliances (ovens, kettles)]</a:t>
            </a:r>
          </a:p>
        </p:txBody>
      </p:sp>
      <p:sp>
        <p:nvSpPr>
          <p:cNvPr id="7" name="TextBox 6">
            <a:extLst>
              <a:ext uri="{FF2B5EF4-FFF2-40B4-BE49-F238E27FC236}">
                <a16:creationId xmlns:a16="http://schemas.microsoft.com/office/drawing/2014/main" id="{67D8A9E9-1A3E-78D9-350D-8E64D76F99DF}"/>
              </a:ext>
            </a:extLst>
          </p:cNvPr>
          <p:cNvSpPr txBox="1"/>
          <p:nvPr/>
        </p:nvSpPr>
        <p:spPr>
          <a:xfrm>
            <a:off x="3044890" y="0"/>
            <a:ext cx="6102220" cy="461665"/>
          </a:xfrm>
          <a:prstGeom prst="rect">
            <a:avLst/>
          </a:prstGeom>
          <a:noFill/>
        </p:spPr>
        <p:txBody>
          <a:bodyPr wrap="square">
            <a:spAutoFit/>
          </a:bodyPr>
          <a:lstStyle/>
          <a:p>
            <a:pPr algn="ctr"/>
            <a:r>
              <a:rPr lang="en-IN" sz="2400" dirty="0"/>
              <a:t>Temperature Sensor</a:t>
            </a:r>
          </a:p>
        </p:txBody>
      </p:sp>
      <p:sp>
        <p:nvSpPr>
          <p:cNvPr id="9" name="TextBox 8">
            <a:extLst>
              <a:ext uri="{FF2B5EF4-FFF2-40B4-BE49-F238E27FC236}">
                <a16:creationId xmlns:a16="http://schemas.microsoft.com/office/drawing/2014/main" id="{BE0F4203-26FA-FE31-92A9-943375C45F7C}"/>
              </a:ext>
            </a:extLst>
          </p:cNvPr>
          <p:cNvSpPr txBox="1"/>
          <p:nvPr/>
        </p:nvSpPr>
        <p:spPr>
          <a:xfrm>
            <a:off x="-6220" y="4985981"/>
            <a:ext cx="5150498" cy="1107996"/>
          </a:xfrm>
          <a:prstGeom prst="rect">
            <a:avLst/>
          </a:prstGeom>
          <a:noFill/>
        </p:spPr>
        <p:txBody>
          <a:bodyPr wrap="square">
            <a:spAutoFit/>
          </a:bodyPr>
          <a:lstStyle/>
          <a:p>
            <a:pPr marL="285750" indent="-285750">
              <a:buFont typeface="Wingdings" panose="05000000000000000000" pitchFamily="2" charset="2"/>
              <a:buChar char="q"/>
            </a:pPr>
            <a:r>
              <a:rPr lang="en-US" dirty="0"/>
              <a:t>Some basic units to measure temperature :</a:t>
            </a:r>
          </a:p>
          <a:p>
            <a:r>
              <a:rPr lang="en-US" sz="1600" dirty="0"/>
              <a:t>    -Degree </a:t>
            </a:r>
            <a:r>
              <a:rPr lang="en-US" sz="1600" dirty="0" err="1"/>
              <a:t>Celcius</a:t>
            </a:r>
            <a:r>
              <a:rPr lang="en-US" sz="1600" dirty="0"/>
              <a:t> (°C)</a:t>
            </a:r>
          </a:p>
          <a:p>
            <a:r>
              <a:rPr lang="en-US" sz="1600" dirty="0"/>
              <a:t>    -Degree Fahrenheit (°F) </a:t>
            </a:r>
          </a:p>
          <a:p>
            <a:r>
              <a:rPr lang="en-US" sz="1600" dirty="0"/>
              <a:t>    -Kelvin (K)</a:t>
            </a:r>
            <a:endParaRPr lang="en-IN" sz="1600" dirty="0"/>
          </a:p>
        </p:txBody>
      </p:sp>
      <p:sp>
        <p:nvSpPr>
          <p:cNvPr id="11" name="TextBox 10">
            <a:extLst>
              <a:ext uri="{FF2B5EF4-FFF2-40B4-BE49-F238E27FC236}">
                <a16:creationId xmlns:a16="http://schemas.microsoft.com/office/drawing/2014/main" id="{997114CE-BFEF-8B6A-64B6-137AA4B9C589}"/>
              </a:ext>
            </a:extLst>
          </p:cNvPr>
          <p:cNvSpPr txBox="1"/>
          <p:nvPr/>
        </p:nvSpPr>
        <p:spPr>
          <a:xfrm>
            <a:off x="7203232" y="1040278"/>
            <a:ext cx="4988768" cy="2154436"/>
          </a:xfrm>
          <a:prstGeom prst="rect">
            <a:avLst/>
          </a:prstGeom>
          <a:noFill/>
        </p:spPr>
        <p:txBody>
          <a:bodyPr wrap="square">
            <a:spAutoFit/>
          </a:bodyPr>
          <a:lstStyle/>
          <a:p>
            <a:pPr marL="285750" indent="-285750">
              <a:buFont typeface="Wingdings" panose="05000000000000000000" pitchFamily="2" charset="2"/>
              <a:buChar char="q"/>
            </a:pPr>
            <a:r>
              <a:rPr lang="en-US" dirty="0"/>
              <a:t>We have to consider various parameters while selecting a Temperature sensor :</a:t>
            </a:r>
          </a:p>
          <a:p>
            <a:endParaRPr lang="en-US" dirty="0"/>
          </a:p>
          <a:p>
            <a:r>
              <a:rPr lang="en-US" sz="1600" dirty="0"/>
              <a:t>-Temperature range </a:t>
            </a:r>
          </a:p>
          <a:p>
            <a:endParaRPr lang="en-US" sz="1600" dirty="0"/>
          </a:p>
          <a:p>
            <a:r>
              <a:rPr lang="en-US" sz="1600" dirty="0"/>
              <a:t>-Accuracy and stability</a:t>
            </a:r>
          </a:p>
          <a:p>
            <a:endParaRPr lang="en-US" sz="1600" dirty="0"/>
          </a:p>
          <a:p>
            <a:r>
              <a:rPr lang="en-US" sz="1600" dirty="0"/>
              <a:t>-Size and Package</a:t>
            </a:r>
          </a:p>
        </p:txBody>
      </p:sp>
      <p:sp>
        <p:nvSpPr>
          <p:cNvPr id="13" name="TextBox 12">
            <a:extLst>
              <a:ext uri="{FF2B5EF4-FFF2-40B4-BE49-F238E27FC236}">
                <a16:creationId xmlns:a16="http://schemas.microsoft.com/office/drawing/2014/main" id="{F6878734-C95F-FE4D-81C8-7B7BE416E3E9}"/>
              </a:ext>
            </a:extLst>
          </p:cNvPr>
          <p:cNvSpPr txBox="1"/>
          <p:nvPr/>
        </p:nvSpPr>
        <p:spPr>
          <a:xfrm>
            <a:off x="7203232" y="3428999"/>
            <a:ext cx="4988768" cy="3724096"/>
          </a:xfrm>
          <a:prstGeom prst="rect">
            <a:avLst/>
          </a:prstGeom>
          <a:noFill/>
        </p:spPr>
        <p:txBody>
          <a:bodyPr wrap="square">
            <a:spAutoFit/>
          </a:bodyPr>
          <a:lstStyle/>
          <a:p>
            <a:pPr marL="285750" indent="-285750">
              <a:buFont typeface="Wingdings" panose="05000000000000000000" pitchFamily="2" charset="2"/>
              <a:buChar char="q"/>
            </a:pPr>
            <a:r>
              <a:rPr lang="en-US" dirty="0"/>
              <a:t>Some basic Temperature sensors used are :</a:t>
            </a:r>
          </a:p>
          <a:p>
            <a:pPr marL="285750" indent="-285750">
              <a:buFont typeface="Wingdings" panose="05000000000000000000" pitchFamily="2" charset="2"/>
              <a:buChar char="q"/>
            </a:pPr>
            <a:endParaRPr lang="en-US" dirty="0"/>
          </a:p>
          <a:p>
            <a:r>
              <a:rPr lang="en-US" sz="1600" dirty="0"/>
              <a:t>-Thermocouple:-</a:t>
            </a:r>
          </a:p>
          <a:p>
            <a:r>
              <a:rPr lang="en-US" sz="1600" dirty="0"/>
              <a:t>[Range: 95°C – 1260°C]</a:t>
            </a:r>
          </a:p>
          <a:p>
            <a:endParaRPr lang="en-US" sz="1600" dirty="0"/>
          </a:p>
          <a:p>
            <a:r>
              <a:rPr lang="en-US" sz="1600" dirty="0"/>
              <a:t>-</a:t>
            </a:r>
            <a:r>
              <a:rPr lang="en-US" sz="1600" dirty="0" err="1"/>
              <a:t>Thermister</a:t>
            </a:r>
            <a:r>
              <a:rPr lang="en-US" sz="1600" dirty="0"/>
              <a:t>:-</a:t>
            </a:r>
          </a:p>
          <a:p>
            <a:r>
              <a:rPr lang="en-US" sz="1600" dirty="0"/>
              <a:t>[Range: -40°C to 125°C but can go to 325°C]</a:t>
            </a:r>
          </a:p>
          <a:p>
            <a:endParaRPr lang="en-US" sz="1600" dirty="0"/>
          </a:p>
          <a:p>
            <a:r>
              <a:rPr lang="en-US" sz="1600" dirty="0"/>
              <a:t>-RTD:-</a:t>
            </a:r>
          </a:p>
          <a:p>
            <a:r>
              <a:rPr lang="en-US" sz="1600" dirty="0"/>
              <a:t>[Range: -196°C +850°C]</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746070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31E271-FE01-EAC2-4F19-61F2C090340D}"/>
              </a:ext>
            </a:extLst>
          </p:cNvPr>
          <p:cNvSpPr txBox="1"/>
          <p:nvPr/>
        </p:nvSpPr>
        <p:spPr>
          <a:xfrm>
            <a:off x="1483577" y="860361"/>
            <a:ext cx="1950098" cy="369332"/>
          </a:xfrm>
          <a:prstGeom prst="rect">
            <a:avLst/>
          </a:prstGeom>
          <a:noFill/>
        </p:spPr>
        <p:txBody>
          <a:bodyPr wrap="square">
            <a:spAutoFit/>
          </a:bodyPr>
          <a:lstStyle/>
          <a:p>
            <a:r>
              <a:rPr lang="en-IN" dirty="0"/>
              <a:t>Thermocouple :</a:t>
            </a:r>
          </a:p>
        </p:txBody>
      </p:sp>
      <p:sp>
        <p:nvSpPr>
          <p:cNvPr id="7" name="TextBox 6">
            <a:extLst>
              <a:ext uri="{FF2B5EF4-FFF2-40B4-BE49-F238E27FC236}">
                <a16:creationId xmlns:a16="http://schemas.microsoft.com/office/drawing/2014/main" id="{37217C55-FB91-C616-EE5B-11F28391BBA0}"/>
              </a:ext>
            </a:extLst>
          </p:cNvPr>
          <p:cNvSpPr txBox="1"/>
          <p:nvPr/>
        </p:nvSpPr>
        <p:spPr>
          <a:xfrm>
            <a:off x="3051110" y="0"/>
            <a:ext cx="6102220" cy="461665"/>
          </a:xfrm>
          <a:prstGeom prst="rect">
            <a:avLst/>
          </a:prstGeom>
          <a:noFill/>
        </p:spPr>
        <p:txBody>
          <a:bodyPr wrap="square">
            <a:spAutoFit/>
          </a:bodyPr>
          <a:lstStyle/>
          <a:p>
            <a:pPr algn="ctr"/>
            <a:r>
              <a:rPr lang="en-IN" sz="2400" dirty="0"/>
              <a:t>Temperature Sensor</a:t>
            </a:r>
          </a:p>
        </p:txBody>
      </p:sp>
      <p:sp>
        <p:nvSpPr>
          <p:cNvPr id="9" name="TextBox 8">
            <a:extLst>
              <a:ext uri="{FF2B5EF4-FFF2-40B4-BE49-F238E27FC236}">
                <a16:creationId xmlns:a16="http://schemas.microsoft.com/office/drawing/2014/main" id="{94385503-ECF1-E936-2399-666672CAADB1}"/>
              </a:ext>
            </a:extLst>
          </p:cNvPr>
          <p:cNvSpPr txBox="1"/>
          <p:nvPr/>
        </p:nvSpPr>
        <p:spPr>
          <a:xfrm>
            <a:off x="5779935" y="860362"/>
            <a:ext cx="2069063" cy="369332"/>
          </a:xfrm>
          <a:prstGeom prst="rect">
            <a:avLst/>
          </a:prstGeom>
          <a:noFill/>
        </p:spPr>
        <p:txBody>
          <a:bodyPr wrap="square">
            <a:spAutoFit/>
          </a:bodyPr>
          <a:lstStyle/>
          <a:p>
            <a:r>
              <a:rPr lang="en-US" sz="1800" dirty="0" err="1"/>
              <a:t>Thermister</a:t>
            </a:r>
            <a:r>
              <a:rPr lang="en-US" sz="1800" dirty="0"/>
              <a:t> :</a:t>
            </a:r>
            <a:endParaRPr lang="en-IN" dirty="0"/>
          </a:p>
        </p:txBody>
      </p:sp>
      <p:sp>
        <p:nvSpPr>
          <p:cNvPr id="11" name="TextBox 10">
            <a:extLst>
              <a:ext uri="{FF2B5EF4-FFF2-40B4-BE49-F238E27FC236}">
                <a16:creationId xmlns:a16="http://schemas.microsoft.com/office/drawing/2014/main" id="{4FDD3D37-472D-0A4F-3A4F-8B664F8DC909}"/>
              </a:ext>
            </a:extLst>
          </p:cNvPr>
          <p:cNvSpPr txBox="1"/>
          <p:nvPr/>
        </p:nvSpPr>
        <p:spPr>
          <a:xfrm>
            <a:off x="9871797" y="860361"/>
            <a:ext cx="1080018" cy="369332"/>
          </a:xfrm>
          <a:prstGeom prst="rect">
            <a:avLst/>
          </a:prstGeom>
          <a:noFill/>
        </p:spPr>
        <p:txBody>
          <a:bodyPr wrap="square">
            <a:spAutoFit/>
          </a:bodyPr>
          <a:lstStyle/>
          <a:p>
            <a:r>
              <a:rPr lang="en-US" sz="1800" dirty="0"/>
              <a:t>RTD :</a:t>
            </a:r>
            <a:endParaRPr lang="en-IN" dirty="0"/>
          </a:p>
        </p:txBody>
      </p:sp>
      <p:sp>
        <p:nvSpPr>
          <p:cNvPr id="15" name="TextBox 14">
            <a:extLst>
              <a:ext uri="{FF2B5EF4-FFF2-40B4-BE49-F238E27FC236}">
                <a16:creationId xmlns:a16="http://schemas.microsoft.com/office/drawing/2014/main" id="{38CFCBE2-F9C1-AD10-361D-2494D4AC26C8}"/>
              </a:ext>
            </a:extLst>
          </p:cNvPr>
          <p:cNvSpPr txBox="1"/>
          <p:nvPr/>
        </p:nvSpPr>
        <p:spPr>
          <a:xfrm>
            <a:off x="923739" y="1427784"/>
            <a:ext cx="2752531" cy="830997"/>
          </a:xfrm>
          <a:prstGeom prst="rect">
            <a:avLst/>
          </a:prstGeom>
          <a:noFill/>
        </p:spPr>
        <p:txBody>
          <a:bodyPr wrap="square">
            <a:spAutoFit/>
          </a:bodyPr>
          <a:lstStyle/>
          <a:p>
            <a:pPr algn="ctr"/>
            <a:r>
              <a:rPr lang="en-IN" sz="1600" dirty="0"/>
              <a:t>Wide temperature range</a:t>
            </a:r>
          </a:p>
          <a:p>
            <a:pPr algn="ctr"/>
            <a:r>
              <a:rPr lang="en-IN" sz="1600" dirty="0"/>
              <a:t>Highly rugged</a:t>
            </a:r>
          </a:p>
          <a:p>
            <a:pPr algn="ctr"/>
            <a:r>
              <a:rPr lang="en-IN" sz="1600" dirty="0"/>
              <a:t>Best for high temperatures</a:t>
            </a:r>
          </a:p>
        </p:txBody>
      </p:sp>
      <p:sp>
        <p:nvSpPr>
          <p:cNvPr id="17" name="TextBox 16">
            <a:extLst>
              <a:ext uri="{FF2B5EF4-FFF2-40B4-BE49-F238E27FC236}">
                <a16:creationId xmlns:a16="http://schemas.microsoft.com/office/drawing/2014/main" id="{03B21643-F3CA-167E-1F06-2F010DBC4CC2}"/>
              </a:ext>
            </a:extLst>
          </p:cNvPr>
          <p:cNvSpPr txBox="1"/>
          <p:nvPr/>
        </p:nvSpPr>
        <p:spPr>
          <a:xfrm>
            <a:off x="4531770" y="1427784"/>
            <a:ext cx="3676262" cy="1323439"/>
          </a:xfrm>
          <a:prstGeom prst="rect">
            <a:avLst/>
          </a:prstGeom>
          <a:noFill/>
        </p:spPr>
        <p:txBody>
          <a:bodyPr wrap="square">
            <a:spAutoFit/>
          </a:bodyPr>
          <a:lstStyle/>
          <a:p>
            <a:pPr algn="ctr"/>
            <a:r>
              <a:rPr lang="en-IN" sz="1600" dirty="0"/>
              <a:t>Highly sensitive</a:t>
            </a:r>
          </a:p>
          <a:p>
            <a:pPr algn="ctr"/>
            <a:r>
              <a:rPr lang="en-IN" sz="1600" dirty="0"/>
              <a:t>Perfect for small temperature ranges</a:t>
            </a:r>
          </a:p>
          <a:p>
            <a:pPr algn="ctr"/>
            <a:r>
              <a:rPr lang="en-IN" sz="1600" dirty="0"/>
              <a:t>Easy to use</a:t>
            </a:r>
          </a:p>
          <a:p>
            <a:pPr algn="ctr"/>
            <a:r>
              <a:rPr lang="en-IN" sz="1600" dirty="0"/>
              <a:t>Fast response</a:t>
            </a:r>
          </a:p>
          <a:p>
            <a:pPr algn="ctr"/>
            <a:r>
              <a:rPr lang="en-IN" sz="1600" dirty="0"/>
              <a:t>Standard two wire connection</a:t>
            </a:r>
          </a:p>
        </p:txBody>
      </p:sp>
      <p:sp>
        <p:nvSpPr>
          <p:cNvPr id="19" name="TextBox 18">
            <a:extLst>
              <a:ext uri="{FF2B5EF4-FFF2-40B4-BE49-F238E27FC236}">
                <a16:creationId xmlns:a16="http://schemas.microsoft.com/office/drawing/2014/main" id="{2CA6DD87-B255-A7D8-FF2D-B2516D1997B2}"/>
              </a:ext>
            </a:extLst>
          </p:cNvPr>
          <p:cNvSpPr txBox="1"/>
          <p:nvPr/>
        </p:nvSpPr>
        <p:spPr>
          <a:xfrm>
            <a:off x="9035540" y="1427784"/>
            <a:ext cx="2752531" cy="1323439"/>
          </a:xfrm>
          <a:prstGeom prst="rect">
            <a:avLst/>
          </a:prstGeom>
          <a:noFill/>
        </p:spPr>
        <p:txBody>
          <a:bodyPr wrap="square">
            <a:spAutoFit/>
          </a:bodyPr>
          <a:lstStyle/>
          <a:p>
            <a:pPr algn="ctr"/>
            <a:r>
              <a:rPr lang="en-IN" sz="1600" dirty="0"/>
              <a:t>Highly accurate</a:t>
            </a:r>
          </a:p>
          <a:p>
            <a:pPr algn="ctr"/>
            <a:r>
              <a:rPr lang="en-IN" sz="1600" dirty="0"/>
              <a:t>Good stability</a:t>
            </a:r>
          </a:p>
          <a:p>
            <a:pPr algn="ctr"/>
            <a:r>
              <a:rPr lang="en-IN" sz="1600" dirty="0"/>
              <a:t>Good linearity</a:t>
            </a:r>
          </a:p>
          <a:p>
            <a:pPr algn="ctr"/>
            <a:r>
              <a:rPr lang="en-IN" sz="1600" dirty="0"/>
              <a:t>Consistent</a:t>
            </a:r>
          </a:p>
          <a:p>
            <a:pPr algn="ctr"/>
            <a:r>
              <a:rPr lang="en-IN" sz="1600" dirty="0"/>
              <a:t>High temperature ranges</a:t>
            </a:r>
          </a:p>
        </p:txBody>
      </p:sp>
      <p:sp>
        <p:nvSpPr>
          <p:cNvPr id="21" name="TextBox 20">
            <a:extLst>
              <a:ext uri="{FF2B5EF4-FFF2-40B4-BE49-F238E27FC236}">
                <a16:creationId xmlns:a16="http://schemas.microsoft.com/office/drawing/2014/main" id="{4E308889-9593-FA03-2198-2204A90B3852}"/>
              </a:ext>
            </a:extLst>
          </p:cNvPr>
          <p:cNvSpPr txBox="1"/>
          <p:nvPr/>
        </p:nvSpPr>
        <p:spPr>
          <a:xfrm>
            <a:off x="1166336" y="3024779"/>
            <a:ext cx="2267339" cy="830997"/>
          </a:xfrm>
          <a:prstGeom prst="rect">
            <a:avLst/>
          </a:prstGeom>
          <a:noFill/>
        </p:spPr>
        <p:txBody>
          <a:bodyPr wrap="square">
            <a:spAutoFit/>
          </a:bodyPr>
          <a:lstStyle/>
          <a:p>
            <a:pPr algn="ctr"/>
            <a:r>
              <a:rPr lang="en-IN" sz="1600" dirty="0"/>
              <a:t>Industrial Applications</a:t>
            </a:r>
          </a:p>
          <a:p>
            <a:pPr algn="ctr"/>
            <a:r>
              <a:rPr lang="en-IN" sz="1600" dirty="0"/>
              <a:t>Science</a:t>
            </a:r>
          </a:p>
          <a:p>
            <a:pPr algn="ctr"/>
            <a:r>
              <a:rPr lang="en-IN" sz="1600" dirty="0"/>
              <a:t>Biotech</a:t>
            </a:r>
          </a:p>
        </p:txBody>
      </p:sp>
      <p:sp>
        <p:nvSpPr>
          <p:cNvPr id="23" name="TextBox 22">
            <a:extLst>
              <a:ext uri="{FF2B5EF4-FFF2-40B4-BE49-F238E27FC236}">
                <a16:creationId xmlns:a16="http://schemas.microsoft.com/office/drawing/2014/main" id="{D1DEB485-9F16-E21E-2B9A-2797F01CA440}"/>
              </a:ext>
            </a:extLst>
          </p:cNvPr>
          <p:cNvSpPr txBox="1"/>
          <p:nvPr/>
        </p:nvSpPr>
        <p:spPr>
          <a:xfrm>
            <a:off x="4531770" y="3024779"/>
            <a:ext cx="4217437" cy="1077218"/>
          </a:xfrm>
          <a:prstGeom prst="rect">
            <a:avLst/>
          </a:prstGeom>
          <a:noFill/>
        </p:spPr>
        <p:txBody>
          <a:bodyPr wrap="square">
            <a:spAutoFit/>
          </a:bodyPr>
          <a:lstStyle/>
          <a:p>
            <a:pPr algn="ctr"/>
            <a:r>
              <a:rPr lang="en-IN" sz="1600" dirty="0"/>
              <a:t>Environmental monitoring</a:t>
            </a:r>
          </a:p>
          <a:p>
            <a:pPr algn="ctr"/>
            <a:r>
              <a:rPr lang="en-IN" sz="1600" dirty="0"/>
              <a:t>Aerospace applications</a:t>
            </a:r>
          </a:p>
          <a:p>
            <a:pPr algn="ctr"/>
            <a:r>
              <a:rPr lang="en-IN" sz="1600" dirty="0"/>
              <a:t>Medical devices</a:t>
            </a:r>
          </a:p>
          <a:p>
            <a:pPr algn="ctr"/>
            <a:r>
              <a:rPr lang="en-IN" sz="1600" dirty="0"/>
              <a:t>Communications and computing equipment</a:t>
            </a:r>
          </a:p>
        </p:txBody>
      </p:sp>
      <p:sp>
        <p:nvSpPr>
          <p:cNvPr id="25" name="TextBox 24">
            <a:extLst>
              <a:ext uri="{FF2B5EF4-FFF2-40B4-BE49-F238E27FC236}">
                <a16:creationId xmlns:a16="http://schemas.microsoft.com/office/drawing/2014/main" id="{7ABEA74D-8EA1-55CA-FF36-7A8CF369E223}"/>
              </a:ext>
            </a:extLst>
          </p:cNvPr>
          <p:cNvSpPr txBox="1"/>
          <p:nvPr/>
        </p:nvSpPr>
        <p:spPr>
          <a:xfrm>
            <a:off x="9035540" y="3095647"/>
            <a:ext cx="2752531" cy="1323439"/>
          </a:xfrm>
          <a:prstGeom prst="rect">
            <a:avLst/>
          </a:prstGeom>
          <a:noFill/>
        </p:spPr>
        <p:txBody>
          <a:bodyPr wrap="square">
            <a:spAutoFit/>
          </a:bodyPr>
          <a:lstStyle/>
          <a:p>
            <a:pPr algn="ctr"/>
            <a:r>
              <a:rPr lang="en-IN" sz="1600" dirty="0"/>
              <a:t>Automotive applications</a:t>
            </a:r>
          </a:p>
          <a:p>
            <a:pPr algn="ctr"/>
            <a:r>
              <a:rPr lang="en-IN" sz="1600" dirty="0"/>
              <a:t>Engineer temperature</a:t>
            </a:r>
          </a:p>
          <a:p>
            <a:pPr algn="ctr"/>
            <a:r>
              <a:rPr lang="en-IN" sz="1600" dirty="0"/>
              <a:t>Power electronics</a:t>
            </a:r>
          </a:p>
          <a:p>
            <a:pPr algn="ctr"/>
            <a:r>
              <a:rPr lang="en-IN" sz="1600" dirty="0"/>
              <a:t>Computers</a:t>
            </a:r>
          </a:p>
          <a:p>
            <a:pPr algn="ctr"/>
            <a:r>
              <a:rPr lang="en-IN" sz="1600" dirty="0"/>
              <a:t>Aerospace applications</a:t>
            </a:r>
          </a:p>
        </p:txBody>
      </p:sp>
      <p:sp>
        <p:nvSpPr>
          <p:cNvPr id="27" name="TextBox 26">
            <a:extLst>
              <a:ext uri="{FF2B5EF4-FFF2-40B4-BE49-F238E27FC236}">
                <a16:creationId xmlns:a16="http://schemas.microsoft.com/office/drawing/2014/main" id="{FE20FF70-611E-C1D5-55EF-35B2C3494471}"/>
              </a:ext>
            </a:extLst>
          </p:cNvPr>
          <p:cNvSpPr txBox="1"/>
          <p:nvPr/>
        </p:nvSpPr>
        <p:spPr>
          <a:xfrm>
            <a:off x="167951" y="1558556"/>
            <a:ext cx="849086" cy="369332"/>
          </a:xfrm>
          <a:prstGeom prst="rect">
            <a:avLst/>
          </a:prstGeom>
          <a:noFill/>
        </p:spPr>
        <p:txBody>
          <a:bodyPr wrap="square">
            <a:spAutoFit/>
          </a:bodyPr>
          <a:lstStyle/>
          <a:p>
            <a:r>
              <a:rPr lang="en-IN" dirty="0"/>
              <a:t>Adv.</a:t>
            </a:r>
          </a:p>
        </p:txBody>
      </p:sp>
      <p:sp>
        <p:nvSpPr>
          <p:cNvPr id="29" name="TextBox 28">
            <a:extLst>
              <a:ext uri="{FF2B5EF4-FFF2-40B4-BE49-F238E27FC236}">
                <a16:creationId xmlns:a16="http://schemas.microsoft.com/office/drawing/2014/main" id="{275C8E2B-3E37-3501-95C5-C1BD7B6F82FF}"/>
              </a:ext>
            </a:extLst>
          </p:cNvPr>
          <p:cNvSpPr txBox="1"/>
          <p:nvPr/>
        </p:nvSpPr>
        <p:spPr>
          <a:xfrm>
            <a:off x="167951" y="3194056"/>
            <a:ext cx="849086" cy="369332"/>
          </a:xfrm>
          <a:prstGeom prst="rect">
            <a:avLst/>
          </a:prstGeom>
          <a:noFill/>
        </p:spPr>
        <p:txBody>
          <a:bodyPr wrap="square">
            <a:spAutoFit/>
          </a:bodyPr>
          <a:lstStyle/>
          <a:p>
            <a:r>
              <a:rPr lang="en-IN" dirty="0" err="1"/>
              <a:t>Appli</a:t>
            </a:r>
            <a:r>
              <a:rPr lang="en-IN" dirty="0"/>
              <a:t>.</a:t>
            </a:r>
          </a:p>
        </p:txBody>
      </p:sp>
      <p:sp>
        <p:nvSpPr>
          <p:cNvPr id="31" name="TextBox 30">
            <a:extLst>
              <a:ext uri="{FF2B5EF4-FFF2-40B4-BE49-F238E27FC236}">
                <a16:creationId xmlns:a16="http://schemas.microsoft.com/office/drawing/2014/main" id="{07ADC0DD-4CC6-7D15-C6CB-B812222B68F6}"/>
              </a:ext>
            </a:extLst>
          </p:cNvPr>
          <p:cNvSpPr txBox="1"/>
          <p:nvPr/>
        </p:nvSpPr>
        <p:spPr>
          <a:xfrm>
            <a:off x="149289" y="4829212"/>
            <a:ext cx="1502229" cy="646331"/>
          </a:xfrm>
          <a:prstGeom prst="rect">
            <a:avLst/>
          </a:prstGeom>
          <a:noFill/>
        </p:spPr>
        <p:txBody>
          <a:bodyPr wrap="square">
            <a:spAutoFit/>
          </a:bodyPr>
          <a:lstStyle/>
          <a:p>
            <a:r>
              <a:rPr lang="en-IN" dirty="0"/>
              <a:t>Temp. </a:t>
            </a:r>
          </a:p>
          <a:p>
            <a:r>
              <a:rPr lang="en-IN" dirty="0"/>
              <a:t>range</a:t>
            </a:r>
          </a:p>
        </p:txBody>
      </p:sp>
      <p:sp>
        <p:nvSpPr>
          <p:cNvPr id="33" name="TextBox 32">
            <a:extLst>
              <a:ext uri="{FF2B5EF4-FFF2-40B4-BE49-F238E27FC236}">
                <a16:creationId xmlns:a16="http://schemas.microsoft.com/office/drawing/2014/main" id="{F4680858-D89E-455B-E1A7-1F664F8DF8D8}"/>
              </a:ext>
            </a:extLst>
          </p:cNvPr>
          <p:cNvSpPr txBox="1"/>
          <p:nvPr/>
        </p:nvSpPr>
        <p:spPr>
          <a:xfrm>
            <a:off x="1452668" y="4983100"/>
            <a:ext cx="1953015" cy="338554"/>
          </a:xfrm>
          <a:prstGeom prst="rect">
            <a:avLst/>
          </a:prstGeom>
          <a:noFill/>
        </p:spPr>
        <p:txBody>
          <a:bodyPr wrap="square">
            <a:spAutoFit/>
          </a:bodyPr>
          <a:lstStyle/>
          <a:p>
            <a:pPr algn="ctr"/>
            <a:r>
              <a:rPr lang="en-US" sz="1600" dirty="0"/>
              <a:t>95°C to 1260°C</a:t>
            </a:r>
            <a:endParaRPr lang="en-IN" sz="1600" dirty="0"/>
          </a:p>
        </p:txBody>
      </p:sp>
      <p:sp>
        <p:nvSpPr>
          <p:cNvPr id="35" name="TextBox 34">
            <a:extLst>
              <a:ext uri="{FF2B5EF4-FFF2-40B4-BE49-F238E27FC236}">
                <a16:creationId xmlns:a16="http://schemas.microsoft.com/office/drawing/2014/main" id="{A11B2385-BCD8-F47F-FA4D-51D40AEED926}"/>
              </a:ext>
            </a:extLst>
          </p:cNvPr>
          <p:cNvSpPr txBox="1"/>
          <p:nvPr/>
        </p:nvSpPr>
        <p:spPr>
          <a:xfrm>
            <a:off x="3318791" y="4967559"/>
            <a:ext cx="6102220" cy="338554"/>
          </a:xfrm>
          <a:prstGeom prst="rect">
            <a:avLst/>
          </a:prstGeom>
          <a:noFill/>
        </p:spPr>
        <p:txBody>
          <a:bodyPr wrap="square">
            <a:spAutoFit/>
          </a:bodyPr>
          <a:lstStyle/>
          <a:p>
            <a:pPr algn="ctr"/>
            <a:r>
              <a:rPr lang="en-US" sz="1600" dirty="0"/>
              <a:t>-40°C to 125°C but can go to 325°C</a:t>
            </a:r>
            <a:endParaRPr lang="en-IN" sz="1600" dirty="0"/>
          </a:p>
        </p:txBody>
      </p:sp>
      <p:sp>
        <p:nvSpPr>
          <p:cNvPr id="37" name="TextBox 36">
            <a:extLst>
              <a:ext uri="{FF2B5EF4-FFF2-40B4-BE49-F238E27FC236}">
                <a16:creationId xmlns:a16="http://schemas.microsoft.com/office/drawing/2014/main" id="{F0CAE60C-2A02-DF4A-EB8A-30286350770A}"/>
              </a:ext>
            </a:extLst>
          </p:cNvPr>
          <p:cNvSpPr txBox="1"/>
          <p:nvPr/>
        </p:nvSpPr>
        <p:spPr>
          <a:xfrm>
            <a:off x="9136722" y="4967559"/>
            <a:ext cx="2550165" cy="338554"/>
          </a:xfrm>
          <a:prstGeom prst="rect">
            <a:avLst/>
          </a:prstGeom>
          <a:noFill/>
        </p:spPr>
        <p:txBody>
          <a:bodyPr wrap="square">
            <a:spAutoFit/>
          </a:bodyPr>
          <a:lstStyle/>
          <a:p>
            <a:pPr algn="ctr"/>
            <a:r>
              <a:rPr lang="en-US" sz="1600" dirty="0"/>
              <a:t>-196°C to +850°C</a:t>
            </a:r>
            <a:endParaRPr lang="en-IN" sz="1600" dirty="0"/>
          </a:p>
        </p:txBody>
      </p:sp>
      <mc:AlternateContent xmlns:mc="http://schemas.openxmlformats.org/markup-compatibility/2006" xmlns:p14="http://schemas.microsoft.com/office/powerpoint/2010/main">
        <mc:Choice Requires="p14">
          <p:contentPart p14:bwMode="auto" r:id="rId2">
            <p14:nvContentPartPr>
              <p14:cNvPr id="41" name="Ink 40">
                <a:extLst>
                  <a:ext uri="{FF2B5EF4-FFF2-40B4-BE49-F238E27FC236}">
                    <a16:creationId xmlns:a16="http://schemas.microsoft.com/office/drawing/2014/main" id="{82C31B42-2AEA-BDF2-B7F1-9C4DDB5C7613}"/>
                  </a:ext>
                </a:extLst>
              </p14:cNvPr>
              <p14:cNvContentPartPr/>
              <p14:nvPr/>
            </p14:nvContentPartPr>
            <p14:xfrm>
              <a:off x="-215030" y="1035081"/>
              <a:ext cx="360" cy="360"/>
            </p14:xfrm>
          </p:contentPart>
        </mc:Choice>
        <mc:Fallback xmlns="">
          <p:pic>
            <p:nvPicPr>
              <p:cNvPr id="41" name="Ink 40">
                <a:extLst>
                  <a:ext uri="{FF2B5EF4-FFF2-40B4-BE49-F238E27FC236}">
                    <a16:creationId xmlns:a16="http://schemas.microsoft.com/office/drawing/2014/main" id="{82C31B42-2AEA-BDF2-B7F1-9C4DDB5C7613}"/>
                  </a:ext>
                </a:extLst>
              </p:cNvPr>
              <p:cNvPicPr/>
              <p:nvPr/>
            </p:nvPicPr>
            <p:blipFill>
              <a:blip r:embed="rId3"/>
              <a:stretch>
                <a:fillRect/>
              </a:stretch>
            </p:blipFill>
            <p:spPr>
              <a:xfrm>
                <a:off x="-223670" y="1026441"/>
                <a:ext cx="18000" cy="18000"/>
              </a:xfrm>
              <a:prstGeom prst="rect">
                <a:avLst/>
              </a:prstGeom>
            </p:spPr>
          </p:pic>
        </mc:Fallback>
      </mc:AlternateContent>
      <p:cxnSp>
        <p:nvCxnSpPr>
          <p:cNvPr id="43" name="Straight Connector 42">
            <a:extLst>
              <a:ext uri="{FF2B5EF4-FFF2-40B4-BE49-F238E27FC236}">
                <a16:creationId xmlns:a16="http://schemas.microsoft.com/office/drawing/2014/main" id="{11DDC463-ABDD-D635-E0F7-255EAD857A38}"/>
              </a:ext>
            </a:extLst>
          </p:cNvPr>
          <p:cNvCxnSpPr/>
          <p:nvPr/>
        </p:nvCxnSpPr>
        <p:spPr>
          <a:xfrm>
            <a:off x="149289" y="690465"/>
            <a:ext cx="11537598" cy="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A02A19A1-C3E8-A100-8800-63C900F0E45F}"/>
              </a:ext>
            </a:extLst>
          </p:cNvPr>
          <p:cNvCxnSpPr>
            <a:cxnSpLocks/>
          </p:cNvCxnSpPr>
          <p:nvPr/>
        </p:nvCxnSpPr>
        <p:spPr>
          <a:xfrm>
            <a:off x="158620" y="690465"/>
            <a:ext cx="18633" cy="5113176"/>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53E032F8-8A04-4EDC-D999-E2DF15C13331}"/>
              </a:ext>
            </a:extLst>
          </p:cNvPr>
          <p:cNvCxnSpPr>
            <a:cxnSpLocks/>
          </p:cNvCxnSpPr>
          <p:nvPr/>
        </p:nvCxnSpPr>
        <p:spPr>
          <a:xfrm flipV="1">
            <a:off x="167951" y="5729440"/>
            <a:ext cx="11518936" cy="83531"/>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E78D5ECF-A0FE-4BEE-0ABC-5C981A0907A0}"/>
              </a:ext>
            </a:extLst>
          </p:cNvPr>
          <p:cNvCxnSpPr/>
          <p:nvPr/>
        </p:nvCxnSpPr>
        <p:spPr>
          <a:xfrm>
            <a:off x="11686887" y="700569"/>
            <a:ext cx="0" cy="5061307"/>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BF5EBA59-A184-2119-1210-03CE814D162D}"/>
              </a:ext>
            </a:extLst>
          </p:cNvPr>
          <p:cNvCxnSpPr>
            <a:cxnSpLocks/>
          </p:cNvCxnSpPr>
          <p:nvPr/>
        </p:nvCxnSpPr>
        <p:spPr>
          <a:xfrm>
            <a:off x="923739" y="690465"/>
            <a:ext cx="63848" cy="5122506"/>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BE794430-00C4-6602-6D04-894631EA8D84}"/>
              </a:ext>
            </a:extLst>
          </p:cNvPr>
          <p:cNvCxnSpPr/>
          <p:nvPr/>
        </p:nvCxnSpPr>
        <p:spPr>
          <a:xfrm>
            <a:off x="3992777" y="690465"/>
            <a:ext cx="65323" cy="5071411"/>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DAEFF813-F94D-B705-A0F0-7E6F4E0C4B83}"/>
              </a:ext>
            </a:extLst>
          </p:cNvPr>
          <p:cNvCxnSpPr/>
          <p:nvPr/>
        </p:nvCxnSpPr>
        <p:spPr>
          <a:xfrm>
            <a:off x="8859712" y="690465"/>
            <a:ext cx="0" cy="5071411"/>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7012E31B-5A63-26AF-251D-844F56AD5F85}"/>
              </a:ext>
            </a:extLst>
          </p:cNvPr>
          <p:cNvCxnSpPr/>
          <p:nvPr/>
        </p:nvCxnSpPr>
        <p:spPr>
          <a:xfrm>
            <a:off x="144924" y="1229693"/>
            <a:ext cx="11541963"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431795DE-DB1E-455D-9D10-C089303AC994}"/>
              </a:ext>
            </a:extLst>
          </p:cNvPr>
          <p:cNvCxnSpPr/>
          <p:nvPr/>
        </p:nvCxnSpPr>
        <p:spPr>
          <a:xfrm>
            <a:off x="194687" y="2874991"/>
            <a:ext cx="11541963" cy="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003EA690-8642-313C-765C-861145A7D359}"/>
              </a:ext>
            </a:extLst>
          </p:cNvPr>
          <p:cNvCxnSpPr/>
          <p:nvPr/>
        </p:nvCxnSpPr>
        <p:spPr>
          <a:xfrm>
            <a:off x="144923" y="4675800"/>
            <a:ext cx="1154196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77238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D4F558-8E6E-149F-F3A3-14EDF5518173}"/>
              </a:ext>
            </a:extLst>
          </p:cNvPr>
          <p:cNvSpPr txBox="1"/>
          <p:nvPr/>
        </p:nvSpPr>
        <p:spPr>
          <a:xfrm>
            <a:off x="3044890" y="0"/>
            <a:ext cx="6102220" cy="461665"/>
          </a:xfrm>
          <a:prstGeom prst="rect">
            <a:avLst/>
          </a:prstGeom>
          <a:noFill/>
        </p:spPr>
        <p:txBody>
          <a:bodyPr wrap="square">
            <a:spAutoFit/>
          </a:bodyPr>
          <a:lstStyle/>
          <a:p>
            <a:pPr algn="ctr"/>
            <a:r>
              <a:rPr lang="en-IN" sz="2400" dirty="0"/>
              <a:t>Throttle Body Positioning Sensor (TPS)</a:t>
            </a:r>
          </a:p>
        </p:txBody>
      </p:sp>
      <p:sp>
        <p:nvSpPr>
          <p:cNvPr id="5" name="TextBox 4">
            <a:extLst>
              <a:ext uri="{FF2B5EF4-FFF2-40B4-BE49-F238E27FC236}">
                <a16:creationId xmlns:a16="http://schemas.microsoft.com/office/drawing/2014/main" id="{2E232247-398B-3870-B170-54536F67A7DC}"/>
              </a:ext>
            </a:extLst>
          </p:cNvPr>
          <p:cNvSpPr txBox="1"/>
          <p:nvPr/>
        </p:nvSpPr>
        <p:spPr>
          <a:xfrm>
            <a:off x="52871" y="755450"/>
            <a:ext cx="7576457" cy="1323439"/>
          </a:xfrm>
          <a:prstGeom prst="rect">
            <a:avLst/>
          </a:prstGeom>
          <a:noFill/>
        </p:spPr>
        <p:txBody>
          <a:bodyPr wrap="square">
            <a:spAutoFit/>
          </a:bodyPr>
          <a:lstStyle/>
          <a:p>
            <a:pPr marL="285750" indent="-285750">
              <a:buFont typeface="Wingdings" panose="05000000000000000000" pitchFamily="2" charset="2"/>
              <a:buChar char="q"/>
            </a:pPr>
            <a:r>
              <a:rPr lang="en-US" sz="2000" dirty="0"/>
              <a:t>A throttle position sensor (TPS) is a sensor used to monitor the air intake of an engine. The sensor is usually located on the butterfly spindle/shaft, so that it can directly monitor the position of the throttle.</a:t>
            </a:r>
            <a:endParaRPr lang="en-IN" sz="2000" dirty="0"/>
          </a:p>
        </p:txBody>
      </p:sp>
      <p:pic>
        <p:nvPicPr>
          <p:cNvPr id="7" name="Picture 6">
            <a:extLst>
              <a:ext uri="{FF2B5EF4-FFF2-40B4-BE49-F238E27FC236}">
                <a16:creationId xmlns:a16="http://schemas.microsoft.com/office/drawing/2014/main" id="{7F29E107-505C-BD5F-ED42-623718EA8794}"/>
              </a:ext>
            </a:extLst>
          </p:cNvPr>
          <p:cNvPicPr>
            <a:picLocks noChangeAspect="1"/>
          </p:cNvPicPr>
          <p:nvPr/>
        </p:nvPicPr>
        <p:blipFill>
          <a:blip r:embed="rId2"/>
          <a:stretch>
            <a:fillRect/>
          </a:stretch>
        </p:blipFill>
        <p:spPr>
          <a:xfrm>
            <a:off x="7896809" y="897243"/>
            <a:ext cx="3729135" cy="2310493"/>
          </a:xfrm>
          <a:prstGeom prst="rect">
            <a:avLst/>
          </a:prstGeom>
        </p:spPr>
      </p:pic>
      <p:sp>
        <p:nvSpPr>
          <p:cNvPr id="9" name="TextBox 8">
            <a:extLst>
              <a:ext uri="{FF2B5EF4-FFF2-40B4-BE49-F238E27FC236}">
                <a16:creationId xmlns:a16="http://schemas.microsoft.com/office/drawing/2014/main" id="{2FAD3D17-0D72-13B6-8F73-A0BED8A08510}"/>
              </a:ext>
            </a:extLst>
          </p:cNvPr>
          <p:cNvSpPr txBox="1"/>
          <p:nvPr/>
        </p:nvSpPr>
        <p:spPr>
          <a:xfrm>
            <a:off x="52871" y="2078889"/>
            <a:ext cx="7576457" cy="3785652"/>
          </a:xfrm>
          <a:prstGeom prst="rect">
            <a:avLst/>
          </a:prstGeom>
          <a:noFill/>
        </p:spPr>
        <p:txBody>
          <a:bodyPr wrap="square">
            <a:spAutoFit/>
          </a:bodyPr>
          <a:lstStyle/>
          <a:p>
            <a:pPr marL="285750" indent="-285750">
              <a:buFont typeface="Wingdings" panose="05000000000000000000" pitchFamily="2" charset="2"/>
              <a:buChar char="q"/>
            </a:pPr>
            <a:r>
              <a:rPr lang="en-IN" sz="2000" dirty="0"/>
              <a:t>This sensor is usually mounted on the throttle body. It senses the position of the throttle valve or butterfly valve and transmits the </a:t>
            </a:r>
          </a:p>
          <a:p>
            <a:r>
              <a:rPr lang="en-IN" sz="2000" dirty="0"/>
              <a:t>     information to the Engine control unit. </a:t>
            </a:r>
          </a:p>
          <a:p>
            <a:pPr marL="285750" indent="-285750">
              <a:buFont typeface="Wingdings" panose="05000000000000000000" pitchFamily="2" charset="2"/>
              <a:buChar char="q"/>
            </a:pPr>
            <a:r>
              <a:rPr lang="en-IN" sz="2000" dirty="0"/>
              <a:t>This sensor monitors how far down the accelerometer pedal is pushed and gives the output current determining the position of the pedal. </a:t>
            </a:r>
          </a:p>
          <a:p>
            <a:pPr marL="285750" indent="-285750">
              <a:buFont typeface="Wingdings" panose="05000000000000000000" pitchFamily="2" charset="2"/>
              <a:buChar char="q"/>
            </a:pPr>
            <a:r>
              <a:rPr lang="en-IN" sz="2000" dirty="0"/>
              <a:t>The position of the pedal controls the airflow of the engine. If the valve is wide opened, a large amount of air is supplied to the engine and vice-versa.  </a:t>
            </a:r>
          </a:p>
          <a:p>
            <a:pPr marL="285750" indent="-285750">
              <a:buFont typeface="Wingdings" panose="05000000000000000000" pitchFamily="2" charset="2"/>
              <a:buChar char="q"/>
            </a:pPr>
            <a:r>
              <a:rPr lang="en-IN" sz="2000" dirty="0"/>
              <a:t>The output given by this sensor, along with other sensors is transmitted to the engine control unit, which decides the amount of fuel to be injected into the engine accordingly.</a:t>
            </a:r>
          </a:p>
        </p:txBody>
      </p:sp>
      <p:pic>
        <p:nvPicPr>
          <p:cNvPr id="10" name="Picture 9">
            <a:extLst>
              <a:ext uri="{FF2B5EF4-FFF2-40B4-BE49-F238E27FC236}">
                <a16:creationId xmlns:a16="http://schemas.microsoft.com/office/drawing/2014/main" id="{6B88070E-BE4D-321A-3B6D-D7BC98290A45}"/>
              </a:ext>
            </a:extLst>
          </p:cNvPr>
          <p:cNvPicPr>
            <a:picLocks noChangeAspect="1"/>
          </p:cNvPicPr>
          <p:nvPr/>
        </p:nvPicPr>
        <p:blipFill>
          <a:blip r:embed="rId3"/>
          <a:stretch>
            <a:fillRect/>
          </a:stretch>
        </p:blipFill>
        <p:spPr>
          <a:xfrm>
            <a:off x="7896810" y="3429000"/>
            <a:ext cx="3729134" cy="2310493"/>
          </a:xfrm>
          <a:prstGeom prst="rect">
            <a:avLst/>
          </a:prstGeom>
        </p:spPr>
      </p:pic>
    </p:spTree>
    <p:extLst>
      <p:ext uri="{BB962C8B-B14F-4D97-AF65-F5344CB8AC3E}">
        <p14:creationId xmlns:p14="http://schemas.microsoft.com/office/powerpoint/2010/main" val="409344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EB313A-FC2E-9D89-BA9E-81572C1D9C0D}"/>
              </a:ext>
            </a:extLst>
          </p:cNvPr>
          <p:cNvSpPr txBox="1"/>
          <p:nvPr/>
        </p:nvSpPr>
        <p:spPr>
          <a:xfrm>
            <a:off x="0" y="688746"/>
            <a:ext cx="7661989" cy="3508653"/>
          </a:xfrm>
          <a:prstGeom prst="rect">
            <a:avLst/>
          </a:prstGeom>
          <a:noFill/>
        </p:spPr>
        <p:txBody>
          <a:bodyPr wrap="square">
            <a:spAutoFit/>
          </a:bodyPr>
          <a:lstStyle/>
          <a:p>
            <a:pPr marL="342900" indent="-342900">
              <a:buFont typeface="Wingdings" panose="05000000000000000000" pitchFamily="2" charset="2"/>
              <a:buChar char="q"/>
            </a:pPr>
            <a:r>
              <a:rPr lang="en-US" sz="2200" dirty="0"/>
              <a:t>Working Principle of throttle body positioning sensor :</a:t>
            </a:r>
          </a:p>
          <a:p>
            <a:endParaRPr lang="en-IN" sz="2200" dirty="0"/>
          </a:p>
          <a:p>
            <a:r>
              <a:rPr lang="en-IN" sz="2000" dirty="0"/>
              <a:t>The working principle of this sensor is similar to potentiometer.</a:t>
            </a:r>
          </a:p>
          <a:p>
            <a:r>
              <a:rPr lang="en-US" sz="2000" dirty="0"/>
              <a:t>This sensor is a three wired potentiometer. Through the first wire, a power is supplied to the sensors resistive layer. The second wire is used as ground whereas the third wire is connected to the potentiometer wiper and provides input to the Engine control system.</a:t>
            </a:r>
          </a:p>
          <a:p>
            <a:r>
              <a:rPr lang="en-IN" sz="2000" dirty="0"/>
              <a:t>The output given by this sensor, along with other sensors is transmitted to the engine control unit, which decides the amount of fuel to be injected into the engine accordingly.</a:t>
            </a:r>
          </a:p>
          <a:p>
            <a:endParaRPr lang="en-US" dirty="0"/>
          </a:p>
        </p:txBody>
      </p:sp>
      <p:pic>
        <p:nvPicPr>
          <p:cNvPr id="9" name="Picture 8">
            <a:extLst>
              <a:ext uri="{FF2B5EF4-FFF2-40B4-BE49-F238E27FC236}">
                <a16:creationId xmlns:a16="http://schemas.microsoft.com/office/drawing/2014/main" id="{27A9522D-6887-A018-D5D2-95D1C3FF11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7932" y="912680"/>
            <a:ext cx="3638063" cy="2341186"/>
          </a:xfrm>
          <a:prstGeom prst="rect">
            <a:avLst/>
          </a:prstGeom>
        </p:spPr>
      </p:pic>
      <p:sp>
        <p:nvSpPr>
          <p:cNvPr id="11" name="TextBox 10">
            <a:extLst>
              <a:ext uri="{FF2B5EF4-FFF2-40B4-BE49-F238E27FC236}">
                <a16:creationId xmlns:a16="http://schemas.microsoft.com/office/drawing/2014/main" id="{205132CC-CC18-9EB8-1E4D-21C7CE01239C}"/>
              </a:ext>
            </a:extLst>
          </p:cNvPr>
          <p:cNvSpPr txBox="1"/>
          <p:nvPr/>
        </p:nvSpPr>
        <p:spPr>
          <a:xfrm>
            <a:off x="3044890" y="27379"/>
            <a:ext cx="6102220" cy="461665"/>
          </a:xfrm>
          <a:prstGeom prst="rect">
            <a:avLst/>
          </a:prstGeom>
          <a:noFill/>
        </p:spPr>
        <p:txBody>
          <a:bodyPr wrap="square">
            <a:spAutoFit/>
          </a:bodyPr>
          <a:lstStyle/>
          <a:p>
            <a:pPr algn="ctr"/>
            <a:r>
              <a:rPr lang="en-IN" sz="2400" dirty="0"/>
              <a:t>Throttle Body Positioning Sensor (TPS)</a:t>
            </a:r>
          </a:p>
        </p:txBody>
      </p:sp>
      <p:sp>
        <p:nvSpPr>
          <p:cNvPr id="14" name="TextBox 13">
            <a:extLst>
              <a:ext uri="{FF2B5EF4-FFF2-40B4-BE49-F238E27FC236}">
                <a16:creationId xmlns:a16="http://schemas.microsoft.com/office/drawing/2014/main" id="{AA19D4F3-588B-6FB1-67D4-EF22BD829C5A}"/>
              </a:ext>
            </a:extLst>
          </p:cNvPr>
          <p:cNvSpPr txBox="1"/>
          <p:nvPr/>
        </p:nvSpPr>
        <p:spPr>
          <a:xfrm>
            <a:off x="0" y="4101944"/>
            <a:ext cx="6144208" cy="1323439"/>
          </a:xfrm>
          <a:prstGeom prst="rect">
            <a:avLst/>
          </a:prstGeom>
          <a:noFill/>
        </p:spPr>
        <p:txBody>
          <a:bodyPr wrap="square">
            <a:spAutoFit/>
          </a:bodyPr>
          <a:lstStyle/>
          <a:p>
            <a:pPr marL="285750" indent="-285750">
              <a:buFont typeface="Wingdings" panose="05000000000000000000" pitchFamily="2" charset="2"/>
              <a:buChar char="q"/>
            </a:pPr>
            <a:r>
              <a:rPr lang="en-US" sz="2200" dirty="0"/>
              <a:t>A</a:t>
            </a:r>
            <a:r>
              <a:rPr lang="en-IN" sz="2200" dirty="0"/>
              <a:t>pplication :</a:t>
            </a:r>
          </a:p>
          <a:p>
            <a:endParaRPr lang="en-IN" dirty="0"/>
          </a:p>
          <a:p>
            <a:r>
              <a:rPr lang="en-IN" sz="2000" dirty="0"/>
              <a:t>It is used in throttle body of an vehicle and also used a crank shaft positioning sensor.</a:t>
            </a:r>
          </a:p>
        </p:txBody>
      </p:sp>
      <p:pic>
        <p:nvPicPr>
          <p:cNvPr id="15" name="Picture 14">
            <a:extLst>
              <a:ext uri="{FF2B5EF4-FFF2-40B4-BE49-F238E27FC236}">
                <a16:creationId xmlns:a16="http://schemas.microsoft.com/office/drawing/2014/main" id="{EA282B1C-ADE3-B9DF-7C5F-E67872617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8975" y="3453568"/>
            <a:ext cx="4655976" cy="2592669"/>
          </a:xfrm>
          <a:prstGeom prst="rect">
            <a:avLst/>
          </a:prstGeom>
        </p:spPr>
      </p:pic>
    </p:spTree>
    <p:extLst>
      <p:ext uri="{BB962C8B-B14F-4D97-AF65-F5344CB8AC3E}">
        <p14:creationId xmlns:p14="http://schemas.microsoft.com/office/powerpoint/2010/main" val="2402186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A240D6-BFBC-E96D-731E-FC36C952F714}"/>
              </a:ext>
            </a:extLst>
          </p:cNvPr>
          <p:cNvSpPr txBox="1"/>
          <p:nvPr/>
        </p:nvSpPr>
        <p:spPr>
          <a:xfrm>
            <a:off x="3044890" y="0"/>
            <a:ext cx="6102220" cy="461665"/>
          </a:xfrm>
          <a:prstGeom prst="rect">
            <a:avLst/>
          </a:prstGeom>
          <a:noFill/>
        </p:spPr>
        <p:txBody>
          <a:bodyPr wrap="square">
            <a:spAutoFit/>
          </a:bodyPr>
          <a:lstStyle/>
          <a:p>
            <a:pPr algn="ctr"/>
            <a:r>
              <a:rPr lang="en-IN" sz="2400" dirty="0"/>
              <a:t>PIR Sensor</a:t>
            </a:r>
          </a:p>
        </p:txBody>
      </p:sp>
      <p:sp>
        <p:nvSpPr>
          <p:cNvPr id="5" name="TextBox 4">
            <a:extLst>
              <a:ext uri="{FF2B5EF4-FFF2-40B4-BE49-F238E27FC236}">
                <a16:creationId xmlns:a16="http://schemas.microsoft.com/office/drawing/2014/main" id="{45C98F07-90AB-A67D-A0DA-D6CA67BA4F0E}"/>
              </a:ext>
            </a:extLst>
          </p:cNvPr>
          <p:cNvSpPr txBox="1"/>
          <p:nvPr/>
        </p:nvSpPr>
        <p:spPr>
          <a:xfrm>
            <a:off x="111966" y="690666"/>
            <a:ext cx="7363031" cy="1231106"/>
          </a:xfrm>
          <a:prstGeom prst="rect">
            <a:avLst/>
          </a:prstGeom>
          <a:noFill/>
        </p:spPr>
        <p:txBody>
          <a:bodyPr wrap="square">
            <a:spAutoFit/>
          </a:bodyPr>
          <a:lstStyle/>
          <a:p>
            <a:pPr marL="342900" indent="-342900">
              <a:buFont typeface="Wingdings" panose="05000000000000000000" pitchFamily="2" charset="2"/>
              <a:buChar char="q"/>
            </a:pPr>
            <a:r>
              <a:rPr lang="en-IN" sz="2000" dirty="0"/>
              <a:t>What is a PIR Sensor :</a:t>
            </a:r>
          </a:p>
          <a:p>
            <a:endParaRPr lang="en-IN" dirty="0"/>
          </a:p>
          <a:p>
            <a:r>
              <a:rPr lang="en-IN" dirty="0"/>
              <a:t>A passive infrared sensor (PIR sensor) is an electronic sensor that measures infrared light radiating from objects in its field of view.</a:t>
            </a:r>
          </a:p>
        </p:txBody>
      </p:sp>
      <p:sp>
        <p:nvSpPr>
          <p:cNvPr id="7" name="TextBox 6">
            <a:extLst>
              <a:ext uri="{FF2B5EF4-FFF2-40B4-BE49-F238E27FC236}">
                <a16:creationId xmlns:a16="http://schemas.microsoft.com/office/drawing/2014/main" id="{9BB834FF-90E0-E520-8F47-982038C26A68}"/>
              </a:ext>
            </a:extLst>
          </p:cNvPr>
          <p:cNvSpPr txBox="1"/>
          <p:nvPr/>
        </p:nvSpPr>
        <p:spPr>
          <a:xfrm>
            <a:off x="7900643" y="3159885"/>
            <a:ext cx="4291357" cy="2646878"/>
          </a:xfrm>
          <a:prstGeom prst="rect">
            <a:avLst/>
          </a:prstGeom>
          <a:noFill/>
        </p:spPr>
        <p:txBody>
          <a:bodyPr wrap="square">
            <a:spAutoFit/>
          </a:bodyPr>
          <a:lstStyle/>
          <a:p>
            <a:pPr marL="342900" indent="-342900">
              <a:buFont typeface="Wingdings" panose="05000000000000000000" pitchFamily="2" charset="2"/>
              <a:buChar char="q"/>
            </a:pPr>
            <a:r>
              <a:rPr lang="en-IN" sz="2000" dirty="0"/>
              <a:t>Applications of PIR Sensor :</a:t>
            </a:r>
          </a:p>
          <a:p>
            <a:endParaRPr lang="en-IN" sz="2000" dirty="0"/>
          </a:p>
          <a:p>
            <a:r>
              <a:rPr lang="en-IN" dirty="0"/>
              <a:t>(1) All outdoor Lights</a:t>
            </a:r>
          </a:p>
          <a:p>
            <a:r>
              <a:rPr lang="en-IN" dirty="0"/>
              <a:t>(2) Lift Lobby</a:t>
            </a:r>
          </a:p>
          <a:p>
            <a:r>
              <a:rPr lang="en-IN" dirty="0"/>
              <a:t>(3) Multi Apartment </a:t>
            </a:r>
          </a:p>
          <a:p>
            <a:r>
              <a:rPr lang="en-IN" dirty="0"/>
              <a:t>(4) Complexes Common staircases</a:t>
            </a:r>
          </a:p>
          <a:p>
            <a:r>
              <a:rPr lang="en-IN" dirty="0"/>
              <a:t>(5) For Basement or Covered Parking Area</a:t>
            </a:r>
          </a:p>
          <a:p>
            <a:r>
              <a:rPr lang="en-IN" dirty="0"/>
              <a:t>(6) Shopping Malls</a:t>
            </a:r>
          </a:p>
          <a:p>
            <a:r>
              <a:rPr lang="en-IN" dirty="0"/>
              <a:t>(7) Security Alarms</a:t>
            </a:r>
          </a:p>
        </p:txBody>
      </p:sp>
      <p:pic>
        <p:nvPicPr>
          <p:cNvPr id="4" name="Picture 3">
            <a:extLst>
              <a:ext uri="{FF2B5EF4-FFF2-40B4-BE49-F238E27FC236}">
                <a16:creationId xmlns:a16="http://schemas.microsoft.com/office/drawing/2014/main" id="{A071406D-F294-AAC9-3819-C0D81E29D98B}"/>
              </a:ext>
            </a:extLst>
          </p:cNvPr>
          <p:cNvPicPr>
            <a:picLocks noChangeAspect="1"/>
          </p:cNvPicPr>
          <p:nvPr/>
        </p:nvPicPr>
        <p:blipFill>
          <a:blip r:embed="rId2"/>
          <a:stretch>
            <a:fillRect/>
          </a:stretch>
        </p:blipFill>
        <p:spPr>
          <a:xfrm>
            <a:off x="8185212" y="650473"/>
            <a:ext cx="3071674" cy="2181292"/>
          </a:xfrm>
          <a:prstGeom prst="rect">
            <a:avLst/>
          </a:prstGeom>
        </p:spPr>
      </p:pic>
      <p:sp>
        <p:nvSpPr>
          <p:cNvPr id="9" name="TextBox 8">
            <a:extLst>
              <a:ext uri="{FF2B5EF4-FFF2-40B4-BE49-F238E27FC236}">
                <a16:creationId xmlns:a16="http://schemas.microsoft.com/office/drawing/2014/main" id="{9DB41893-57D3-2DD4-2B36-786B82898917}"/>
              </a:ext>
            </a:extLst>
          </p:cNvPr>
          <p:cNvSpPr txBox="1"/>
          <p:nvPr/>
        </p:nvSpPr>
        <p:spPr>
          <a:xfrm>
            <a:off x="111966" y="2017608"/>
            <a:ext cx="7283132" cy="2369880"/>
          </a:xfrm>
          <a:prstGeom prst="rect">
            <a:avLst/>
          </a:prstGeom>
          <a:noFill/>
        </p:spPr>
        <p:txBody>
          <a:bodyPr wrap="square">
            <a:spAutoFit/>
          </a:bodyPr>
          <a:lstStyle/>
          <a:p>
            <a:pPr marL="342900" indent="-342900">
              <a:buFont typeface="Wingdings" panose="05000000000000000000" pitchFamily="2" charset="2"/>
              <a:buChar char="q"/>
            </a:pPr>
            <a:r>
              <a:rPr lang="en-IN" sz="2000" dirty="0"/>
              <a:t>What does it detect :</a:t>
            </a:r>
          </a:p>
          <a:p>
            <a:endParaRPr lang="en-IN" sz="2000" dirty="0"/>
          </a:p>
          <a:p>
            <a:r>
              <a:rPr lang="en-IN" dirty="0"/>
              <a:t>PIR sensors are also known as PID or Passive Infrared Detectors. Thus it can detect infrared radiation that is emitted by particles.</a:t>
            </a:r>
          </a:p>
          <a:p>
            <a:endParaRPr lang="en-IN" dirty="0"/>
          </a:p>
          <a:p>
            <a:r>
              <a:rPr lang="en-US" dirty="0"/>
              <a:t>PIR can detect presence of animal, human or any moving object in a required range. The detector itself does not emit any energy but detects infrared radiation from the environment.</a:t>
            </a:r>
            <a:endParaRPr lang="en-IN" dirty="0"/>
          </a:p>
        </p:txBody>
      </p:sp>
      <p:sp>
        <p:nvSpPr>
          <p:cNvPr id="10" name="TextBox 9">
            <a:extLst>
              <a:ext uri="{FF2B5EF4-FFF2-40B4-BE49-F238E27FC236}">
                <a16:creationId xmlns:a16="http://schemas.microsoft.com/office/drawing/2014/main" id="{56B8E36B-7FE1-19BA-A331-5BCA791BBCE0}"/>
              </a:ext>
            </a:extLst>
          </p:cNvPr>
          <p:cNvSpPr txBox="1"/>
          <p:nvPr/>
        </p:nvSpPr>
        <p:spPr>
          <a:xfrm>
            <a:off x="111966" y="4483324"/>
            <a:ext cx="6272074" cy="1508105"/>
          </a:xfrm>
          <a:prstGeom prst="rect">
            <a:avLst/>
          </a:prstGeom>
          <a:noFill/>
        </p:spPr>
        <p:txBody>
          <a:bodyPr wrap="square">
            <a:spAutoFit/>
          </a:bodyPr>
          <a:lstStyle/>
          <a:p>
            <a:pPr marL="342900" indent="-342900">
              <a:buFont typeface="Wingdings" panose="05000000000000000000" pitchFamily="2" charset="2"/>
              <a:buChar char="q"/>
            </a:pPr>
            <a:r>
              <a:rPr lang="en-IN" sz="2000" dirty="0"/>
              <a:t>Range of PIR Sensor :</a:t>
            </a:r>
          </a:p>
          <a:p>
            <a:endParaRPr lang="en-IN" dirty="0"/>
          </a:p>
          <a:p>
            <a:r>
              <a:rPr lang="en-IN" dirty="0"/>
              <a:t>Indoor type : The detection distance ranges from </a:t>
            </a:r>
            <a:r>
              <a:rPr lang="en-IN" u="sng" dirty="0"/>
              <a:t>25cm to 20m</a:t>
            </a:r>
            <a:r>
              <a:rPr lang="en-IN" dirty="0"/>
              <a:t>.</a:t>
            </a:r>
          </a:p>
          <a:p>
            <a:endParaRPr lang="en-IN" dirty="0"/>
          </a:p>
          <a:p>
            <a:r>
              <a:rPr lang="en-IN" dirty="0"/>
              <a:t>Outdoor type : The detection distance ranges from </a:t>
            </a:r>
            <a:r>
              <a:rPr lang="en-IN" u="sng" dirty="0"/>
              <a:t>10m to 150m</a:t>
            </a:r>
          </a:p>
        </p:txBody>
      </p:sp>
    </p:spTree>
    <p:extLst>
      <p:ext uri="{BB962C8B-B14F-4D97-AF65-F5344CB8AC3E}">
        <p14:creationId xmlns:p14="http://schemas.microsoft.com/office/powerpoint/2010/main" val="1841333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5838F44-1D3D-F258-0002-197138FBB5F3}"/>
              </a:ext>
            </a:extLst>
          </p:cNvPr>
          <p:cNvSpPr txBox="1"/>
          <p:nvPr/>
        </p:nvSpPr>
        <p:spPr>
          <a:xfrm>
            <a:off x="228427" y="735955"/>
            <a:ext cx="6287782" cy="4647426"/>
          </a:xfrm>
          <a:prstGeom prst="rect">
            <a:avLst/>
          </a:prstGeom>
          <a:noFill/>
        </p:spPr>
        <p:txBody>
          <a:bodyPr wrap="square">
            <a:spAutoFit/>
          </a:bodyPr>
          <a:lstStyle/>
          <a:p>
            <a:pPr marL="342900" indent="-342900">
              <a:buFont typeface="Wingdings" panose="05000000000000000000" pitchFamily="2" charset="2"/>
              <a:buChar char="q"/>
            </a:pPr>
            <a:r>
              <a:rPr lang="en-IN" sz="2200" dirty="0"/>
              <a:t>How does a PIR Sensor work :</a:t>
            </a:r>
          </a:p>
          <a:p>
            <a:endParaRPr lang="en-IN" sz="2200" dirty="0"/>
          </a:p>
          <a:p>
            <a:r>
              <a:rPr lang="en-IN" dirty="0"/>
              <a:t>The PIR Sensor is pretty complicated when compared to the other sensors. </a:t>
            </a:r>
          </a:p>
          <a:p>
            <a:r>
              <a:rPr lang="en-IN" dirty="0"/>
              <a:t>Since they have 2 slots, and the slots are made of sensitive material.</a:t>
            </a:r>
          </a:p>
          <a:p>
            <a:r>
              <a:rPr lang="en-IN" dirty="0"/>
              <a:t>The Fresnel lens is used to see that the two slots of the PIR can see out past some distance. </a:t>
            </a:r>
          </a:p>
          <a:p>
            <a:r>
              <a:rPr lang="en-IN" dirty="0"/>
              <a:t>When the sensor is inactive, then the two slots senses the same amount of ambient light which radiates from the outdoors, walls or room.</a:t>
            </a:r>
          </a:p>
          <a:p>
            <a:r>
              <a:rPr lang="en-IN" dirty="0"/>
              <a:t>When a human body or any animal passes by, it intercepts the first slot of the PIR sensor. </a:t>
            </a:r>
          </a:p>
          <a:p>
            <a:r>
              <a:rPr lang="en-IN" dirty="0"/>
              <a:t>This causes a positive differential change between the two bisects. But when the body leaves the sensing area, the sensor generates a negative differential change between the two bisects.</a:t>
            </a:r>
          </a:p>
        </p:txBody>
      </p:sp>
      <p:sp>
        <p:nvSpPr>
          <p:cNvPr id="7" name="TextBox 6">
            <a:extLst>
              <a:ext uri="{FF2B5EF4-FFF2-40B4-BE49-F238E27FC236}">
                <a16:creationId xmlns:a16="http://schemas.microsoft.com/office/drawing/2014/main" id="{680536C2-05AB-9F03-9161-72CF6E8E9AAA}"/>
              </a:ext>
            </a:extLst>
          </p:cNvPr>
          <p:cNvSpPr txBox="1"/>
          <p:nvPr/>
        </p:nvSpPr>
        <p:spPr>
          <a:xfrm>
            <a:off x="3044890" y="0"/>
            <a:ext cx="6102220" cy="461665"/>
          </a:xfrm>
          <a:prstGeom prst="rect">
            <a:avLst/>
          </a:prstGeom>
          <a:noFill/>
        </p:spPr>
        <p:txBody>
          <a:bodyPr wrap="square">
            <a:spAutoFit/>
          </a:bodyPr>
          <a:lstStyle/>
          <a:p>
            <a:pPr algn="ctr"/>
            <a:r>
              <a:rPr lang="en-IN" sz="2400" dirty="0"/>
              <a:t>PIR Sensor</a:t>
            </a:r>
          </a:p>
        </p:txBody>
      </p:sp>
      <p:pic>
        <p:nvPicPr>
          <p:cNvPr id="9" name="Picture 8">
            <a:extLst>
              <a:ext uri="{FF2B5EF4-FFF2-40B4-BE49-F238E27FC236}">
                <a16:creationId xmlns:a16="http://schemas.microsoft.com/office/drawing/2014/main" id="{90FFDF18-BA7B-AA38-FC8B-4B9FDB25EAB6}"/>
              </a:ext>
            </a:extLst>
          </p:cNvPr>
          <p:cNvPicPr>
            <a:picLocks noChangeAspect="1"/>
          </p:cNvPicPr>
          <p:nvPr/>
        </p:nvPicPr>
        <p:blipFill>
          <a:blip r:embed="rId2"/>
          <a:stretch>
            <a:fillRect/>
          </a:stretch>
        </p:blipFill>
        <p:spPr>
          <a:xfrm>
            <a:off x="6918063" y="648070"/>
            <a:ext cx="4392689" cy="2299316"/>
          </a:xfrm>
          <a:prstGeom prst="rect">
            <a:avLst/>
          </a:prstGeom>
        </p:spPr>
      </p:pic>
      <p:pic>
        <p:nvPicPr>
          <p:cNvPr id="1026" name="Picture 2">
            <a:extLst>
              <a:ext uri="{FF2B5EF4-FFF2-40B4-BE49-F238E27FC236}">
                <a16:creationId xmlns:a16="http://schemas.microsoft.com/office/drawing/2014/main" id="{8E42BD56-F57A-645E-40B3-D43FF9DB55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031"/>
          <a:stretch/>
        </p:blipFill>
        <p:spPr bwMode="auto">
          <a:xfrm>
            <a:off x="6918063" y="3133791"/>
            <a:ext cx="4392689" cy="2682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56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2D5CED-3946-35BF-A8CE-9E5651B20425}"/>
              </a:ext>
            </a:extLst>
          </p:cNvPr>
          <p:cNvSpPr txBox="1"/>
          <p:nvPr/>
        </p:nvSpPr>
        <p:spPr>
          <a:xfrm>
            <a:off x="0" y="626525"/>
            <a:ext cx="8300621" cy="2015936"/>
          </a:xfrm>
          <a:prstGeom prst="rect">
            <a:avLst/>
          </a:prstGeom>
          <a:noFill/>
        </p:spPr>
        <p:txBody>
          <a:bodyPr wrap="square">
            <a:spAutoFit/>
          </a:bodyPr>
          <a:lstStyle/>
          <a:p>
            <a:pPr marL="342900" indent="-342900">
              <a:buFont typeface="Wingdings" panose="05000000000000000000" pitchFamily="2" charset="2"/>
              <a:buChar char="q"/>
            </a:pPr>
            <a:r>
              <a:rPr lang="en-IN" sz="2000" dirty="0"/>
              <a:t>Advantages of PIR Motion Sensors :</a:t>
            </a:r>
          </a:p>
          <a:p>
            <a:endParaRPr lang="en-IN" sz="2000" dirty="0"/>
          </a:p>
          <a:p>
            <a:r>
              <a:rPr lang="en-IN" sz="1700" dirty="0"/>
              <a:t>(1) PIR motion sensors can detect moving objects even in dark with great accuracy.</a:t>
            </a:r>
          </a:p>
          <a:p>
            <a:r>
              <a:rPr lang="en-IN" sz="1700" dirty="0"/>
              <a:t>(2) PIR sensors can detect the motion of objects without coming in contact with them.</a:t>
            </a:r>
          </a:p>
          <a:p>
            <a:r>
              <a:rPr lang="en-IN" sz="1700" dirty="0"/>
              <a:t>(3) They are very easy to install and do not require much wiring.</a:t>
            </a:r>
          </a:p>
          <a:p>
            <a:r>
              <a:rPr lang="en-IN" sz="1700" dirty="0"/>
              <a:t>(4) They reduce a lot of human efforts by making things to work automatically.</a:t>
            </a:r>
          </a:p>
          <a:p>
            <a:r>
              <a:rPr lang="en-IN" sz="1700" dirty="0"/>
              <a:t>(5) They consume very less energy and thus reduce usage of electricity.</a:t>
            </a:r>
          </a:p>
        </p:txBody>
      </p:sp>
      <p:sp>
        <p:nvSpPr>
          <p:cNvPr id="8" name="TextBox 7">
            <a:extLst>
              <a:ext uri="{FF2B5EF4-FFF2-40B4-BE49-F238E27FC236}">
                <a16:creationId xmlns:a16="http://schemas.microsoft.com/office/drawing/2014/main" id="{BB95EB11-2329-95B9-8F1F-5328D0428AF2}"/>
              </a:ext>
            </a:extLst>
          </p:cNvPr>
          <p:cNvSpPr txBox="1"/>
          <p:nvPr/>
        </p:nvSpPr>
        <p:spPr>
          <a:xfrm>
            <a:off x="0" y="2999762"/>
            <a:ext cx="8149701" cy="2539157"/>
          </a:xfrm>
          <a:prstGeom prst="rect">
            <a:avLst/>
          </a:prstGeom>
          <a:noFill/>
        </p:spPr>
        <p:txBody>
          <a:bodyPr wrap="square">
            <a:spAutoFit/>
          </a:bodyPr>
          <a:lstStyle/>
          <a:p>
            <a:pPr marL="342900" indent="-342900">
              <a:buFont typeface="Wingdings" panose="05000000000000000000" pitchFamily="2" charset="2"/>
              <a:buChar char="q"/>
            </a:pPr>
            <a:r>
              <a:rPr lang="en-IN" sz="2000" dirty="0"/>
              <a:t>Disadvantages of PIR Motion Sensors :</a:t>
            </a:r>
          </a:p>
          <a:p>
            <a:endParaRPr lang="en-IN" sz="2000" dirty="0"/>
          </a:p>
          <a:p>
            <a:r>
              <a:rPr lang="en-IN" sz="1700" dirty="0"/>
              <a:t>(1) PIR motion sensors are a bit costly and can not be afforded by a majority of people.</a:t>
            </a:r>
          </a:p>
          <a:p>
            <a:r>
              <a:rPr lang="en-IN" sz="1700" dirty="0"/>
              <a:t>(2) Passive Infrared Sensors sometimes behave abnormally during bad weather conditions.</a:t>
            </a:r>
          </a:p>
          <a:p>
            <a:r>
              <a:rPr lang="en-IN" sz="1700" dirty="0"/>
              <a:t>(3) PIR sensors sometimes become incapable of detecting a very slow-moving object.</a:t>
            </a:r>
          </a:p>
          <a:p>
            <a:r>
              <a:rPr lang="en-IN" sz="1700" dirty="0"/>
              <a:t>(4) Home security systems with PIR motion detectors sometimes trigger false alarms due to no reason.</a:t>
            </a:r>
          </a:p>
          <a:p>
            <a:r>
              <a:rPr lang="en-IN" sz="1700" dirty="0"/>
              <a:t>(5) PIR motion sensors have a very short detection range and thus sometimes it leads to a loophole in Burglar alarm systems because of incomplete coverage issue.</a:t>
            </a:r>
          </a:p>
        </p:txBody>
      </p:sp>
      <p:sp>
        <p:nvSpPr>
          <p:cNvPr id="7" name="TextBox 6">
            <a:extLst>
              <a:ext uri="{FF2B5EF4-FFF2-40B4-BE49-F238E27FC236}">
                <a16:creationId xmlns:a16="http://schemas.microsoft.com/office/drawing/2014/main" id="{110311D7-79D7-42AB-A018-D7317E60478C}"/>
              </a:ext>
            </a:extLst>
          </p:cNvPr>
          <p:cNvSpPr txBox="1"/>
          <p:nvPr/>
        </p:nvSpPr>
        <p:spPr>
          <a:xfrm>
            <a:off x="3044890" y="0"/>
            <a:ext cx="6102220" cy="461665"/>
          </a:xfrm>
          <a:prstGeom prst="rect">
            <a:avLst/>
          </a:prstGeom>
          <a:noFill/>
        </p:spPr>
        <p:txBody>
          <a:bodyPr wrap="square">
            <a:spAutoFit/>
          </a:bodyPr>
          <a:lstStyle/>
          <a:p>
            <a:pPr algn="ctr"/>
            <a:r>
              <a:rPr lang="en-IN" sz="2400" dirty="0"/>
              <a:t>PIR Sensor</a:t>
            </a:r>
          </a:p>
        </p:txBody>
      </p:sp>
      <p:pic>
        <p:nvPicPr>
          <p:cNvPr id="5" name="Picture 4">
            <a:extLst>
              <a:ext uri="{FF2B5EF4-FFF2-40B4-BE49-F238E27FC236}">
                <a16:creationId xmlns:a16="http://schemas.microsoft.com/office/drawing/2014/main" id="{59DB4B4C-F6E1-ECC2-2C0E-2AC96B2D4F05}"/>
              </a:ext>
            </a:extLst>
          </p:cNvPr>
          <p:cNvPicPr>
            <a:picLocks noChangeAspect="1"/>
          </p:cNvPicPr>
          <p:nvPr/>
        </p:nvPicPr>
        <p:blipFill rotWithShape="1">
          <a:blip r:embed="rId2">
            <a:extLst>
              <a:ext uri="{28A0092B-C50C-407E-A947-70E740481C1C}">
                <a14:useLocalDpi xmlns:a14="http://schemas.microsoft.com/office/drawing/2010/main" val="0"/>
              </a:ext>
            </a:extLst>
          </a:blip>
          <a:srcRect l="31684" r="29391"/>
          <a:stretch/>
        </p:blipFill>
        <p:spPr>
          <a:xfrm>
            <a:off x="8140823" y="461665"/>
            <a:ext cx="3666477" cy="4847208"/>
          </a:xfrm>
          <a:prstGeom prst="rect">
            <a:avLst/>
          </a:prstGeom>
        </p:spPr>
      </p:pic>
    </p:spTree>
    <p:extLst>
      <p:ext uri="{BB962C8B-B14F-4D97-AF65-F5344CB8AC3E}">
        <p14:creationId xmlns:p14="http://schemas.microsoft.com/office/powerpoint/2010/main" val="146703291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267</TotalTime>
  <Words>1352</Words>
  <Application>Microsoft Office PowerPoint</Application>
  <PresentationFormat>Widescreen</PresentationFormat>
  <Paragraphs>161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Artifakt Element Heavy</vt:lpstr>
      <vt:lpstr>Castellar</vt:lpstr>
      <vt:lpstr>Gill Sans MT</vt:lpstr>
      <vt:lpstr>Wingdings</vt:lpstr>
      <vt:lpstr>Gallery</vt:lpstr>
      <vt:lpstr>C Division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Division</dc:title>
  <dc:creator>OM Bhoir</dc:creator>
  <cp:lastModifiedBy>Prachi Lakhe</cp:lastModifiedBy>
  <cp:revision>21</cp:revision>
  <dcterms:created xsi:type="dcterms:W3CDTF">2022-06-17T14:30:41Z</dcterms:created>
  <dcterms:modified xsi:type="dcterms:W3CDTF">2022-06-22T02:23:30Z</dcterms:modified>
</cp:coreProperties>
</file>