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73" r:id="rId2"/>
    <p:sldId id="274" r:id="rId3"/>
    <p:sldId id="275" r:id="rId4"/>
    <p:sldId id="276" r:id="rId5"/>
    <p:sldId id="277" r:id="rId6"/>
    <p:sldId id="278" r:id="rId7"/>
    <p:sldId id="279" r:id="rId8"/>
    <p:sldId id="280" r:id="rId9"/>
    <p:sldId id="281" r:id="rId10"/>
    <p:sldId id="282" r:id="rId11"/>
    <p:sldId id="285" r:id="rId12"/>
    <p:sldId id="289" r:id="rId13"/>
    <p:sldId id="290" r:id="rId14"/>
    <p:sldId id="291" r:id="rId15"/>
    <p:sldId id="284" r:id="rId16"/>
    <p:sldId id="286"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8D7915B-FEE9-4C06-8FB9-A2499956AF83}">
          <p14:sldIdLst>
            <p14:sldId id="273"/>
            <p14:sldId id="274"/>
            <p14:sldId id="275"/>
            <p14:sldId id="276"/>
            <p14:sldId id="277"/>
            <p14:sldId id="278"/>
            <p14:sldId id="279"/>
          </p14:sldIdLst>
        </p14:section>
        <p14:section name="Untitled Section" id="{508B2193-5853-4320-9E07-7567A42AFDFB}">
          <p14:sldIdLst>
            <p14:sldId id="280"/>
            <p14:sldId id="281"/>
            <p14:sldId id="282"/>
            <p14:sldId id="285"/>
            <p14:sldId id="289"/>
            <p14:sldId id="290"/>
            <p14:sldId id="291"/>
            <p14:sldId id="284"/>
            <p14:sldId id="286"/>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 Wadhave" initials="PW" lastIdx="1" clrIdx="0">
    <p:extLst>
      <p:ext uri="{19B8F6BF-5375-455C-9EA6-DF929625EA0E}">
        <p15:presenceInfo xmlns:p15="http://schemas.microsoft.com/office/powerpoint/2012/main" userId="19f8941198aaa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2" d="100"/>
          <a:sy n="82" d="100"/>
        </p:scale>
        <p:origin x="72" y="13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7/19/2024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7/19/2024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7/19/2024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7/19/2024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7/19/2024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7/19/2024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7/19/2024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7/19/2024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7/19/2024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7/19/2024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7/19/2024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7/19/2024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7/19/2024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7/19/2024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EA794-681B-A2AC-96BB-E137EFA5B3A5}"/>
              </a:ext>
            </a:extLst>
          </p:cNvPr>
          <p:cNvSpPr txBox="1"/>
          <p:nvPr/>
        </p:nvSpPr>
        <p:spPr>
          <a:xfrm>
            <a:off x="2061964" y="2077978"/>
            <a:ext cx="878497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ENERGY DEMAND AND PRICE FORECASTING</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BBD52E-A907-F00F-02BD-8B3F8F0A7F15}"/>
              </a:ext>
            </a:extLst>
          </p:cNvPr>
          <p:cNvSpPr txBox="1"/>
          <p:nvPr/>
        </p:nvSpPr>
        <p:spPr>
          <a:xfrm>
            <a:off x="4690256" y="2908974"/>
            <a:ext cx="525658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INFOSYS SPRINGBOARD </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099DFA-8838-D3D3-C4AE-0D52A97905E9}"/>
              </a:ext>
            </a:extLst>
          </p:cNvPr>
          <p:cNvSpPr txBox="1"/>
          <p:nvPr/>
        </p:nvSpPr>
        <p:spPr>
          <a:xfrm>
            <a:off x="4078188" y="6093296"/>
            <a:ext cx="4248472" cy="76944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Submitted</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Prachi Wadhave </a:t>
            </a:r>
          </a:p>
          <a:p>
            <a:r>
              <a:rPr lang="en-US" sz="2000" dirty="0">
                <a:latin typeface="Times New Roman" panose="02020603050405020304" pitchFamily="18" charset="0"/>
                <a:cs typeface="Times New Roman" panose="02020603050405020304" pitchFamily="18" charset="0"/>
              </a:rPr>
              <a:t>           Date : 19 July 2024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06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71FC71-DBD6-24C9-56A3-26297C778DE1}"/>
              </a:ext>
            </a:extLst>
          </p:cNvPr>
          <p:cNvSpPr txBox="1"/>
          <p:nvPr/>
        </p:nvSpPr>
        <p:spPr>
          <a:xfrm>
            <a:off x="1197868" y="548662"/>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Histogram for load and price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BA41C7-B697-68B4-A4C3-B2659E9FA181}"/>
              </a:ext>
            </a:extLst>
          </p:cNvPr>
          <p:cNvPicPr>
            <a:picLocks noChangeAspect="1"/>
          </p:cNvPicPr>
          <p:nvPr/>
        </p:nvPicPr>
        <p:blipFill>
          <a:blip r:embed="rId2"/>
          <a:stretch>
            <a:fillRect/>
          </a:stretch>
        </p:blipFill>
        <p:spPr>
          <a:xfrm>
            <a:off x="1773932" y="917994"/>
            <a:ext cx="8640960" cy="4258315"/>
          </a:xfrm>
          <a:prstGeom prst="rect">
            <a:avLst/>
          </a:prstGeom>
        </p:spPr>
      </p:pic>
      <p:sp>
        <p:nvSpPr>
          <p:cNvPr id="6" name="TextBox 5">
            <a:extLst>
              <a:ext uri="{FF2B5EF4-FFF2-40B4-BE49-F238E27FC236}">
                <a16:creationId xmlns:a16="http://schemas.microsoft.com/office/drawing/2014/main" id="{4DE369DC-15A9-8A7C-B16F-6C5F7D54C953}"/>
              </a:ext>
            </a:extLst>
          </p:cNvPr>
          <p:cNvSpPr txBox="1"/>
          <p:nvPr/>
        </p:nvSpPr>
        <p:spPr>
          <a:xfrm>
            <a:off x="2061964" y="5172715"/>
            <a:ext cx="7848872"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These histograms reveal that the distribution of total electricity load shows a moderate skew towards higher values, while the distribution of actual prices appears relatively symmetric with a slight tail towards higher prices.</a:t>
            </a:r>
          </a:p>
        </p:txBody>
      </p:sp>
    </p:spTree>
    <p:extLst>
      <p:ext uri="{BB962C8B-B14F-4D97-AF65-F5344CB8AC3E}">
        <p14:creationId xmlns:p14="http://schemas.microsoft.com/office/powerpoint/2010/main" val="73585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2370D-AF0A-A1C6-C302-9ED519B5C36D}"/>
              </a:ext>
            </a:extLst>
          </p:cNvPr>
          <p:cNvSpPr txBox="1"/>
          <p:nvPr/>
        </p:nvSpPr>
        <p:spPr>
          <a:xfrm>
            <a:off x="1197868" y="267925"/>
            <a:ext cx="4896544" cy="584775"/>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1347A6A0-0B27-4EEA-2329-EAB7E7F54330}"/>
              </a:ext>
            </a:extLst>
          </p:cNvPr>
          <p:cNvSpPr txBox="1"/>
          <p:nvPr/>
        </p:nvSpPr>
        <p:spPr>
          <a:xfrm>
            <a:off x="1223773" y="1079595"/>
            <a:ext cx="4320480"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Model Training :</a:t>
            </a:r>
          </a:p>
          <a:p>
            <a:pPr marL="342900" indent="-342900">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9B499D-695A-5179-EDA9-FC70971F393E}"/>
              </a:ext>
            </a:extLst>
          </p:cNvPr>
          <p:cNvSpPr txBox="1"/>
          <p:nvPr/>
        </p:nvSpPr>
        <p:spPr>
          <a:xfrm>
            <a:off x="1223772" y="1635053"/>
            <a:ext cx="7822967"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train data to evaluate different models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t>
            </a:r>
            <a:r>
              <a:rPr lang="en-US" dirty="0">
                <a:latin typeface="Times New Roman" panose="02020603050405020304" pitchFamily="18" charset="0"/>
                <a:cs typeface="Times New Roman" panose="02020603050405020304" pitchFamily="18" charset="0"/>
              </a:rPr>
              <a:t>use train ,test  and validation to split the data into 70% and 30% where we take 50% of 30% for test and validation.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select the features from the correlation matrix with the threshold value 0.2.</a:t>
            </a:r>
          </a:p>
        </p:txBody>
      </p:sp>
      <p:sp>
        <p:nvSpPr>
          <p:cNvPr id="10" name="TextBox 9">
            <a:extLst>
              <a:ext uri="{FF2B5EF4-FFF2-40B4-BE49-F238E27FC236}">
                <a16:creationId xmlns:a16="http://schemas.microsoft.com/office/drawing/2014/main" id="{943FEF89-6747-837F-6688-FED495677C43}"/>
              </a:ext>
            </a:extLst>
          </p:cNvPr>
          <p:cNvSpPr txBox="1"/>
          <p:nvPr/>
        </p:nvSpPr>
        <p:spPr>
          <a:xfrm>
            <a:off x="1193050" y="3479235"/>
            <a:ext cx="4824536"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Model Evaluation :</a:t>
            </a:r>
          </a:p>
          <a:p>
            <a:pPr marL="342900" indent="-342900">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31F78DE-D241-6679-1A42-AAEA0F14C92E}"/>
              </a:ext>
            </a:extLst>
          </p:cNvPr>
          <p:cNvSpPr txBox="1"/>
          <p:nvPr/>
        </p:nvSpPr>
        <p:spPr>
          <a:xfrm>
            <a:off x="1230822" y="4221088"/>
            <a:ext cx="8391982"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the best performing model based on evaluation metrics values from test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Evaluation metrics: MAPE , MAE , RMSE , Adjusted R^2,R^2.</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Evaluate the model on unseen data to assess generalizability.</a:t>
            </a:r>
          </a:p>
        </p:txBody>
      </p:sp>
    </p:spTree>
    <p:extLst>
      <p:ext uri="{BB962C8B-B14F-4D97-AF65-F5344CB8AC3E}">
        <p14:creationId xmlns:p14="http://schemas.microsoft.com/office/powerpoint/2010/main" val="333470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73599-738E-FBA6-43A9-DF5DD8C844C1}"/>
              </a:ext>
            </a:extLst>
          </p:cNvPr>
          <p:cNvSpPr txBox="1"/>
          <p:nvPr/>
        </p:nvSpPr>
        <p:spPr>
          <a:xfrm>
            <a:off x="3862164" y="116632"/>
            <a:ext cx="6552728"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Plots for all model (Actual vs Predicted)</a:t>
            </a:r>
          </a:p>
        </p:txBody>
      </p:sp>
      <p:sp>
        <p:nvSpPr>
          <p:cNvPr id="3" name="TextBox 2">
            <a:extLst>
              <a:ext uri="{FF2B5EF4-FFF2-40B4-BE49-F238E27FC236}">
                <a16:creationId xmlns:a16="http://schemas.microsoft.com/office/drawing/2014/main" id="{57F37F63-4C77-1D93-2024-C37D5EA7B06E}"/>
              </a:ext>
            </a:extLst>
          </p:cNvPr>
          <p:cNvSpPr txBox="1"/>
          <p:nvPr/>
        </p:nvSpPr>
        <p:spPr>
          <a:xfrm>
            <a:off x="1557908" y="836712"/>
            <a:ext cx="410445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Linear regression model </a:t>
            </a:r>
            <a:r>
              <a:rPr lang="en-IN" sz="16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F11D22A2-D888-FBD2-05D2-334E882BCF67}"/>
              </a:ext>
            </a:extLst>
          </p:cNvPr>
          <p:cNvPicPr>
            <a:picLocks noChangeAspect="1"/>
          </p:cNvPicPr>
          <p:nvPr/>
        </p:nvPicPr>
        <p:blipFill>
          <a:blip r:embed="rId2"/>
          <a:stretch>
            <a:fillRect/>
          </a:stretch>
        </p:blipFill>
        <p:spPr>
          <a:xfrm>
            <a:off x="1125860" y="1538009"/>
            <a:ext cx="4464496" cy="2592288"/>
          </a:xfrm>
          <a:prstGeom prst="rect">
            <a:avLst/>
          </a:prstGeom>
        </p:spPr>
      </p:pic>
      <p:sp>
        <p:nvSpPr>
          <p:cNvPr id="7" name="TextBox 6">
            <a:extLst>
              <a:ext uri="{FF2B5EF4-FFF2-40B4-BE49-F238E27FC236}">
                <a16:creationId xmlns:a16="http://schemas.microsoft.com/office/drawing/2014/main" id="{7571AE51-E5CB-6643-3F6C-70AA9850181D}"/>
              </a:ext>
            </a:extLst>
          </p:cNvPr>
          <p:cNvSpPr txBox="1"/>
          <p:nvPr/>
        </p:nvSpPr>
        <p:spPr>
          <a:xfrm>
            <a:off x="1319013" y="4293096"/>
            <a:ext cx="3623271" cy="1384995"/>
          </a:xfrm>
          <a:prstGeom prst="rect">
            <a:avLst/>
          </a:prstGeom>
          <a:noFill/>
        </p:spPr>
        <p:txBody>
          <a:bodyPr wrap="square">
            <a:spAutoFit/>
          </a:bodyPr>
          <a:lstStyle/>
          <a:p>
            <a:r>
              <a:rPr lang="en-US" sz="1400" b="0" i="0" dirty="0">
                <a:solidFill>
                  <a:srgbClr val="212121"/>
                </a:solidFill>
                <a:effectLst/>
                <a:highlight>
                  <a:srgbClr val="FFFFFF"/>
                </a:highlight>
                <a:latin typeface="Times New Roman" panose="02020603050405020304" pitchFamily="18" charset="0"/>
                <a:cs typeface="Times New Roman" panose="02020603050405020304" pitchFamily="18" charset="0"/>
              </a:rPr>
              <a:t>Test for price actual (Linear Regression) </a:t>
            </a:r>
          </a:p>
          <a:p>
            <a:r>
              <a:rPr lang="en-US" sz="1400" b="0" i="0" dirty="0">
                <a:solidFill>
                  <a:srgbClr val="212121"/>
                </a:solidFill>
                <a:effectLst/>
                <a:highlight>
                  <a:srgbClr val="FFFFFF"/>
                </a:highlight>
                <a:latin typeface="Times New Roman" panose="02020603050405020304" pitchFamily="18" charset="0"/>
                <a:cs typeface="Times New Roman" panose="02020603050405020304" pitchFamily="18" charset="0"/>
              </a:rPr>
              <a:t>Test MAE for price actual: 6.239635816</a:t>
            </a:r>
          </a:p>
          <a:p>
            <a:r>
              <a:rPr lang="en-US" sz="1400" b="0" i="0" dirty="0">
                <a:solidFill>
                  <a:srgbClr val="212121"/>
                </a:solidFill>
                <a:effectLst/>
                <a:highlight>
                  <a:srgbClr val="FFFFFF"/>
                </a:highlight>
                <a:latin typeface="Times New Roman" panose="02020603050405020304" pitchFamily="18" charset="0"/>
                <a:cs typeface="Times New Roman" panose="02020603050405020304" pitchFamily="18" charset="0"/>
              </a:rPr>
              <a:t>Test R² for price actual: 0.60821391554</a:t>
            </a:r>
          </a:p>
          <a:p>
            <a:r>
              <a:rPr lang="en-US" sz="1400" b="0" i="0" dirty="0">
                <a:solidFill>
                  <a:srgbClr val="212121"/>
                </a:solidFill>
                <a:effectLst/>
                <a:highlight>
                  <a:srgbClr val="FFFFFF"/>
                </a:highlight>
                <a:latin typeface="Times New Roman" panose="02020603050405020304" pitchFamily="18" charset="0"/>
                <a:cs typeface="Times New Roman" panose="02020603050405020304" pitchFamily="18" charset="0"/>
              </a:rPr>
              <a:t>Test Adjusted R² for price actual: 0.60765443</a:t>
            </a:r>
          </a:p>
          <a:p>
            <a:r>
              <a:rPr lang="en-US" sz="1400" b="0" i="0" dirty="0">
                <a:solidFill>
                  <a:srgbClr val="212121"/>
                </a:solidFill>
                <a:effectLst/>
                <a:highlight>
                  <a:srgbClr val="FFFFFF"/>
                </a:highlight>
                <a:latin typeface="Times New Roman" panose="02020603050405020304" pitchFamily="18" charset="0"/>
                <a:cs typeface="Times New Roman" panose="02020603050405020304" pitchFamily="18" charset="0"/>
              </a:rPr>
              <a:t> Test MAPE for price actual: 0.12941150046</a:t>
            </a:r>
          </a:p>
          <a:p>
            <a:r>
              <a:rPr lang="en-US" sz="1400" b="0" i="0" dirty="0">
                <a:solidFill>
                  <a:srgbClr val="212121"/>
                </a:solidFill>
                <a:effectLst/>
                <a:highlight>
                  <a:srgbClr val="FFFFFF"/>
                </a:highlight>
                <a:latin typeface="Times New Roman" panose="02020603050405020304" pitchFamily="18" charset="0"/>
                <a:cs typeface="Times New Roman" panose="02020603050405020304" pitchFamily="18" charset="0"/>
              </a:rPr>
              <a:t> Test RMSE for price actual: 8.9351705555</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27C3F5A-CB32-1AF2-8C09-DA7C75B5B6CB}"/>
              </a:ext>
            </a:extLst>
          </p:cNvPr>
          <p:cNvSpPr txBox="1"/>
          <p:nvPr/>
        </p:nvSpPr>
        <p:spPr>
          <a:xfrm>
            <a:off x="6814492" y="836712"/>
            <a:ext cx="24482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Random Forest:</a:t>
            </a:r>
          </a:p>
        </p:txBody>
      </p:sp>
      <p:pic>
        <p:nvPicPr>
          <p:cNvPr id="10" name="Picture 9">
            <a:extLst>
              <a:ext uri="{FF2B5EF4-FFF2-40B4-BE49-F238E27FC236}">
                <a16:creationId xmlns:a16="http://schemas.microsoft.com/office/drawing/2014/main" id="{D598C41A-CB42-91B4-9E73-898D7164CE8B}"/>
              </a:ext>
            </a:extLst>
          </p:cNvPr>
          <p:cNvPicPr>
            <a:picLocks noChangeAspect="1"/>
          </p:cNvPicPr>
          <p:nvPr/>
        </p:nvPicPr>
        <p:blipFill>
          <a:blip r:embed="rId3"/>
          <a:stretch>
            <a:fillRect/>
          </a:stretch>
        </p:blipFill>
        <p:spPr>
          <a:xfrm>
            <a:off x="5662364" y="1538009"/>
            <a:ext cx="5266932" cy="2592288"/>
          </a:xfrm>
          <a:prstGeom prst="rect">
            <a:avLst/>
          </a:prstGeom>
        </p:spPr>
      </p:pic>
      <p:sp>
        <p:nvSpPr>
          <p:cNvPr id="11" name="Rectangle 1">
            <a:extLst>
              <a:ext uri="{FF2B5EF4-FFF2-40B4-BE49-F238E27FC236}">
                <a16:creationId xmlns:a16="http://schemas.microsoft.com/office/drawing/2014/main" id="{4D0A1EDF-69D9-889A-5E0E-7B7EB8BDB945}"/>
              </a:ext>
            </a:extLst>
          </p:cNvPr>
          <p:cNvSpPr>
            <a:spLocks noChangeArrowheads="1"/>
          </p:cNvSpPr>
          <p:nvPr/>
        </p:nvSpPr>
        <p:spPr bwMode="auto">
          <a:xfrm>
            <a:off x="5915529" y="4317357"/>
            <a:ext cx="504056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for price actual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MAE for price: 4.590407414448669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R² for price: 0.7496740279566747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Adjusted R² for price: 0.7492926878107455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MAPE for price: 0.09511543154946828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RMSE for price: 7.142188352220828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1E900-37BB-677C-C670-B018B24A3DD4}"/>
              </a:ext>
            </a:extLst>
          </p:cNvPr>
          <p:cNvSpPr txBox="1"/>
          <p:nvPr/>
        </p:nvSpPr>
        <p:spPr>
          <a:xfrm>
            <a:off x="1125860" y="476672"/>
            <a:ext cx="43204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Hyperparameter tuning of Random Forest :</a:t>
            </a:r>
          </a:p>
        </p:txBody>
      </p:sp>
      <p:pic>
        <p:nvPicPr>
          <p:cNvPr id="4" name="Picture 3">
            <a:extLst>
              <a:ext uri="{FF2B5EF4-FFF2-40B4-BE49-F238E27FC236}">
                <a16:creationId xmlns:a16="http://schemas.microsoft.com/office/drawing/2014/main" id="{04BE4D74-43F1-25AF-28BE-1351006A87C1}"/>
              </a:ext>
            </a:extLst>
          </p:cNvPr>
          <p:cNvPicPr>
            <a:picLocks noChangeAspect="1"/>
          </p:cNvPicPr>
          <p:nvPr/>
        </p:nvPicPr>
        <p:blipFill>
          <a:blip r:embed="rId2"/>
          <a:stretch>
            <a:fillRect/>
          </a:stretch>
        </p:blipFill>
        <p:spPr>
          <a:xfrm>
            <a:off x="981844" y="1340768"/>
            <a:ext cx="4968552" cy="2386961"/>
          </a:xfrm>
          <a:prstGeom prst="rect">
            <a:avLst/>
          </a:prstGeom>
        </p:spPr>
      </p:pic>
      <p:sp>
        <p:nvSpPr>
          <p:cNvPr id="5" name="Rectangle 1">
            <a:extLst>
              <a:ext uri="{FF2B5EF4-FFF2-40B4-BE49-F238E27FC236}">
                <a16:creationId xmlns:a16="http://schemas.microsoft.com/office/drawing/2014/main" id="{F3B6A967-9D8D-6B12-4387-1DFEB0819A1C}"/>
              </a:ext>
            </a:extLst>
          </p:cNvPr>
          <p:cNvSpPr>
            <a:spLocks noChangeArrowheads="1"/>
          </p:cNvSpPr>
          <p:nvPr/>
        </p:nvSpPr>
        <p:spPr bwMode="auto">
          <a:xfrm>
            <a:off x="1316771" y="4365104"/>
            <a:ext cx="4825008"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for price actual (Hyperparameter tuning RF)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MAE for price: 4.399176425855513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R² for price: 0.7684679656642905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Adjusted R² for price: 0.7681152557195727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Test MAPE for price: 0.09061540913344888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RMSE for price: 6.868847704412615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1F0B963-2EF0-552D-6658-090C0BA82F7F}"/>
              </a:ext>
            </a:extLst>
          </p:cNvPr>
          <p:cNvSpPr txBox="1"/>
          <p:nvPr/>
        </p:nvSpPr>
        <p:spPr>
          <a:xfrm>
            <a:off x="6742486" y="476672"/>
            <a:ext cx="34563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Gradient boosting:</a:t>
            </a:r>
          </a:p>
        </p:txBody>
      </p:sp>
      <p:pic>
        <p:nvPicPr>
          <p:cNvPr id="10" name="Picture 9">
            <a:extLst>
              <a:ext uri="{FF2B5EF4-FFF2-40B4-BE49-F238E27FC236}">
                <a16:creationId xmlns:a16="http://schemas.microsoft.com/office/drawing/2014/main" id="{90A9C8C6-D23B-7B95-386B-3D697842F8F1}"/>
              </a:ext>
            </a:extLst>
          </p:cNvPr>
          <p:cNvPicPr>
            <a:picLocks noChangeAspect="1"/>
          </p:cNvPicPr>
          <p:nvPr/>
        </p:nvPicPr>
        <p:blipFill>
          <a:blip r:embed="rId3"/>
          <a:stretch>
            <a:fillRect/>
          </a:stretch>
        </p:blipFill>
        <p:spPr>
          <a:xfrm>
            <a:off x="6027861" y="1392779"/>
            <a:ext cx="4866965" cy="2324253"/>
          </a:xfrm>
          <a:prstGeom prst="rect">
            <a:avLst/>
          </a:prstGeom>
        </p:spPr>
      </p:pic>
      <p:sp>
        <p:nvSpPr>
          <p:cNvPr id="11" name="Rectangle 2">
            <a:extLst>
              <a:ext uri="{FF2B5EF4-FFF2-40B4-BE49-F238E27FC236}">
                <a16:creationId xmlns:a16="http://schemas.microsoft.com/office/drawing/2014/main" id="{91D74B18-89A0-620B-E684-952971FFE566}"/>
              </a:ext>
            </a:extLst>
          </p:cNvPr>
          <p:cNvSpPr>
            <a:spLocks noChangeArrowheads="1"/>
          </p:cNvSpPr>
          <p:nvPr/>
        </p:nvSpPr>
        <p:spPr bwMode="auto">
          <a:xfrm>
            <a:off x="6158774" y="4379168"/>
            <a:ext cx="4825008"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for price actual (Gradient Boosting)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MAE for price actual: 5.3889438523514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R² for price actual: 0.6879913735071495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Test Adjusted R² for price actual:0.6875160675922789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MAPE for price actual: 0.11188656493507634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 Test RMSE for price actual: 7.973732175433088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644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02259-42DE-57B1-3BCF-92F8F06AEC17}"/>
              </a:ext>
            </a:extLst>
          </p:cNvPr>
          <p:cNvSpPr txBox="1"/>
          <p:nvPr/>
        </p:nvSpPr>
        <p:spPr>
          <a:xfrm>
            <a:off x="1845940" y="692696"/>
            <a:ext cx="691276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Hyperparameter tuning of Gradient Boosting:</a:t>
            </a:r>
          </a:p>
        </p:txBody>
      </p:sp>
      <p:pic>
        <p:nvPicPr>
          <p:cNvPr id="4" name="Picture 3">
            <a:extLst>
              <a:ext uri="{FF2B5EF4-FFF2-40B4-BE49-F238E27FC236}">
                <a16:creationId xmlns:a16="http://schemas.microsoft.com/office/drawing/2014/main" id="{91F7B1AC-6A4F-B8BA-9571-5500EC456362}"/>
              </a:ext>
            </a:extLst>
          </p:cNvPr>
          <p:cNvPicPr>
            <a:picLocks noChangeAspect="1"/>
          </p:cNvPicPr>
          <p:nvPr/>
        </p:nvPicPr>
        <p:blipFill>
          <a:blip r:embed="rId2"/>
          <a:stretch>
            <a:fillRect/>
          </a:stretch>
        </p:blipFill>
        <p:spPr>
          <a:xfrm>
            <a:off x="2566020" y="1412776"/>
            <a:ext cx="6094411" cy="2950542"/>
          </a:xfrm>
          <a:prstGeom prst="rect">
            <a:avLst/>
          </a:prstGeom>
        </p:spPr>
      </p:pic>
      <p:sp>
        <p:nvSpPr>
          <p:cNvPr id="5" name="Rectangle 1">
            <a:extLst>
              <a:ext uri="{FF2B5EF4-FFF2-40B4-BE49-F238E27FC236}">
                <a16:creationId xmlns:a16="http://schemas.microsoft.com/office/drawing/2014/main" id="{BAE9EC2D-62A7-DB88-1E10-BF5E86C4EA03}"/>
              </a:ext>
            </a:extLst>
          </p:cNvPr>
          <p:cNvSpPr>
            <a:spLocks noChangeArrowheads="1"/>
          </p:cNvSpPr>
          <p:nvPr/>
        </p:nvSpPr>
        <p:spPr bwMode="auto">
          <a:xfrm>
            <a:off x="2566019" y="4452456"/>
            <a:ext cx="609441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for price actual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MAE for price actual: 4.20306066709919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R² for price actual: 0.7926182230154943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Adjusted R² for price actual: 0.7923023029515363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MAPE for price actual: 0.08524048042600126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12121"/>
                </a:solidFill>
                <a:effectLst/>
                <a:latin typeface="Times New Roman" panose="02020603050405020304" pitchFamily="18" charset="0"/>
                <a:cs typeface="Times New Roman" panose="02020603050405020304" pitchFamily="18" charset="0"/>
              </a:rPr>
              <a:t>Test RMSE for price actual: 6.5007526132919375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12121"/>
                </a:solidFill>
                <a:effectLst/>
                <a:latin typeface="Roboto" panose="020000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625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96471-DA9C-6EF1-7596-629453353281}"/>
              </a:ext>
            </a:extLst>
          </p:cNvPr>
          <p:cNvSpPr txBox="1"/>
          <p:nvPr/>
        </p:nvSpPr>
        <p:spPr>
          <a:xfrm>
            <a:off x="1197868" y="260648"/>
            <a:ext cx="7200800" cy="646331"/>
          </a:xfrm>
          <a:prstGeom prst="rect">
            <a:avLst/>
          </a:prstGeom>
          <a:noFill/>
        </p:spPr>
        <p:txBody>
          <a:bodyPr wrap="square" rtlCol="0">
            <a:sp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Selection</a:t>
            </a:r>
          </a:p>
        </p:txBody>
      </p:sp>
      <p:sp>
        <p:nvSpPr>
          <p:cNvPr id="7" name="TextBox 6">
            <a:extLst>
              <a:ext uri="{FF2B5EF4-FFF2-40B4-BE49-F238E27FC236}">
                <a16:creationId xmlns:a16="http://schemas.microsoft.com/office/drawing/2014/main" id="{95E565A4-9F37-1CA6-5D79-BCB2A58C16DE}"/>
              </a:ext>
            </a:extLst>
          </p:cNvPr>
          <p:cNvSpPr txBox="1"/>
          <p:nvPr/>
        </p:nvSpPr>
        <p:spPr>
          <a:xfrm>
            <a:off x="1197868" y="3073788"/>
            <a:ext cx="8737131" cy="461665"/>
          </a:xfrm>
          <a:prstGeom prst="rect">
            <a:avLst/>
          </a:prstGeom>
          <a:noFill/>
        </p:spPr>
        <p:txBody>
          <a:bodyPr wrap="square">
            <a:spAutoFit/>
          </a:bodyPr>
          <a:lstStyle/>
          <a:p>
            <a:r>
              <a:rPr lang="en-US" sz="1200" dirty="0">
                <a:solidFill>
                  <a:srgbClr val="000000"/>
                </a:solidFill>
                <a:effectLst/>
                <a:highlight>
                  <a:srgbClr val="F7F7F7"/>
                </a:highlight>
                <a:latin typeface="Times New Roman" panose="02020603050405020304" pitchFamily="18" charset="0"/>
                <a:cs typeface="Times New Roman" panose="02020603050405020304" pitchFamily="18" charset="0"/>
              </a:rPr>
              <a:t>for load model we finalize the Hyperparameter of Gradient Boosting model </a:t>
            </a:r>
            <a:r>
              <a:rPr lang="en-US" sz="1200" dirty="0" err="1">
                <a:solidFill>
                  <a:srgbClr val="000000"/>
                </a:solidFill>
                <a:effectLst/>
                <a:highlight>
                  <a:srgbClr val="F7F7F7"/>
                </a:highlight>
                <a:latin typeface="Times New Roman" panose="02020603050405020304" pitchFamily="18" charset="0"/>
                <a:cs typeface="Times New Roman" panose="02020603050405020304" pitchFamily="18" charset="0"/>
              </a:rPr>
              <a:t>beacuse</a:t>
            </a:r>
            <a:r>
              <a:rPr lang="en-US" sz="1200" dirty="0">
                <a:solidFill>
                  <a:srgbClr val="000000"/>
                </a:solidFill>
                <a:effectLst/>
                <a:highlight>
                  <a:srgbClr val="F7F7F7"/>
                </a:highlight>
                <a:latin typeface="Times New Roman" panose="02020603050405020304" pitchFamily="18" charset="0"/>
                <a:cs typeface="Times New Roman" panose="02020603050405020304" pitchFamily="18" charset="0"/>
              </a:rPr>
              <a:t> in compare to other models its produce the less </a:t>
            </a:r>
            <a:r>
              <a:rPr lang="en-US" sz="1200" dirty="0" err="1">
                <a:solidFill>
                  <a:srgbClr val="000000"/>
                </a:solidFill>
                <a:effectLst/>
                <a:highlight>
                  <a:srgbClr val="F7F7F7"/>
                </a:highlight>
                <a:latin typeface="Times New Roman" panose="02020603050405020304" pitchFamily="18" charset="0"/>
                <a:cs typeface="Times New Roman" panose="02020603050405020304" pitchFamily="18" charset="0"/>
              </a:rPr>
              <a:t>mape</a:t>
            </a:r>
            <a:r>
              <a:rPr lang="en-US" sz="1200" dirty="0">
                <a:solidFill>
                  <a:srgbClr val="000000"/>
                </a:solidFill>
                <a:effectLst/>
                <a:highlight>
                  <a:srgbClr val="F7F7F7"/>
                </a:highlight>
                <a:latin typeface="Times New Roman" panose="02020603050405020304" pitchFamily="18" charset="0"/>
                <a:cs typeface="Times New Roman" panose="02020603050405020304" pitchFamily="18" charset="0"/>
              </a:rPr>
              <a:t> value is 0.010602 and the lowest MAE value :303.3579</a:t>
            </a:r>
          </a:p>
        </p:txBody>
      </p:sp>
      <p:sp>
        <p:nvSpPr>
          <p:cNvPr id="12" name="TextBox 11">
            <a:extLst>
              <a:ext uri="{FF2B5EF4-FFF2-40B4-BE49-F238E27FC236}">
                <a16:creationId xmlns:a16="http://schemas.microsoft.com/office/drawing/2014/main" id="{91F45951-0671-3C50-7087-BE2EFBBF082A}"/>
              </a:ext>
            </a:extLst>
          </p:cNvPr>
          <p:cNvSpPr txBox="1"/>
          <p:nvPr/>
        </p:nvSpPr>
        <p:spPr>
          <a:xfrm>
            <a:off x="1485900" y="5986789"/>
            <a:ext cx="8018927" cy="830997"/>
          </a:xfrm>
          <a:prstGeom prst="rect">
            <a:avLst/>
          </a:prstGeom>
          <a:noFill/>
        </p:spPr>
        <p:txBody>
          <a:bodyPr wrap="square">
            <a:spAutoFit/>
          </a:bodyPr>
          <a:lstStyle/>
          <a:p>
            <a:pPr algn="l"/>
            <a:r>
              <a:rPr lang="en-US" sz="1200" b="0" i="0" dirty="0">
                <a:solidFill>
                  <a:srgbClr val="212121"/>
                </a:solidFill>
                <a:effectLst/>
                <a:highlight>
                  <a:srgbClr val="FFFFFF"/>
                </a:highlight>
                <a:latin typeface="Times New Roman" panose="02020603050405020304" pitchFamily="18" charset="0"/>
                <a:cs typeface="Times New Roman" panose="02020603050405020304" pitchFamily="18" charset="0"/>
              </a:rPr>
              <a:t>for price model we finalize the </a:t>
            </a:r>
            <a:r>
              <a:rPr lang="en-US" sz="1200" b="1" i="0" dirty="0">
                <a:solidFill>
                  <a:srgbClr val="212121"/>
                </a:solidFill>
                <a:effectLst/>
                <a:highlight>
                  <a:srgbClr val="FFFFFF"/>
                </a:highlight>
                <a:latin typeface="Times New Roman" panose="02020603050405020304" pitchFamily="18" charset="0"/>
                <a:cs typeface="Times New Roman" panose="02020603050405020304" pitchFamily="18" charset="0"/>
              </a:rPr>
              <a:t>Hyperparameter of Random Forest</a:t>
            </a:r>
            <a:r>
              <a:rPr lang="en-US" sz="1200" b="0" i="0" dirty="0">
                <a:solidFill>
                  <a:srgbClr val="212121"/>
                </a:solidFill>
                <a:effectLst/>
                <a:highlight>
                  <a:srgbClr val="FFFFFF"/>
                </a:highlight>
                <a:latin typeface="Times New Roman" panose="02020603050405020304" pitchFamily="18" charset="0"/>
                <a:cs typeface="Times New Roman" panose="02020603050405020304" pitchFamily="18" charset="0"/>
              </a:rPr>
              <a:t> with the best MAPE value in comparison to others is : 0.090833</a:t>
            </a:r>
          </a:p>
          <a:p>
            <a:pPr algn="l"/>
            <a:r>
              <a:rPr lang="en-US" sz="1200" b="0" i="0" dirty="0">
                <a:solidFill>
                  <a:srgbClr val="212121"/>
                </a:solidFill>
                <a:effectLst/>
                <a:highlight>
                  <a:srgbClr val="FFFFFF"/>
                </a:highlight>
                <a:latin typeface="Times New Roman" panose="02020603050405020304" pitchFamily="18" charset="0"/>
                <a:cs typeface="Times New Roman" panose="02020603050405020304" pitchFamily="18" charset="0"/>
              </a:rPr>
              <a:t>MAE evaluation is : 4.411 as compare to other it is the lowest value</a:t>
            </a:r>
          </a:p>
          <a:p>
            <a:pPr algn="l"/>
            <a:r>
              <a:rPr lang="en-US" sz="1200" b="0" i="0" dirty="0">
                <a:solidFill>
                  <a:srgbClr val="212121"/>
                </a:solidFill>
                <a:effectLst/>
                <a:highlight>
                  <a:srgbClr val="FFFFFF"/>
                </a:highlight>
                <a:latin typeface="Times New Roman" panose="02020603050405020304" pitchFamily="18" charset="0"/>
                <a:cs typeface="Times New Roman" panose="02020603050405020304" pitchFamily="18" charset="0"/>
              </a:rPr>
              <a:t>RMSE value : 6.869</a:t>
            </a:r>
          </a:p>
        </p:txBody>
      </p:sp>
      <p:pic>
        <p:nvPicPr>
          <p:cNvPr id="14" name="Picture 13">
            <a:extLst>
              <a:ext uri="{FF2B5EF4-FFF2-40B4-BE49-F238E27FC236}">
                <a16:creationId xmlns:a16="http://schemas.microsoft.com/office/drawing/2014/main" id="{07846E5A-1B37-1F6B-D391-AB9B1A72294E}"/>
              </a:ext>
            </a:extLst>
          </p:cNvPr>
          <p:cNvPicPr>
            <a:picLocks noChangeAspect="1"/>
          </p:cNvPicPr>
          <p:nvPr/>
        </p:nvPicPr>
        <p:blipFill>
          <a:blip r:embed="rId2"/>
          <a:stretch>
            <a:fillRect/>
          </a:stretch>
        </p:blipFill>
        <p:spPr>
          <a:xfrm>
            <a:off x="1341884" y="858400"/>
            <a:ext cx="7560840" cy="2179620"/>
          </a:xfrm>
          <a:prstGeom prst="rect">
            <a:avLst/>
          </a:prstGeom>
        </p:spPr>
      </p:pic>
      <p:pic>
        <p:nvPicPr>
          <p:cNvPr id="16" name="Picture 15">
            <a:extLst>
              <a:ext uri="{FF2B5EF4-FFF2-40B4-BE49-F238E27FC236}">
                <a16:creationId xmlns:a16="http://schemas.microsoft.com/office/drawing/2014/main" id="{EDD37CD7-5B14-F9B1-593F-5FA04C281768}"/>
              </a:ext>
            </a:extLst>
          </p:cNvPr>
          <p:cNvPicPr>
            <a:picLocks noChangeAspect="1"/>
          </p:cNvPicPr>
          <p:nvPr/>
        </p:nvPicPr>
        <p:blipFill>
          <a:blip r:embed="rId3"/>
          <a:stretch>
            <a:fillRect/>
          </a:stretch>
        </p:blipFill>
        <p:spPr>
          <a:xfrm>
            <a:off x="1341884" y="3627488"/>
            <a:ext cx="7925906" cy="2267266"/>
          </a:xfrm>
          <a:prstGeom prst="rect">
            <a:avLst/>
          </a:prstGeom>
        </p:spPr>
      </p:pic>
    </p:spTree>
    <p:extLst>
      <p:ext uri="{BB962C8B-B14F-4D97-AF65-F5344CB8AC3E}">
        <p14:creationId xmlns:p14="http://schemas.microsoft.com/office/powerpoint/2010/main" val="249001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A7EBD7-7243-F8B0-E3F0-66A02E849AC7}"/>
              </a:ext>
            </a:extLst>
          </p:cNvPr>
          <p:cNvSpPr txBox="1"/>
          <p:nvPr/>
        </p:nvSpPr>
        <p:spPr>
          <a:xfrm>
            <a:off x="4582244" y="476672"/>
            <a:ext cx="6912768"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2CA3F28-91D6-88C2-8560-B549988285D1}"/>
              </a:ext>
            </a:extLst>
          </p:cNvPr>
          <p:cNvSpPr txBox="1"/>
          <p:nvPr/>
        </p:nvSpPr>
        <p:spPr>
          <a:xfrm>
            <a:off x="1989956" y="1484784"/>
            <a:ext cx="6768752" cy="258532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comparing all the evaluation metrics with the help of comparison table of all models we get the finalize model for load model and price model.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load model : we select the </a:t>
            </a:r>
            <a:r>
              <a:rPr lang="en-IN" b="1" dirty="0">
                <a:latin typeface="Times New Roman" panose="02020603050405020304" pitchFamily="18" charset="0"/>
                <a:cs typeface="Times New Roman" panose="02020603050405020304" pitchFamily="18" charset="0"/>
              </a:rPr>
              <a:t>Gradient boosting(Tuning) </a:t>
            </a:r>
            <a:r>
              <a:rPr lang="en-IN" dirty="0">
                <a:latin typeface="Times New Roman" panose="02020603050405020304" pitchFamily="18" charset="0"/>
                <a:cs typeface="Times New Roman" panose="02020603050405020304" pitchFamily="18" charset="0"/>
              </a:rPr>
              <a:t>with the MAPE value (0.01049).</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price model : we select the </a:t>
            </a:r>
            <a:r>
              <a:rPr lang="en-IN" b="1" dirty="0">
                <a:latin typeface="Times New Roman" panose="02020603050405020304" pitchFamily="18" charset="0"/>
                <a:cs typeface="Times New Roman" panose="02020603050405020304" pitchFamily="18" charset="0"/>
              </a:rPr>
              <a:t>Random Forest(Tuning)</a:t>
            </a:r>
            <a:r>
              <a:rPr lang="en-IN" dirty="0">
                <a:latin typeface="Times New Roman" panose="02020603050405020304" pitchFamily="18" charset="0"/>
                <a:cs typeface="Times New Roman" panose="02020603050405020304" pitchFamily="18" charset="0"/>
              </a:rPr>
              <a:t> with the MAPE value (0.08862).</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selecting model we find the important features by </a:t>
            </a:r>
            <a:r>
              <a:rPr lang="en-IN" dirty="0" err="1">
                <a:latin typeface="Times New Roman" panose="02020603050405020304" pitchFamily="18" charset="0"/>
                <a:cs typeface="Times New Roman" panose="02020603050405020304" pitchFamily="18" charset="0"/>
              </a:rPr>
              <a:t>ploting</a:t>
            </a:r>
            <a:r>
              <a:rPr lang="en-IN" dirty="0">
                <a:latin typeface="Times New Roman" panose="02020603050405020304" pitchFamily="18" charset="0"/>
                <a:cs typeface="Times New Roman" panose="02020603050405020304" pitchFamily="18" charset="0"/>
              </a:rPr>
              <a:t> a graph.</a:t>
            </a:r>
          </a:p>
        </p:txBody>
      </p:sp>
      <p:pic>
        <p:nvPicPr>
          <p:cNvPr id="5" name="Picture 4">
            <a:extLst>
              <a:ext uri="{FF2B5EF4-FFF2-40B4-BE49-F238E27FC236}">
                <a16:creationId xmlns:a16="http://schemas.microsoft.com/office/drawing/2014/main" id="{DFDDD3BC-1C2E-99BE-5820-D16256263290}"/>
              </a:ext>
            </a:extLst>
          </p:cNvPr>
          <p:cNvPicPr>
            <a:picLocks noChangeAspect="1"/>
          </p:cNvPicPr>
          <p:nvPr/>
        </p:nvPicPr>
        <p:blipFill>
          <a:blip r:embed="rId2"/>
          <a:stretch>
            <a:fillRect/>
          </a:stretch>
        </p:blipFill>
        <p:spPr>
          <a:xfrm>
            <a:off x="1197868" y="4207925"/>
            <a:ext cx="4581232" cy="2173403"/>
          </a:xfrm>
          <a:prstGeom prst="rect">
            <a:avLst/>
          </a:prstGeom>
        </p:spPr>
      </p:pic>
      <p:pic>
        <p:nvPicPr>
          <p:cNvPr id="9" name="Picture 8">
            <a:extLst>
              <a:ext uri="{FF2B5EF4-FFF2-40B4-BE49-F238E27FC236}">
                <a16:creationId xmlns:a16="http://schemas.microsoft.com/office/drawing/2014/main" id="{99DD9DD3-7999-684D-894A-2295DE42C160}"/>
              </a:ext>
            </a:extLst>
          </p:cNvPr>
          <p:cNvPicPr>
            <a:picLocks noChangeAspect="1"/>
          </p:cNvPicPr>
          <p:nvPr/>
        </p:nvPicPr>
        <p:blipFill>
          <a:blip r:embed="rId3"/>
          <a:stretch>
            <a:fillRect/>
          </a:stretch>
        </p:blipFill>
        <p:spPr>
          <a:xfrm>
            <a:off x="5779100" y="4110396"/>
            <a:ext cx="4810515" cy="2270932"/>
          </a:xfrm>
          <a:prstGeom prst="rect">
            <a:avLst/>
          </a:prstGeom>
        </p:spPr>
      </p:pic>
      <p:sp>
        <p:nvSpPr>
          <p:cNvPr id="10" name="TextBox 9">
            <a:extLst>
              <a:ext uri="{FF2B5EF4-FFF2-40B4-BE49-F238E27FC236}">
                <a16:creationId xmlns:a16="http://schemas.microsoft.com/office/drawing/2014/main" id="{0E3642AB-AAB0-F700-EE7D-82CC2F14D307}"/>
              </a:ext>
            </a:extLst>
          </p:cNvPr>
          <p:cNvSpPr txBox="1"/>
          <p:nvPr/>
        </p:nvSpPr>
        <p:spPr>
          <a:xfrm>
            <a:off x="2133972" y="6387563"/>
            <a:ext cx="414918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For load </a:t>
            </a:r>
            <a:r>
              <a:rPr lang="en-IN" sz="1400" dirty="0" err="1">
                <a:latin typeface="Times New Roman" panose="02020603050405020304" pitchFamily="18" charset="0"/>
                <a:cs typeface="Times New Roman" panose="02020603050405020304" pitchFamily="18" charset="0"/>
              </a:rPr>
              <a:t>model:Gradient</a:t>
            </a:r>
            <a:r>
              <a:rPr lang="en-IN" sz="1400" dirty="0">
                <a:latin typeface="Times New Roman" panose="02020603050405020304" pitchFamily="18" charset="0"/>
                <a:cs typeface="Times New Roman" panose="02020603050405020304" pitchFamily="18" charset="0"/>
              </a:rPr>
              <a:t> Boosting(Tuning)</a:t>
            </a:r>
          </a:p>
        </p:txBody>
      </p:sp>
      <p:sp>
        <p:nvSpPr>
          <p:cNvPr id="13" name="TextBox 12">
            <a:extLst>
              <a:ext uri="{FF2B5EF4-FFF2-40B4-BE49-F238E27FC236}">
                <a16:creationId xmlns:a16="http://schemas.microsoft.com/office/drawing/2014/main" id="{40962DA5-614C-A612-26A7-1838BF44B63B}"/>
              </a:ext>
            </a:extLst>
          </p:cNvPr>
          <p:cNvSpPr txBox="1"/>
          <p:nvPr/>
        </p:nvSpPr>
        <p:spPr>
          <a:xfrm>
            <a:off x="7462564" y="6350756"/>
            <a:ext cx="331236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For price model : Random Forest(Tuning)</a:t>
            </a:r>
          </a:p>
        </p:txBody>
      </p:sp>
    </p:spTree>
    <p:extLst>
      <p:ext uri="{BB962C8B-B14F-4D97-AF65-F5344CB8AC3E}">
        <p14:creationId xmlns:p14="http://schemas.microsoft.com/office/powerpoint/2010/main" val="274365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7F9D3-D8B6-81D0-E0E3-9C3D06119980}"/>
              </a:ext>
            </a:extLst>
          </p:cNvPr>
          <p:cNvSpPr txBox="1"/>
          <p:nvPr/>
        </p:nvSpPr>
        <p:spPr>
          <a:xfrm>
            <a:off x="1629916" y="836712"/>
            <a:ext cx="5904656"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US" sz="3600" b="1" dirty="0">
                <a:latin typeface="Times New Roman" panose="02020603050405020304" pitchFamily="18" charset="0"/>
                <a:cs typeface="Times New Roman" panose="02020603050405020304" pitchFamily="18" charset="0"/>
              </a:rPr>
              <a:t>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4A430C-7DD1-EA23-403E-90ABCEAFFDC1}"/>
              </a:ext>
            </a:extLst>
          </p:cNvPr>
          <p:cNvSpPr txBox="1"/>
          <p:nvPr/>
        </p:nvSpPr>
        <p:spPr>
          <a:xfrm>
            <a:off x="1631776" y="2420888"/>
            <a:ext cx="7004471" cy="1754326"/>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focus lies in building predictive models that incorporate diverse data sources, including historical demand patterns, weather variables, and other relevant factors.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Predict electricity demand and price to support smart grid operations and data-driven decision-making in the energy market.</a:t>
            </a:r>
          </a:p>
        </p:txBody>
      </p:sp>
    </p:spTree>
    <p:extLst>
      <p:ext uri="{BB962C8B-B14F-4D97-AF65-F5344CB8AC3E}">
        <p14:creationId xmlns:p14="http://schemas.microsoft.com/office/powerpoint/2010/main" val="405613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7C9947-7A72-F394-72D2-840BFBF0FFF9}"/>
              </a:ext>
            </a:extLst>
          </p:cNvPr>
          <p:cNvSpPr txBox="1"/>
          <p:nvPr/>
        </p:nvSpPr>
        <p:spPr>
          <a:xfrm>
            <a:off x="1773932" y="980728"/>
            <a:ext cx="4968552"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7C3A77-804D-1026-B5A6-E939B56CC5A9}"/>
              </a:ext>
            </a:extLst>
          </p:cNvPr>
          <p:cNvSpPr txBox="1"/>
          <p:nvPr/>
        </p:nvSpPr>
        <p:spPr>
          <a:xfrm>
            <a:off x="1773932" y="2305615"/>
            <a:ext cx="439248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Introduction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Exploratory Data Analysis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 Engineering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Visualization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implementation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selection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06992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823D3A-A14C-208C-A3F7-23DBF42ACE44}"/>
              </a:ext>
            </a:extLst>
          </p:cNvPr>
          <p:cNvSpPr txBox="1"/>
          <p:nvPr/>
        </p:nvSpPr>
        <p:spPr>
          <a:xfrm>
            <a:off x="1629916" y="692696"/>
            <a:ext cx="5976664"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Introduction</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3100B2-4640-CC73-37B6-B87C1CC7CC0F}"/>
              </a:ext>
            </a:extLst>
          </p:cNvPr>
          <p:cNvSpPr txBox="1"/>
          <p:nvPr/>
        </p:nvSpPr>
        <p:spPr>
          <a:xfrm>
            <a:off x="1629916" y="1777527"/>
            <a:ext cx="8208912" cy="5078313"/>
          </a:xfrm>
          <a:prstGeom prst="rect">
            <a:avLst/>
          </a:prstGeom>
          <a:noFill/>
        </p:spPr>
        <p:txBody>
          <a:bodyPr wrap="square" rtlCol="0">
            <a:spAutoFit/>
          </a:bodyPr>
          <a:lstStyle/>
          <a:p>
            <a:pPr marL="285750" indent="-285750">
              <a:buFont typeface="Wingdings" panose="05000000000000000000" pitchFamily="2" charset="2"/>
              <a:buChar char="Ø"/>
            </a:pPr>
            <a:r>
              <a:rPr lang="en-IN" sz="1800" cap="none" dirty="0">
                <a:latin typeface="Times New Roman" panose="02020603050405020304" pitchFamily="18" charset="0"/>
                <a:cs typeface="Times New Roman" panose="02020603050405020304" pitchFamily="18" charset="0"/>
              </a:rPr>
              <a:t>Energy Dataset:</a:t>
            </a:r>
          </a:p>
          <a:p>
            <a:r>
              <a:rPr lang="en-IN" sz="1800"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Historical electricity demand and price data essential for analyzing past consumption patterns and pricing trends.</a:t>
            </a:r>
          </a:p>
          <a:p>
            <a:r>
              <a:rPr lang="en-US" sz="1800" cap="none" dirty="0">
                <a:latin typeface="Times New Roman" panose="02020603050405020304" pitchFamily="18" charset="0"/>
                <a:cs typeface="Times New Roman" panose="02020603050405020304" pitchFamily="18" charset="0"/>
              </a:rPr>
              <a:t>Shape of energy dataset:</a:t>
            </a:r>
          </a:p>
          <a:p>
            <a:r>
              <a:rPr lang="en-US" dirty="0">
                <a:latin typeface="Times New Roman" panose="02020603050405020304" pitchFamily="18" charset="0"/>
                <a:cs typeface="Times New Roman" panose="02020603050405020304" pitchFamily="18" charset="0"/>
              </a:rPr>
              <a:t>      columns:29</a:t>
            </a:r>
          </a:p>
          <a:p>
            <a:r>
              <a:rPr lang="en-US" sz="1800" cap="none" dirty="0">
                <a:latin typeface="Times New Roman" panose="02020603050405020304" pitchFamily="18" charset="0"/>
                <a:cs typeface="Times New Roman" panose="02020603050405020304" pitchFamily="18" charset="0"/>
              </a:rPr>
              <a:t>      ro</a:t>
            </a:r>
            <a:r>
              <a:rPr lang="en-US" dirty="0">
                <a:latin typeface="Times New Roman" panose="02020603050405020304" pitchFamily="18" charset="0"/>
                <a:cs typeface="Times New Roman" panose="02020603050405020304" pitchFamily="18" charset="0"/>
              </a:rPr>
              <a:t>ws:35064</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Weather features:</a:t>
            </a:r>
          </a:p>
          <a:p>
            <a:r>
              <a:rPr lang="en-US" sz="1800" cap="none" dirty="0">
                <a:latin typeface="Times New Roman" panose="02020603050405020304" pitchFamily="18" charset="0"/>
                <a:cs typeface="Times New Roman" panose="02020603050405020304" pitchFamily="18" charset="0"/>
              </a:rPr>
              <a:t>      Historical and forecasted weather data, including temperature, humidity, wind speed, and other meteorological factors crucial for accurate demand forecasting.</a:t>
            </a:r>
          </a:p>
          <a:p>
            <a:r>
              <a:rPr lang="en-US" dirty="0">
                <a:latin typeface="Times New Roman" panose="02020603050405020304" pitchFamily="18" charset="0"/>
                <a:cs typeface="Times New Roman" panose="02020603050405020304" pitchFamily="18" charset="0"/>
              </a:rPr>
              <a:t>      columns:17</a:t>
            </a:r>
          </a:p>
          <a:p>
            <a:r>
              <a:rPr lang="en-US"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rows:178396</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Merged dataset: after merging both datasets</a:t>
            </a:r>
          </a:p>
          <a:p>
            <a:r>
              <a:rPr lang="en-US" dirty="0">
                <a:latin typeface="Times New Roman" panose="02020603050405020304" pitchFamily="18" charset="0"/>
                <a:cs typeface="Times New Roman" panose="02020603050405020304" pitchFamily="18" charset="0"/>
              </a:rPr>
              <a:t>      columns:45</a:t>
            </a:r>
          </a:p>
          <a:p>
            <a:r>
              <a:rPr lang="en-US" sz="1800" cap="none" dirty="0">
                <a:latin typeface="Times New Roman" panose="02020603050405020304" pitchFamily="18" charset="0"/>
                <a:cs typeface="Times New Roman" panose="02020603050405020304" pitchFamily="18" charset="0"/>
              </a:rPr>
              <a:t>      rows:178396 </a:t>
            </a:r>
          </a:p>
          <a:p>
            <a:endParaRPr lang="en-US" sz="1800" cap="none" dirty="0"/>
          </a:p>
          <a:p>
            <a:endParaRPr lang="en-US" sz="1800" cap="none" dirty="0"/>
          </a:p>
          <a:p>
            <a:r>
              <a:rPr lang="en-US" dirty="0"/>
              <a:t>   </a:t>
            </a:r>
            <a:endParaRPr lang="en-US" sz="1800" cap="none" dirty="0"/>
          </a:p>
          <a:p>
            <a:endParaRPr lang="en-US" sz="1800" cap="none" dirty="0"/>
          </a:p>
        </p:txBody>
      </p:sp>
    </p:spTree>
    <p:extLst>
      <p:ext uri="{BB962C8B-B14F-4D97-AF65-F5344CB8AC3E}">
        <p14:creationId xmlns:p14="http://schemas.microsoft.com/office/powerpoint/2010/main" val="316895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6A186D-6ED7-853C-FFF5-2D7EC0BE4D31}"/>
              </a:ext>
            </a:extLst>
          </p:cNvPr>
          <p:cNvSpPr txBox="1"/>
          <p:nvPr/>
        </p:nvSpPr>
        <p:spPr>
          <a:xfrm>
            <a:off x="1485900" y="791700"/>
            <a:ext cx="7128792"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938AE5-5317-097E-A4AB-3779A3A5C7C4}"/>
              </a:ext>
            </a:extLst>
          </p:cNvPr>
          <p:cNvSpPr txBox="1"/>
          <p:nvPr/>
        </p:nvSpPr>
        <p:spPr>
          <a:xfrm>
            <a:off x="1463224" y="1700808"/>
            <a:ext cx="7727531" cy="4801314"/>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Clean and format data, handling missing values and outliers.</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Visualize relationships between demand, price, and influencing factors.</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cleaning of data and merging of two datasets by aggregated function</a:t>
            </a:r>
            <a:r>
              <a:rPr lang="en-US" u="sng" dirty="0">
                <a:latin typeface="Times New Roman" panose="02020603050405020304" pitchFamily="18" charset="0"/>
                <a:cs typeface="Times New Roman" panose="02020603050405020304" pitchFamily="18" charset="0"/>
              </a:rPr>
              <a:t>(35064,36)</a:t>
            </a:r>
          </a:p>
          <a:p>
            <a:pPr marL="285750" indent="-285750">
              <a:buFont typeface="Wingdings" panose="05000000000000000000" pitchFamily="2" charset="2"/>
              <a:buChar char="Ø"/>
            </a:pPr>
            <a:endParaRPr lang="en-US"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Handling of missing values</a:t>
            </a:r>
            <a:r>
              <a:rPr lang="en-US" u="sng" dirty="0">
                <a:latin typeface="Times New Roman" panose="02020603050405020304" pitchFamily="18" charset="0"/>
                <a:cs typeface="Times New Roman" panose="02020603050405020304" pitchFamily="18" charset="0"/>
              </a:rPr>
              <a:t>(9.55%) </a:t>
            </a:r>
            <a:r>
              <a:rPr lang="en-US" dirty="0">
                <a:latin typeface="Times New Roman" panose="02020603050405020304" pitchFamily="18" charset="0"/>
                <a:cs typeface="Times New Roman" panose="02020603050405020304" pitchFamily="18" charset="0"/>
              </a:rPr>
              <a:t>by various techniques like mean , mode, median , forward filling and backward filling.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new features from existing data if needed, such as aggregations, transformations, or interactions between features.(peak-status , days of week , month)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Boxplots </a:t>
            </a:r>
            <a:r>
              <a:rPr lang="en-US" dirty="0">
                <a:latin typeface="Times New Roman" panose="02020603050405020304" pitchFamily="18" charset="0"/>
                <a:cs typeface="Times New Roman" panose="02020603050405020304" pitchFamily="18" charset="0"/>
              </a:rPr>
              <a:t>used to Identify outliers and understand the spread of the data.</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092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89E20-0C0F-E0F1-FB9B-0A26FC43B8FA}"/>
              </a:ext>
            </a:extLst>
          </p:cNvPr>
          <p:cNvSpPr txBox="1"/>
          <p:nvPr/>
        </p:nvSpPr>
        <p:spPr>
          <a:xfrm>
            <a:off x="1485900" y="692696"/>
            <a:ext cx="7128792" cy="1200329"/>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Engineering</a:t>
            </a:r>
          </a:p>
          <a:p>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CBE277-AF69-581B-8F14-57F25E727B26}"/>
              </a:ext>
            </a:extLst>
          </p:cNvPr>
          <p:cNvSpPr txBox="1"/>
          <p:nvPr/>
        </p:nvSpPr>
        <p:spPr>
          <a:xfrm>
            <a:off x="1485900" y="1700808"/>
            <a:ext cx="6100482" cy="397031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Binary Encoding : for categorizing the high peak and off-peak by representing the high peak by 1 and off-peak by 0.</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Binary Encoding : it categorize the weekdays and weekend  in binary form.</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One-hot Encoding : process that converts categorical variables into a binary matrix representation helps to categorize the months.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Mapping is the process of transforming data values using a specified function or dictionary in a single line.</a:t>
            </a:r>
            <a:r>
              <a:rPr lang="en-IN" dirty="0">
                <a:latin typeface="Times New Roman" panose="02020603050405020304" pitchFamily="18" charset="0"/>
                <a:cs typeface="Times New Roman" panose="02020603050405020304" pitchFamily="18" charset="0"/>
              </a:rPr>
              <a:t>it helps to describe the weather description.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18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AF114-6977-6463-8E7A-2F652BC4ED95}"/>
              </a:ext>
            </a:extLst>
          </p:cNvPr>
          <p:cNvSpPr txBox="1"/>
          <p:nvPr/>
        </p:nvSpPr>
        <p:spPr>
          <a:xfrm>
            <a:off x="1413892" y="451174"/>
            <a:ext cx="6624736"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Visualization</a:t>
            </a:r>
            <a:endParaRPr 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ADD4FC-B5DE-882B-33EE-55EACEB9A26B}"/>
              </a:ext>
            </a:extLst>
          </p:cNvPr>
          <p:cNvSpPr txBox="1"/>
          <p:nvPr/>
        </p:nvSpPr>
        <p:spPr>
          <a:xfrm>
            <a:off x="1430742" y="1465529"/>
            <a:ext cx="6768752"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Barplot</a:t>
            </a:r>
            <a:r>
              <a:rPr lang="en-US" dirty="0">
                <a:latin typeface="Times New Roman" panose="02020603050405020304" pitchFamily="18" charset="0"/>
                <a:cs typeface="Times New Roman" panose="02020603050405020304" pitchFamily="18" charset="0"/>
              </a:rPr>
              <a:t> of Average electricity demand by hour and peak-status</a:t>
            </a:r>
          </a:p>
          <a:p>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C8CAA38-D5B3-F039-1E09-21CFD86AD2D3}"/>
              </a:ext>
            </a:extLst>
          </p:cNvPr>
          <p:cNvPicPr>
            <a:picLocks noChangeAspect="1"/>
          </p:cNvPicPr>
          <p:nvPr/>
        </p:nvPicPr>
        <p:blipFill>
          <a:blip r:embed="rId2"/>
          <a:stretch>
            <a:fillRect/>
          </a:stretch>
        </p:blipFill>
        <p:spPr>
          <a:xfrm>
            <a:off x="1773932" y="2062069"/>
            <a:ext cx="6717186" cy="3349620"/>
          </a:xfrm>
          <a:prstGeom prst="rect">
            <a:avLst/>
          </a:prstGeom>
        </p:spPr>
      </p:pic>
      <p:sp>
        <p:nvSpPr>
          <p:cNvPr id="14" name="TextBox 13">
            <a:extLst>
              <a:ext uri="{FF2B5EF4-FFF2-40B4-BE49-F238E27FC236}">
                <a16:creationId xmlns:a16="http://schemas.microsoft.com/office/drawing/2014/main" id="{A950574B-659F-3756-6D33-8D4DFC167708}"/>
              </a:ext>
            </a:extLst>
          </p:cNvPr>
          <p:cNvSpPr txBox="1"/>
          <p:nvPr/>
        </p:nvSpPr>
        <p:spPr>
          <a:xfrm>
            <a:off x="1737928" y="5592730"/>
            <a:ext cx="8712968"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Electricity demand tends to be higher during peak hours (high-peak hours) compared to off-peak hours throughout the </a:t>
            </a:r>
            <a:r>
              <a:rPr lang="en-US" sz="1600" dirty="0" err="1">
                <a:latin typeface="Times New Roman" panose="02020603050405020304" pitchFamily="18" charset="0"/>
                <a:cs typeface="Times New Roman" panose="02020603050405020304" pitchFamily="18" charset="0"/>
              </a:rPr>
              <a:t>day.This</a:t>
            </a:r>
            <a:r>
              <a:rPr lang="en-US" sz="1600" dirty="0">
                <a:latin typeface="Times New Roman" panose="02020603050405020304" pitchFamily="18" charset="0"/>
                <a:cs typeface="Times New Roman" panose="02020603050405020304" pitchFamily="18" charset="0"/>
              </a:rPr>
              <a:t> is particularly noticeable during late afternoon and early evening hours , where demand peak above the overall average demand indicated by the we dashed line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71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AFE41-118E-2258-9A23-7A0046D780AF}"/>
              </a:ext>
            </a:extLst>
          </p:cNvPr>
          <p:cNvSpPr txBox="1"/>
          <p:nvPr/>
        </p:nvSpPr>
        <p:spPr>
          <a:xfrm>
            <a:off x="1197868" y="1062028"/>
            <a:ext cx="6048672"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Barplot</a:t>
            </a:r>
            <a:r>
              <a:rPr lang="en-US" dirty="0">
                <a:latin typeface="Times New Roman" panose="02020603050405020304" pitchFamily="18" charset="0"/>
                <a:cs typeface="Times New Roman" panose="02020603050405020304" pitchFamily="18" charset="0"/>
              </a:rPr>
              <a:t> for counts of weekdays and weekends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EC1D77-8A6A-AA00-EBBF-49C8BB078A91}"/>
              </a:ext>
            </a:extLst>
          </p:cNvPr>
          <p:cNvPicPr>
            <a:picLocks noChangeAspect="1"/>
          </p:cNvPicPr>
          <p:nvPr/>
        </p:nvPicPr>
        <p:blipFill>
          <a:blip r:embed="rId2"/>
          <a:stretch>
            <a:fillRect/>
          </a:stretch>
        </p:blipFill>
        <p:spPr>
          <a:xfrm>
            <a:off x="1413892" y="1962128"/>
            <a:ext cx="3559638" cy="2664296"/>
          </a:xfrm>
          <a:prstGeom prst="rect">
            <a:avLst/>
          </a:prstGeom>
        </p:spPr>
      </p:pic>
      <p:sp>
        <p:nvSpPr>
          <p:cNvPr id="9" name="TextBox 8">
            <a:extLst>
              <a:ext uri="{FF2B5EF4-FFF2-40B4-BE49-F238E27FC236}">
                <a16:creationId xmlns:a16="http://schemas.microsoft.com/office/drawing/2014/main" id="{C6B91303-84AD-099C-0DA2-B0E9F61070AD}"/>
              </a:ext>
            </a:extLst>
          </p:cNvPr>
          <p:cNvSpPr txBox="1"/>
          <p:nvPr/>
        </p:nvSpPr>
        <p:spPr>
          <a:xfrm>
            <a:off x="1197868" y="5013176"/>
            <a:ext cx="4346131"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Weekdays have a notably higher count compared to weekends in the dataset, indicating that there are more data points recorded during typical working days compared to weekends,</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C8B8D9B-BD2A-2604-D759-B06B94BC28FD}"/>
              </a:ext>
            </a:extLst>
          </p:cNvPr>
          <p:cNvSpPr txBox="1"/>
          <p:nvPr/>
        </p:nvSpPr>
        <p:spPr>
          <a:xfrm>
            <a:off x="6310436" y="1062028"/>
            <a:ext cx="410445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Pie chart Average Electricity demand distribution by days of week</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E5C785B-9903-45AD-1D1C-1089B579365D}"/>
              </a:ext>
            </a:extLst>
          </p:cNvPr>
          <p:cNvPicPr>
            <a:picLocks noChangeAspect="1"/>
          </p:cNvPicPr>
          <p:nvPr/>
        </p:nvPicPr>
        <p:blipFill>
          <a:blip r:embed="rId3"/>
          <a:stretch>
            <a:fillRect/>
          </a:stretch>
        </p:blipFill>
        <p:spPr>
          <a:xfrm>
            <a:off x="6598468" y="1772816"/>
            <a:ext cx="3162689" cy="2885333"/>
          </a:xfrm>
          <a:prstGeom prst="rect">
            <a:avLst/>
          </a:prstGeom>
        </p:spPr>
      </p:pic>
      <p:sp>
        <p:nvSpPr>
          <p:cNvPr id="14" name="TextBox 13">
            <a:extLst>
              <a:ext uri="{FF2B5EF4-FFF2-40B4-BE49-F238E27FC236}">
                <a16:creationId xmlns:a16="http://schemas.microsoft.com/office/drawing/2014/main" id="{191E0087-2BD9-B910-8685-8CD3DF7083B2}"/>
              </a:ext>
            </a:extLst>
          </p:cNvPr>
          <p:cNvSpPr txBox="1"/>
          <p:nvPr/>
        </p:nvSpPr>
        <p:spPr>
          <a:xfrm>
            <a:off x="6454452" y="5013176"/>
            <a:ext cx="4104456" cy="86177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The pie chart visually represents the distribution of average electricity demand across different days of the week</a:t>
            </a:r>
            <a:r>
              <a:rPr lang="en-IN" dirty="0"/>
              <a:t>.</a:t>
            </a:r>
          </a:p>
        </p:txBody>
      </p:sp>
    </p:spTree>
    <p:extLst>
      <p:ext uri="{BB962C8B-B14F-4D97-AF65-F5344CB8AC3E}">
        <p14:creationId xmlns:p14="http://schemas.microsoft.com/office/powerpoint/2010/main" val="409910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66DB2-D711-A3FD-5C63-28AC1AFDF784}"/>
              </a:ext>
            </a:extLst>
          </p:cNvPr>
          <p:cNvSpPr txBox="1"/>
          <p:nvPr/>
        </p:nvSpPr>
        <p:spPr>
          <a:xfrm>
            <a:off x="1053852" y="764704"/>
            <a:ext cx="51125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Average hourly Electricity Demand</a:t>
            </a:r>
            <a:endParaRPr lang="en-IN" dirty="0"/>
          </a:p>
        </p:txBody>
      </p:sp>
      <p:pic>
        <p:nvPicPr>
          <p:cNvPr id="4" name="Picture 3">
            <a:extLst>
              <a:ext uri="{FF2B5EF4-FFF2-40B4-BE49-F238E27FC236}">
                <a16:creationId xmlns:a16="http://schemas.microsoft.com/office/drawing/2014/main" id="{4A981B7C-D02E-0370-E728-3AF42B5B6A68}"/>
              </a:ext>
            </a:extLst>
          </p:cNvPr>
          <p:cNvPicPr>
            <a:picLocks noChangeAspect="1"/>
          </p:cNvPicPr>
          <p:nvPr/>
        </p:nvPicPr>
        <p:blipFill>
          <a:blip r:embed="rId2"/>
          <a:stretch>
            <a:fillRect/>
          </a:stretch>
        </p:blipFill>
        <p:spPr>
          <a:xfrm>
            <a:off x="1053852" y="1340768"/>
            <a:ext cx="4824536" cy="2586094"/>
          </a:xfrm>
          <a:prstGeom prst="rect">
            <a:avLst/>
          </a:prstGeom>
        </p:spPr>
      </p:pic>
      <p:sp>
        <p:nvSpPr>
          <p:cNvPr id="6" name="TextBox 5">
            <a:extLst>
              <a:ext uri="{FF2B5EF4-FFF2-40B4-BE49-F238E27FC236}">
                <a16:creationId xmlns:a16="http://schemas.microsoft.com/office/drawing/2014/main" id="{E70BC2DF-2083-049C-4B50-4B14275CCAA5}"/>
              </a:ext>
            </a:extLst>
          </p:cNvPr>
          <p:cNvSpPr txBox="1"/>
          <p:nvPr/>
        </p:nvSpPr>
        <p:spPr>
          <a:xfrm>
            <a:off x="1341884" y="4133594"/>
            <a:ext cx="4968552"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graph shows that electricity demand peaks during the late afternoon and early evening hours, indicating higher usage during these times.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5074A1-430C-EAA2-E3E1-ACB8EAC5BFCA}"/>
              </a:ext>
            </a:extLst>
          </p:cNvPr>
          <p:cNvSpPr txBox="1"/>
          <p:nvPr/>
        </p:nvSpPr>
        <p:spPr>
          <a:xfrm>
            <a:off x="6598468" y="764704"/>
            <a:ext cx="403244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Total actual load for each month</a:t>
            </a:r>
            <a:endParaRPr lang="en-IN" dirty="0"/>
          </a:p>
        </p:txBody>
      </p:sp>
      <p:pic>
        <p:nvPicPr>
          <p:cNvPr id="9" name="Picture 8">
            <a:extLst>
              <a:ext uri="{FF2B5EF4-FFF2-40B4-BE49-F238E27FC236}">
                <a16:creationId xmlns:a16="http://schemas.microsoft.com/office/drawing/2014/main" id="{433C3248-D3DF-5B85-04C3-5D814EFDBCB7}"/>
              </a:ext>
            </a:extLst>
          </p:cNvPr>
          <p:cNvPicPr>
            <a:picLocks noChangeAspect="1"/>
          </p:cNvPicPr>
          <p:nvPr/>
        </p:nvPicPr>
        <p:blipFill>
          <a:blip r:embed="rId3"/>
          <a:stretch>
            <a:fillRect/>
          </a:stretch>
        </p:blipFill>
        <p:spPr>
          <a:xfrm>
            <a:off x="6310436" y="1340768"/>
            <a:ext cx="4402528" cy="2669893"/>
          </a:xfrm>
          <a:prstGeom prst="rect">
            <a:avLst/>
          </a:prstGeom>
        </p:spPr>
      </p:pic>
      <p:sp>
        <p:nvSpPr>
          <p:cNvPr id="11" name="TextBox 10">
            <a:extLst>
              <a:ext uri="{FF2B5EF4-FFF2-40B4-BE49-F238E27FC236}">
                <a16:creationId xmlns:a16="http://schemas.microsoft.com/office/drawing/2014/main" id="{347A272A-D0D6-27EB-5B98-70AF06F142ED}"/>
              </a:ext>
            </a:extLst>
          </p:cNvPr>
          <p:cNvSpPr txBox="1"/>
          <p:nvPr/>
        </p:nvSpPr>
        <p:spPr>
          <a:xfrm>
            <a:off x="6310436" y="4133594"/>
            <a:ext cx="4758598"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he plot shows how electricity demand varies throughout the year, with potential peaks during certain months indicating higher energy consumption periods, likely influenced by seasonal factors such as weather conditions or economic activities.</a:t>
            </a:r>
          </a:p>
        </p:txBody>
      </p:sp>
    </p:spTree>
    <p:extLst>
      <p:ext uri="{BB962C8B-B14F-4D97-AF65-F5344CB8AC3E}">
        <p14:creationId xmlns:p14="http://schemas.microsoft.com/office/powerpoint/2010/main" val="99835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820</TotalTime>
  <Words>1101</Words>
  <Application>Microsoft Office PowerPoint</Application>
  <PresentationFormat>Custom</PresentationFormat>
  <Paragraphs>130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Euphemia</vt:lpstr>
      <vt:lpstr>Roboto</vt:lpstr>
      <vt:lpstr>Times New Roman</vt:lpstr>
      <vt:lpstr>Wingdings</vt:lpstr>
      <vt:lpstr>Math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Wadhave</dc:creator>
  <cp:lastModifiedBy>Prachi Wadhave</cp:lastModifiedBy>
  <cp:revision>2</cp:revision>
  <dcterms:created xsi:type="dcterms:W3CDTF">2024-07-17T07:25:33Z</dcterms:created>
  <dcterms:modified xsi:type="dcterms:W3CDTF">2024-07-19T04:30:32Z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