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86" r:id="rId3"/>
    <p:sldId id="327" r:id="rId4"/>
    <p:sldId id="345" r:id="rId5"/>
    <p:sldId id="287" r:id="rId6"/>
    <p:sldId id="346" r:id="rId7"/>
    <p:sldId id="370" r:id="rId8"/>
    <p:sldId id="387" r:id="rId9"/>
    <p:sldId id="371" r:id="rId10"/>
    <p:sldId id="388" r:id="rId11"/>
    <p:sldId id="389" r:id="rId12"/>
    <p:sldId id="372" r:id="rId13"/>
    <p:sldId id="373" r:id="rId14"/>
    <p:sldId id="281" r:id="rId15"/>
    <p:sldId id="355" r:id="rId16"/>
    <p:sldId id="356" r:id="rId17"/>
    <p:sldId id="359" r:id="rId18"/>
    <p:sldId id="357" r:id="rId19"/>
    <p:sldId id="358" r:id="rId20"/>
    <p:sldId id="360" r:id="rId21"/>
    <p:sldId id="288" r:id="rId22"/>
    <p:sldId id="374" r:id="rId23"/>
    <p:sldId id="376" r:id="rId24"/>
    <p:sldId id="375" r:id="rId25"/>
    <p:sldId id="377" r:id="rId26"/>
    <p:sldId id="347" r:id="rId27"/>
    <p:sldId id="378" r:id="rId28"/>
    <p:sldId id="352" r:id="rId29"/>
    <p:sldId id="367" r:id="rId30"/>
    <p:sldId id="361" r:id="rId31"/>
    <p:sldId id="381" r:id="rId32"/>
    <p:sldId id="382" r:id="rId33"/>
    <p:sldId id="368" r:id="rId34"/>
    <p:sldId id="384" r:id="rId35"/>
    <p:sldId id="383" r:id="rId36"/>
    <p:sldId id="385" r:id="rId37"/>
    <p:sldId id="369" r:id="rId38"/>
    <p:sldId id="3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  <p:cmAuthor id="2" name="Používateľ systému Windows" initials="PsW" lastIdx="26" clrIdx="1">
    <p:extLst>
      <p:ext uri="{19B8F6BF-5375-455C-9EA6-DF929625EA0E}">
        <p15:presenceInfo xmlns:p15="http://schemas.microsoft.com/office/powerpoint/2012/main" userId="Používateľ systému Windows" providerId="None"/>
      </p:ext>
    </p:extLst>
  </p:cmAuthor>
  <p:cmAuthor id="3" name="jakub" initials="j" lastIdx="3" clrIdx="2">
    <p:extLst>
      <p:ext uri="{19B8F6BF-5375-455C-9EA6-DF929625EA0E}">
        <p15:presenceInfo xmlns:p15="http://schemas.microsoft.com/office/powerpoint/2012/main" userId="73ac64da2651c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1.emf"/><Relationship Id="rId7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30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4.emf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90760"/>
            <a:ext cx="7543800" cy="3388051"/>
          </a:xfrm>
        </p:spPr>
        <p:txBody>
          <a:bodyPr/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Charakteristiky systémov</a:t>
            </a:r>
            <a:br>
              <a:rPr lang="sk-SK" dirty="0"/>
            </a:br>
            <a:r>
              <a:rPr lang="sk-SK" dirty="0"/>
              <a:t>Frekvenčné charakteristiky systémov</a:t>
            </a:r>
            <a:br>
              <a:rPr lang="sk-SK" dirty="0"/>
            </a:br>
            <a:r>
              <a:rPr lang="sk-SK" dirty="0"/>
              <a:t>Póly, nuly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91CC9E5-1331-4FFC-ACD7-83879A9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4488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2. rád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C26BE748-74FA-479A-885C-602936375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24507"/>
            <a:ext cx="4683947" cy="3512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0E1CCE9B-7F8C-478D-B328-58A5ED3DF772}"/>
                  </a:ext>
                </a:extLst>
              </p:cNvPr>
              <p:cNvSpPr/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E1CCE9B-7F8C-478D-B328-58A5ED3DF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23A704C5-E507-4221-B159-DC9A511CE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8" y="2224507"/>
            <a:ext cx="4683947" cy="3512254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C374BE2F-28CD-42CF-AC48-8D73B1671078}"/>
              </a:ext>
            </a:extLst>
          </p:cNvPr>
          <p:cNvSpPr txBox="1"/>
          <p:nvPr/>
        </p:nvSpPr>
        <p:spPr>
          <a:xfrm>
            <a:off x="1519733" y="1855175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eriodick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ý </a:t>
            </a:r>
            <a:r>
              <a:rPr lang="sk-S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piebeh</a:t>
            </a:r>
            <a:endParaRPr lang="sk-SK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DBDE73B5-9983-4877-8A0B-937B0274F736}"/>
              </a:ext>
            </a:extLst>
          </p:cNvPr>
          <p:cNvSpPr txBox="1"/>
          <p:nvPr/>
        </p:nvSpPr>
        <p:spPr>
          <a:xfrm>
            <a:off x="5839819" y="1855175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eriodick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ý </a:t>
            </a:r>
            <a:r>
              <a:rPr lang="sk-S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piebeh</a:t>
            </a:r>
            <a:endParaRPr lang="sk-SK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xmlns="" id="{527B796F-6F34-4EBC-94E1-A971C33DDE7F}"/>
              </a:ext>
            </a:extLst>
          </p:cNvPr>
          <p:cNvSpPr txBox="1">
            <a:spLocks/>
          </p:cNvSpPr>
          <p:nvPr/>
        </p:nvSpPr>
        <p:spPr>
          <a:xfrm>
            <a:off x="478534" y="5736761"/>
            <a:ext cx="8491729" cy="1121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</a:t>
            </a:r>
            <a:r>
              <a:rPr lang="sk-SK" dirty="0" err="1"/>
              <a:t>áleží</a:t>
            </a:r>
            <a:r>
              <a:rPr lang="sk-SK" dirty="0"/>
              <a:t> od pólov</a:t>
            </a:r>
          </a:p>
          <a:p>
            <a:pPr lvl="1"/>
            <a:r>
              <a:rPr lang="sk-SK" dirty="0" smtClean="0"/>
              <a:t>Ap</a:t>
            </a:r>
            <a:r>
              <a:rPr lang="sk-SK" dirty="0" smtClean="0"/>
              <a:t>eriodický </a:t>
            </a:r>
            <a:r>
              <a:rPr lang="sk-SK" dirty="0"/>
              <a:t>– póly ležia na reálnej osi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eriodický </a:t>
            </a:r>
            <a:r>
              <a:rPr lang="sk-SK" dirty="0"/>
              <a:t>– póly obsahujú komplexnú zložku</a:t>
            </a:r>
          </a:p>
        </p:txBody>
      </p:sp>
    </p:spTree>
    <p:extLst>
      <p:ext uri="{BB962C8B-B14F-4D97-AF65-F5344CB8AC3E}">
        <p14:creationId xmlns:p14="http://schemas.microsoft.com/office/powerpoint/2010/main" val="139672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34B60F-1A48-488A-A467-1472302E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658226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2. rád – tvar prenosovej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47C4045F-2441-42C3-BC2E-511B0B57C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2136951"/>
                <a:ext cx="8569325" cy="441625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Pohľad na prenosovú funkciu ako na kmitavý systém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- vlastná frekvencia systému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dirty="0"/>
                  <a:t> – tlmenie systému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 prípade takto rozloženého </a:t>
                </a:r>
                <a:r>
                  <a:rPr lang="sk-SK" dirty="0" err="1"/>
                  <a:t>char</a:t>
                </a:r>
                <a:r>
                  <a:rPr lang="sk-SK" dirty="0"/>
                  <a:t>. polynómu sa môžeme pozerať na systém dvoch za sebou (sériovo) zapojených prenosových funkcii, pričom každá funkcia má svoju časovú konštantu.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7C4045F-2441-42C3-BC2E-511B0B57C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2136951"/>
                <a:ext cx="8569325" cy="4416250"/>
              </a:xfrm>
              <a:blipFill>
                <a:blip r:embed="rId2"/>
                <a:stretch>
                  <a:fillRect l="-1708" t="-1519" r="-21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4A9D9244-89A8-4F61-A323-0AC04D295CE3}"/>
                  </a:ext>
                </a:extLst>
              </p:cNvPr>
              <p:cNvSpPr/>
              <p:nvPr/>
            </p:nvSpPr>
            <p:spPr>
              <a:xfrm>
                <a:off x="2828661" y="3876550"/>
                <a:ext cx="3000901" cy="93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9D9244-89A8-4F61-A323-0AC04D29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61" y="3876550"/>
                <a:ext cx="3000901" cy="9370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="" id="{9C23528C-1227-4B72-83DF-365706A9B865}"/>
                  </a:ext>
                </a:extLst>
              </p:cNvPr>
              <p:cNvSpPr/>
              <p:nvPr/>
            </p:nvSpPr>
            <p:spPr>
              <a:xfrm>
                <a:off x="3078296" y="1182234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C23528C-1227-4B72-83DF-365706A9B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296" y="1182234"/>
                <a:ext cx="2751266" cy="703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6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Dopravné oneskorenie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</a:t>
            </a:r>
            <a:r>
              <a:rPr lang="sk-SK" dirty="0"/>
              <a:t>tém s dopravným oneskorením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A3E9058F-BAE5-4D6A-A898-9BABFA5EC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36" y="2969411"/>
            <a:ext cx="4691327" cy="35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Nestabilný systém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Nestabiln</a:t>
            </a:r>
            <a:r>
              <a:rPr lang="sk-SK" dirty="0"/>
              <a:t>ý systém (o stabilite v ďalšej prednáške)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0C5CB7FB-FADD-421B-9E78-DBF66F35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87" y="2885378"/>
            <a:ext cx="4493025" cy="33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-595619" y="1926271"/>
            <a:ext cx="5486402" cy="1043432"/>
          </a:xfrm>
        </p:spPr>
        <p:txBody>
          <a:bodyPr/>
          <a:lstStyle/>
          <a:p>
            <a:r>
              <a:rPr lang="sk-SK" dirty="0"/>
              <a:t>Póly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</a:t>
            </a:r>
            <a:r>
              <a:rPr lang="sk-SK" dirty="0" err="1"/>
              <a:t>ckého</a:t>
            </a:r>
            <a:r>
              <a:rPr lang="sk-SK" dirty="0"/>
              <a:t> polynómu (menovateľa)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Ich rozmiestnenie v komplexnej rovine </a:t>
            </a:r>
            <a:r>
              <a:rPr lang="sk-SK" dirty="0" smtClean="0"/>
              <a:t>definuje</a:t>
            </a:r>
            <a:r>
              <a:rPr lang="sk-SK" dirty="0" smtClean="0"/>
              <a:t> </a:t>
            </a:r>
            <a:r>
              <a:rPr lang="sk-SK" dirty="0"/>
              <a:t>dynamiku (správanie sa) systému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Čím je </a:t>
            </a:r>
            <a:r>
              <a:rPr lang="sk-SK" dirty="0" err="1"/>
              <a:t>magnitúda</a:t>
            </a:r>
            <a:r>
              <a:rPr lang="sk-SK" dirty="0"/>
              <a:t> (geometrická veľkosť) komplexného čísla väčšia tým je pól „rýchlejší“, tzn. že systém sa skôr ustáli, má </a:t>
            </a:r>
            <a:r>
              <a:rPr lang="en-US" dirty="0"/>
              <a:t>r</a:t>
            </a:r>
            <a:r>
              <a:rPr lang="sk-SK" dirty="0" err="1"/>
              <a:t>ýchlejšiu</a:t>
            </a:r>
            <a:r>
              <a:rPr lang="sk-SK" dirty="0"/>
              <a:t> dynamiku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Reálna zložka </a:t>
            </a:r>
            <a:r>
              <a:rPr lang="sk-SK" dirty="0"/>
              <a:t>pólov je zodpovedná za aperiodické prechodové deje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Imaginárna zložka</a:t>
            </a:r>
            <a:r>
              <a:rPr lang="sk-SK" dirty="0"/>
              <a:t> pólov je zodpovedná za kmitavú zložku priebehu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xmlns="" id="{C137A743-90F9-4A0E-A6AC-D29F0EA4EEE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128001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Vplyv pólov na dynamiku</a:t>
            </a:r>
          </a:p>
        </p:txBody>
      </p:sp>
      <p:pic>
        <p:nvPicPr>
          <p:cNvPr id="6" name="Picture 5" descr="VÃ½sledok vyhÄ¾adÃ¡vania obrÃ¡zkov pre dopyt complex number">
            <a:extLst>
              <a:ext uri="{FF2B5EF4-FFF2-40B4-BE49-F238E27FC236}">
                <a16:creationId xmlns:a16="http://schemas.microsoft.com/office/drawing/2014/main" xmlns="" id="{A327F0F6-499F-4F8A-A89D-8A6CFB1A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34" y="4452182"/>
            <a:ext cx="1800128" cy="19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/>
          </a:bodyPr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2279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+ 0.86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0.86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2279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597F9945-AE6B-486F-A621-18A5875B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2890007"/>
            <a:ext cx="8900792" cy="36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685866" y="1071379"/>
                <a:ext cx="3000901" cy="2279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+ 1.65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1.65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66" y="1071379"/>
                <a:ext cx="3000901" cy="2279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933FEE6D-FFEC-4AE0-AF49-12F7D089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9" y="2743378"/>
            <a:ext cx="8894462" cy="36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dynamiku –komplexne združené korene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071549" y="1143863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1.0000 + 1.7321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1.0000 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1.7321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9" y="1143863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6334118" y="1143863"/>
                <a:ext cx="2488605" cy="1106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sk-SK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sz="1600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18" y="1143863"/>
                <a:ext cx="2488605" cy="11063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F238A8B8-93AE-4FFD-9D7B-4D2B673C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90" y="2890007"/>
            <a:ext cx="8753020" cy="36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dynamiku – rýdzo imaginárne póly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735550" y="1206656"/>
                <a:ext cx="3000901" cy="283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50" y="1206656"/>
                <a:ext cx="3000901" cy="2833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2BF94E53-5649-4D6E-88C0-28CA1F9D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4" y="2975833"/>
            <a:ext cx="8285931" cy="3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2973374" y="1090429"/>
                <a:ext cx="4772334" cy="1482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74" y="1090429"/>
                <a:ext cx="4772334" cy="1482970"/>
              </a:xfrm>
              <a:prstGeom prst="rect">
                <a:avLst/>
              </a:prstGeom>
              <a:blipFill rotWithShape="0">
                <a:blip r:embed="rId2"/>
                <a:stretch>
                  <a:fillRect b="-8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5551526" y="2005146"/>
                <a:ext cx="2576475" cy="1089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sk-SK" sz="1600" dirty="0" smtClean="0"/>
              </a:p>
              <a:p>
                <a:pPr/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sk-SK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26" y="2005146"/>
                <a:ext cx="2576475" cy="1089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F7F2F04F-4E68-40E6-94E5-CDCB7DA0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8" y="3094611"/>
            <a:ext cx="8656564" cy="35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systémov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712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Grafická/tabelárna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 ich priebehu vieme identifikovať prenos systému (predmet Identifikácia systémov)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Ich charakter dáva inžinierovi prvotnú základnú predstavu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Sú nositeľmi informácie o dynamike systému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Impulzná charakteristika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Prechodová charakteristika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Informácie o vzťahoch medzi vstupom a výstupom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Prevodová charakteristika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– informácie o frekvenčných vlastnostiach: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Bodeho</a:t>
            </a:r>
            <a:r>
              <a:rPr lang="sk-SK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Nyquistova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 err="1"/>
              <a:t>Vpl</a:t>
            </a:r>
            <a:r>
              <a:rPr lang="en-US" dirty="0"/>
              <a:t>y</a:t>
            </a:r>
            <a:r>
              <a:rPr lang="sk-SK" dirty="0"/>
              <a:t>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0.8873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− 0.1127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C6CAB2CD-735A-4C3E-BAA7-932BC643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3461"/>
            <a:ext cx="9144000" cy="38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Korene</a:t>
                </a:r>
                <a:r>
                  <a:rPr lang="en-US" dirty="0"/>
                  <a:t> </a:t>
                </a:r>
                <a:r>
                  <a:rPr lang="sk-SK" dirty="0"/>
                  <a:t>čitateľa prenosovej funkcie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P</a:t>
                </a:r>
                <a:r>
                  <a:rPr lang="en-US" dirty="0" err="1"/>
                  <a:t>odobne</a:t>
                </a:r>
                <a:r>
                  <a:rPr lang="en-US" dirty="0"/>
                  <a:t>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p</a:t>
                </a:r>
                <a:r>
                  <a:rPr lang="sk-SK" dirty="0" err="1"/>
                  <a:t>óloch</a:t>
                </a:r>
                <a:r>
                  <a:rPr lang="sk-SK" dirty="0"/>
                  <a:t> je dôležité si uvedomiť ich umiestnenie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 err="1"/>
                  <a:t>Pr</a:t>
                </a:r>
                <a:r>
                  <a:rPr lang="sk-SK" dirty="0" err="1"/>
                  <a:t>ítomnosť</a:t>
                </a:r>
                <a:r>
                  <a:rPr lang="sk-SK" dirty="0"/>
                  <a:t> núl dáva prenosovej funkcii </a:t>
                </a:r>
                <a:r>
                  <a:rPr lang="sk-SK" b="1" dirty="0"/>
                  <a:t>derivačný</a:t>
                </a:r>
                <a:r>
                  <a:rPr lang="sk-SK" dirty="0"/>
                  <a:t> charakter (uvedomme si, že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dirty="0"/>
                  <a:t> je derivácia). Sústava má rýchlejší nábeh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Ak nuly ležia v zápornej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minimálnu fázu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Ak nuly ležia v kladnej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neminimálnu fázu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Vz</a:t>
                </a:r>
                <a:r>
                  <a:rPr lang="sk-SK" dirty="0" err="1"/>
                  <a:t>ájomná</a:t>
                </a:r>
                <a:r>
                  <a:rPr lang="sk-SK" dirty="0"/>
                  <a:t> poloha pólov a núl určuje prechodovú charakteristiky (sklon, </a:t>
                </a:r>
                <a:r>
                  <a:rPr lang="sk-SK" dirty="0" err="1"/>
                  <a:t>prekmity</a:t>
                </a:r>
                <a:r>
                  <a:rPr lang="sk-SK" dirty="0"/>
                  <a:t>)</a:t>
                </a:r>
              </a:p>
            </p:txBody>
          </p:sp>
        </mc:Choice>
        <mc:Fallback xmlns="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  <a:blipFill rotWithShape="0">
                <a:blip r:embed="rId2"/>
                <a:stretch>
                  <a:fillRect l="-1672" t="-1705" r="-2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Nem</a:t>
            </a:r>
            <a:r>
              <a:rPr lang="sk-SK" dirty="0"/>
              <a:t>á nuly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16697288-9EA3-4554-86B6-4A8AE041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6" y="2764550"/>
            <a:ext cx="8178267" cy="33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Nula je </a:t>
            </a:r>
            <a:r>
              <a:rPr lang="en-US" dirty="0" err="1"/>
              <a:t>bli</a:t>
            </a:r>
            <a:r>
              <a:rPr lang="sk-SK" dirty="0" err="1"/>
              <a:t>žšie</a:t>
            </a:r>
            <a:r>
              <a:rPr lang="sk-SK" dirty="0"/>
              <a:t> k imaginárnej osi ako pól – to robí nulu </a:t>
            </a:r>
            <a:r>
              <a:rPr lang="sk-SK" dirty="0" smtClean="0"/>
              <a:t>dominantnejšou 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Systém má väčšiu tendenciu </a:t>
            </a:r>
            <a:r>
              <a:rPr lang="sk-SK" u="sng" dirty="0"/>
              <a:t>derivovať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ý signál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199203AA-69AA-4CCA-B85F-B25E76CE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0" y="3105150"/>
            <a:ext cx="8272453" cy="34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6" y="1645920"/>
            <a:ext cx="8371363" cy="20446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Hoci je systém 2. rádu, priebeh je takmer identický so systémom 1.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Póly a nula sú tak blízko seba, že sa navzájom vykompenzujú (vykrátia), preto sa výsledný priebeh podobá skôr na 1. rád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Číslo 0,8 v čitateli je veľmi blízke číslu 1. Ak by sme 0,8 zamenili za 1, mohli by sme čitateľ s menovateľom vykrátiť a vznikol by tak systém prvého rádu.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/>
              <a:t>Krátenie nestabilných pólov a </a:t>
            </a:r>
            <a:r>
              <a:rPr lang="sk-SK" u="sng" dirty="0" smtClean="0"/>
              <a:t>núl však </a:t>
            </a:r>
            <a:r>
              <a:rPr lang="sk-SK" u="sng" dirty="0"/>
              <a:t>nie je pri prenosových funkciách povolené !!!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BBD222D-52B8-422F-82F8-425AFB81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1" y="3690551"/>
            <a:ext cx="7458550" cy="30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8331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Nestabiln</a:t>
            </a:r>
            <a:r>
              <a:rPr lang="sk-SK" dirty="0"/>
              <a:t>á) nula v kladnej </a:t>
            </a:r>
            <a:r>
              <a:rPr lang="sk-SK" dirty="0" err="1"/>
              <a:t>polrovine</a:t>
            </a:r>
            <a:r>
              <a:rPr lang="sk-SK" dirty="0"/>
              <a:t> spôsobuje, že systém má </a:t>
            </a:r>
            <a:r>
              <a:rPr lang="sk-SK" u="sng" dirty="0"/>
              <a:t>neminimálnu fázu </a:t>
            </a:r>
            <a:r>
              <a:rPr lang="sk-SK" dirty="0"/>
              <a:t>vďaka čomu je viditeľný záporný </a:t>
            </a:r>
            <a:r>
              <a:rPr lang="sk-SK" dirty="0" err="1"/>
              <a:t>prekmit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A93BA7A4-A492-4023-8FB3-12C6D9A9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5" y="3049513"/>
            <a:ext cx="8505826" cy="35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výstupu systému na jeho vstupe v ustálenom 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zistiť z diferenciálnej rovnice, z prenosovej funkcie 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Prevodová charakteristika – príklad kyvadlo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Ustálené stavy - derivácie premenných sú nulové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Potrebujeme vyjadriť výstupnú premennú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sk-SK" dirty="0"/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Prevodová charakteristika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87" y="3192827"/>
            <a:ext cx="5354578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</a:t>
            </a:r>
            <a:r>
              <a:rPr lang="sk-SK" sz="2700" dirty="0" err="1"/>
              <a:t>charakteristik</a:t>
            </a:r>
            <a:r>
              <a:rPr lang="en-US" sz="2700" dirty="0"/>
              <a:t>a</a:t>
            </a:r>
            <a:r>
              <a:rPr lang="sk-SK" sz="2700" dirty="0"/>
              <a:t> lineárneho systému - simulácia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="" id="{EDD33CF9-5C03-4868-97EB-2139F2CE2F88}"/>
                  </a:ext>
                </a:extLst>
              </p:cNvPr>
              <p:cNvSpPr/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D33CF9-5C03-4868-97EB-2139F2CE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8FB504A8-97E4-4875-A280-87186DCD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09" y="2355706"/>
            <a:ext cx="4874976" cy="3655497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7DF67ADA-5C39-4E92-8EFF-D2E9CEA49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525" y="2355706"/>
            <a:ext cx="4874976" cy="36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xmlns="" id="{42A627E0-AA83-4D1E-A399-C5CB28B55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5743" cy="566515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Pomer </a:t>
                </a:r>
                <a:r>
                  <a:rPr lang="sk-SK" dirty="0" err="1"/>
                  <a:t>Fourierovho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Fourierovmu</a:t>
                </a:r>
                <a:r>
                  <a:rPr lang="sk-SK" dirty="0"/>
                  <a:t> obrazu vstupu systému pri nulových počiatočných podmienkach. 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 Je to reakcia </a:t>
                </a:r>
                <a:r>
                  <a:rPr lang="sk-SK" b="1" dirty="0"/>
                  <a:t>otvoreného </a:t>
                </a:r>
                <a:r>
                  <a:rPr lang="sk-SK" b="1" dirty="0" smtClean="0"/>
                  <a:t>obvodu</a:t>
                </a:r>
                <a:r>
                  <a:rPr lang="sk-SK" dirty="0" smtClean="0"/>
                  <a:t> </a:t>
                </a:r>
                <a:r>
                  <a:rPr lang="sk-SK" dirty="0"/>
                  <a:t>(nie so spätnou väzbou!) na vstupný harmonický signál s určitou </a:t>
                </a:r>
                <a:r>
                  <a:rPr lang="sk-SK" b="1" dirty="0"/>
                  <a:t>frekvenciou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a </a:t>
                </a:r>
                <a:r>
                  <a:rPr lang="sk-SK" b="1" dirty="0"/>
                  <a:t>jednotkovou</a:t>
                </a:r>
                <a:r>
                  <a:rPr lang="sk-SK" dirty="0"/>
                  <a:t> </a:t>
                </a:r>
                <a:r>
                  <a:rPr lang="sk-SK" b="1" dirty="0"/>
                  <a:t>amplitúdou</a:t>
                </a:r>
                <a:r>
                  <a:rPr lang="en-US" b="1" dirty="0"/>
                  <a:t> A</a:t>
                </a:r>
                <a:endParaRPr lang="sk-SK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Fourierov</a:t>
                </a:r>
                <a:r>
                  <a:rPr lang="sk-SK" dirty="0"/>
                  <a:t> obraz je špeciálny prípad </a:t>
                </a:r>
                <a:r>
                  <a:rPr lang="sk-SK" dirty="0" err="1"/>
                  <a:t>Laplaceovho</a:t>
                </a:r>
                <a:r>
                  <a:rPr lang="sk-SK" dirty="0"/>
                  <a:t> obrazu pre čisto periodické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Komplexná premenná </a:t>
                </a:r>
                <a:r>
                  <a:rPr lang="sk-SK" i="1" dirty="0"/>
                  <a:t>s </a:t>
                </a:r>
                <a:r>
                  <a:rPr lang="sk-SK" dirty="0"/>
                  <a:t>tak stráca svoju reálnu zložku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sk-SK" i="1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sk-SK" b="1" dirty="0"/>
              </a:p>
              <a:p>
                <a:pPr algn="ctr"/>
                <a:endParaRPr lang="sk-SK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 err="1"/>
                  <a:t>Amplit</a:t>
                </a:r>
                <a:r>
                  <a:rPr lang="sk-SK" b="1" dirty="0" err="1"/>
                  <a:t>úda</a:t>
                </a:r>
                <a:r>
                  <a:rPr lang="sk-SK" b="1" dirty="0"/>
                  <a:t> </a:t>
                </a:r>
                <a:r>
                  <a:rPr lang="sk-SK" dirty="0"/>
                  <a:t>výstupu</a:t>
                </a:r>
                <a:r>
                  <a:rPr lang="sk-S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b="1" dirty="0"/>
                  <a:t>Fázový posun </a:t>
                </a:r>
                <a:r>
                  <a:rPr lang="sk-SK" dirty="0"/>
                  <a:t>výstupu voči vstupu: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𝐼𝑚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A627E0-AA83-4D1E-A399-C5CB28B55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5743" cy="5665154"/>
              </a:xfrm>
              <a:blipFill rotWithShape="0">
                <a:blip r:embed="rId2"/>
                <a:stretch>
                  <a:fillRect l="-1352" t="-3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579FF656-993B-4C0F-B840-5116B302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2302093"/>
            <a:ext cx="3024061" cy="6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</a:t>
                </a:r>
                <a:r>
                  <a:rPr lang="sk-SK" dirty="0" err="1"/>
                  <a:t>Dirackov</a:t>
                </a:r>
                <a:r>
                  <a:rPr lang="sk-SK" dirty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Dirackov</a:t>
                </a:r>
                <a:r>
                  <a:rPr lang="sk-SK" dirty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teda považujeme obraz </a:t>
                </a:r>
                <a:r>
                  <a:rPr lang="sk-SK" dirty="0" err="1"/>
                  <a:t>Dirackovho</a:t>
                </a:r>
                <a:r>
                  <a:rPr lang="sk-SK" dirty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impulznej charakteristiky systému je potom </a:t>
                </a:r>
                <a:r>
                  <a:rPr lang="sk-SK" u="sng" dirty="0"/>
                  <a:t>jednoducho </a:t>
                </a:r>
                <a:r>
                  <a:rPr lang="sk-SK" u="sng" dirty="0" err="1"/>
                  <a:t>Laplaceovým</a:t>
                </a:r>
                <a:r>
                  <a:rPr lang="sk-SK" u="sng" dirty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impulznej charakteristiky vieme vypočítať odozvu na ľubovoľný signál – pomocou operácie nazývanej </a:t>
                </a:r>
                <a:r>
                  <a:rPr lang="sk-SK" u="sng" dirty="0" err="1"/>
                  <a:t>konvolúcia</a:t>
                </a:r>
                <a:r>
                  <a:rPr lang="sk-SK" u="sng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Konvolúciu</a:t>
                </a:r>
                <a:r>
                  <a:rPr lang="sk-SK" dirty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/>
                  <a:t>konvolúcie</a:t>
                </a:r>
                <a:r>
                  <a:rPr lang="sk-SK" dirty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obsah 3">
            <a:extLst>
              <a:ext uri="{FF2B5EF4-FFF2-40B4-BE49-F238E27FC236}">
                <a16:creationId xmlns:a16="http://schemas.microsoft.com/office/drawing/2014/main" xmlns="" id="{AE2018FB-D875-48F3-9DD0-32D1DE9C38BA}"/>
              </a:ext>
            </a:extLst>
          </p:cNvPr>
          <p:cNvSpPr txBox="1">
            <a:spLocks/>
          </p:cNvSpPr>
          <p:nvPr/>
        </p:nvSpPr>
        <p:spPr>
          <a:xfrm>
            <a:off x="393699" y="1040446"/>
            <a:ext cx="8356599" cy="5665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Výstup zo systému bude mať po ustálení prechodových javov </a:t>
            </a:r>
            <a:r>
              <a:rPr lang="sk-SK" b="1" dirty="0"/>
              <a:t>sínusový priebeh rovnakej frekvencie ako vstup, odlišnej amplitúdy a bude fázovo posunutý.  </a:t>
            </a:r>
            <a:r>
              <a:rPr lang="sk-SK" dirty="0"/>
              <a:t>Práve závislosť výstupnej amplitúdy a fázy od frekvencie určuje frekvenčná charakteristika.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Pri lineárnych systémoch platí, že v spektre výstupného signálu sa môžu objaviť </a:t>
            </a:r>
            <a:r>
              <a:rPr lang="sk-SK" b="1" dirty="0"/>
              <a:t>iba frekvencie</a:t>
            </a:r>
            <a:r>
              <a:rPr lang="sk-SK" dirty="0"/>
              <a:t>, ktoré sa nachádzali vo vstupnom signáli. </a:t>
            </a:r>
            <a:r>
              <a:rPr lang="sk-SK" b="1" dirty="0"/>
              <a:t>Systém môže zosilniť/zoslabiť iba existujúce frekvencie.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Každý </a:t>
            </a:r>
            <a:r>
              <a:rPr lang="sk-SK" dirty="0"/>
              <a:t>reálny dynamický systém funguje ako </a:t>
            </a:r>
            <a:r>
              <a:rPr lang="sk-SK" b="1" dirty="0" err="1"/>
              <a:t>dolnopriepustný</a:t>
            </a:r>
            <a:r>
              <a:rPr lang="sk-SK" dirty="0"/>
              <a:t> </a:t>
            </a:r>
            <a:r>
              <a:rPr lang="sk-SK" b="1" dirty="0"/>
              <a:t>filter </a:t>
            </a:r>
            <a:r>
              <a:rPr lang="sk-SK" dirty="0"/>
              <a:t>– vyššie frekvencie tlmí, nižšie prepúšťa bez výraznej zmeny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xmlns="" id="{21A8FB1E-68C1-494A-8974-23DF1D1D1C93}"/>
                  </a:ext>
                </a:extLst>
              </p:cNvPr>
              <p:cNvSpPr/>
              <p:nvPr/>
            </p:nvSpPr>
            <p:spPr>
              <a:xfrm>
                <a:off x="393699" y="4342870"/>
                <a:ext cx="2510829" cy="1987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rad/s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A = 1</a:t>
                </a:r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21A8FB1E-68C1-494A-8974-23DF1D1D1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4342870"/>
                <a:ext cx="2510829" cy="1987852"/>
              </a:xfrm>
              <a:prstGeom prst="rect">
                <a:avLst/>
              </a:prstGeom>
              <a:blipFill>
                <a:blip r:embed="rId3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D65B7142-5025-41EF-8331-76853E6F1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2" t="-398" r="7528" b="398"/>
          <a:stretch/>
        </p:blipFill>
        <p:spPr>
          <a:xfrm>
            <a:off x="2495053" y="3989600"/>
            <a:ext cx="6433793" cy="2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obsah 3">
            <a:extLst>
              <a:ext uri="{FF2B5EF4-FFF2-40B4-BE49-F238E27FC236}">
                <a16:creationId xmlns:a16="http://schemas.microsoft.com/office/drawing/2014/main" xmlns="" id="{AE2018FB-D875-48F3-9DD0-32D1DE9C38BA}"/>
              </a:ext>
            </a:extLst>
          </p:cNvPr>
          <p:cNvSpPr txBox="1">
            <a:spLocks/>
          </p:cNvSpPr>
          <p:nvPr/>
        </p:nvSpPr>
        <p:spPr>
          <a:xfrm>
            <a:off x="393699" y="1040446"/>
            <a:ext cx="8356599" cy="5665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Anal</a:t>
            </a:r>
            <a:r>
              <a:rPr lang="sk-SK" sz="1800" dirty="0" err="1"/>
              <a:t>ýzu</a:t>
            </a:r>
            <a:r>
              <a:rPr lang="sk-SK" sz="1800" dirty="0"/>
              <a:t> frekvenčných vlastností signálu robíme až v momente keď je výstup ustálený. Prechodový dej nás nezaujíma.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 Simulačne meriame frekvenčnú charakteristiku prenosovej funkcie: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8D1688A2-E207-480A-876A-BA3F43A9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" y="3068772"/>
            <a:ext cx="8412320" cy="337663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sk-SK" sz="4000" dirty="0"/>
            </a:br>
            <a:r>
              <a:rPr lang="en-US" sz="2700" dirty="0"/>
              <a:t>Anal</a:t>
            </a:r>
            <a:r>
              <a:rPr lang="sk-SK" sz="2700" dirty="0" err="1"/>
              <a:t>ýza</a:t>
            </a:r>
            <a:r>
              <a:rPr lang="sk-SK" sz="2700" dirty="0"/>
              <a:t> frekvenčných vlastností signálu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737FED5F-2942-45B2-A6C9-2D6EB77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9" b="25185"/>
          <a:stretch/>
        </p:blipFill>
        <p:spPr>
          <a:xfrm>
            <a:off x="2728910" y="2179404"/>
            <a:ext cx="3686175" cy="629174"/>
          </a:xfr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04FE30C3-D0E7-4762-85A6-7E75359F646E}"/>
              </a:ext>
            </a:extLst>
          </p:cNvPr>
          <p:cNvSpPr/>
          <p:nvPr/>
        </p:nvSpPr>
        <p:spPr>
          <a:xfrm>
            <a:off x="7901498" y="5140001"/>
            <a:ext cx="453004" cy="713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2E734BFF-485C-4975-897F-E562C11E982A}"/>
              </a:ext>
            </a:extLst>
          </p:cNvPr>
          <p:cNvSpPr txBox="1"/>
          <p:nvPr/>
        </p:nvSpPr>
        <p:spPr>
          <a:xfrm>
            <a:off x="8264027" y="5125245"/>
            <a:ext cx="13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FF0000"/>
                </a:solidFill>
              </a:rPr>
              <a:t>ustálenie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xmlns="" id="{562B642B-4FA0-4D50-8AEE-4A00CB249CF5}"/>
                  </a:ext>
                </a:extLst>
              </p:cNvPr>
              <p:cNvSpPr/>
              <p:nvPr/>
            </p:nvSpPr>
            <p:spPr>
              <a:xfrm>
                <a:off x="595032" y="2060161"/>
                <a:ext cx="25108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rad/s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A = 1</a:t>
                </a:r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562B642B-4FA0-4D50-8AEE-4A00CB249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2" y="2060161"/>
                <a:ext cx="2510829" cy="1200329"/>
              </a:xfrm>
              <a:prstGeom prst="rect">
                <a:avLst/>
              </a:prstGeom>
              <a:blipFill>
                <a:blip r:embed="rId4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5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46A5B0-80F9-4ED4-87FE-0550AE74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sk-SK" sz="4800" dirty="0"/>
              <a:t/>
            </a:r>
            <a:br>
              <a:rPr lang="sk-SK" sz="4800" dirty="0"/>
            </a:br>
            <a:r>
              <a:rPr lang="en-US" sz="2700" dirty="0"/>
              <a:t>Anal</a:t>
            </a:r>
            <a:r>
              <a:rPr lang="sk-SK" sz="2700" dirty="0" err="1"/>
              <a:t>ýza</a:t>
            </a:r>
            <a:r>
              <a:rPr lang="sk-SK" sz="2700" dirty="0"/>
              <a:t> frekvenčných vlastností signálu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A0FCEE72-56C6-46F5-AC8C-9873DA9F3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64557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V prípade neznámych parametrov systému analyzujeme frekvenčné charakteristiky za pomoci experimentov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/>
                  <a:t>Pre </a:t>
                </a:r>
                <a:r>
                  <a:rPr lang="en-US" dirty="0" err="1"/>
                  <a:t>vstupn</a:t>
                </a:r>
                <a:r>
                  <a:rPr lang="sk-SK" dirty="0"/>
                  <a:t>ý a výstupný signál nájdeme </a:t>
                </a:r>
                <a:r>
                  <a:rPr lang="sk-SK" dirty="0" smtClean="0"/>
                  <a:t>amplitúdy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Určenie fázového posunu: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FCEE72-56C6-46F5-AC8C-9873DA9F3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6455729"/>
              </a:xfrm>
              <a:blipFill rotWithShape="0">
                <a:blip r:embed="rId2"/>
                <a:stretch>
                  <a:fillRect l="-1752" t="-10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02352EC1-C36A-45CB-AE4E-6829BA47A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2" t="4491" r="6679"/>
          <a:stretch/>
        </p:blipFill>
        <p:spPr>
          <a:xfrm>
            <a:off x="4448432" y="2883243"/>
            <a:ext cx="4695567" cy="3898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xmlns="" id="{283DDF12-8F65-40B2-8260-0D7800C75ED9}"/>
                  </a:ext>
                </a:extLst>
              </p:cNvPr>
              <p:cNvSpPr txBox="1"/>
              <p:nvPr/>
            </p:nvSpPr>
            <p:spPr>
              <a:xfrm>
                <a:off x="655635" y="3152774"/>
                <a:ext cx="380047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 – 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perióda meraných signálov</a:t>
                </a:r>
              </a:p>
              <a:p>
                <a14:m>
                  <m:oMath xmlns:m="http://schemas.openxmlformats.org/officeDocument/2006/math">
                    <m:r>
                      <a:rPr lang="el-G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časový rozdiel medzi identifikovanými fázami</a:t>
                </a:r>
              </a:p>
              <a:p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283DDF12-8F65-40B2-8260-0D7800C7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" y="3152774"/>
                <a:ext cx="3800475" cy="2462213"/>
              </a:xfrm>
              <a:prstGeom prst="rect">
                <a:avLst/>
              </a:prstGeom>
              <a:blipFill>
                <a:blip r:embed="rId4"/>
                <a:stretch>
                  <a:fillRect l="-1766" t="-12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="" id="{514CAE50-8D91-43F3-8CA5-DD39B2EA7751}"/>
                  </a:ext>
                </a:extLst>
              </p:cNvPr>
              <p:cNvSpPr txBox="1"/>
              <p:nvPr/>
            </p:nvSpPr>
            <p:spPr>
              <a:xfrm>
                <a:off x="323057" y="4204785"/>
                <a:ext cx="4619625" cy="253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</a:t>
                </a:r>
                <a:r>
                  <a:rPr lang="sk-SK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žitočné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vzťahy: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𝑎𝑟𝑐𝑡𝑔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14CAE50-8D91-43F3-8CA5-DD39B2EA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7" y="4204785"/>
                <a:ext cx="4619625" cy="2535181"/>
              </a:xfrm>
              <a:prstGeom prst="rect">
                <a:avLst/>
              </a:prstGeom>
              <a:blipFill rotWithShape="0">
                <a:blip r:embed="rId5"/>
                <a:stretch>
                  <a:fillRect l="-1451" t="-14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="" id="{BCC24969-DD6F-49E8-B95B-7E04B4EAAB6F}"/>
                  </a:ext>
                </a:extLst>
              </p:cNvPr>
              <p:cNvSpPr txBox="1"/>
              <p:nvPr/>
            </p:nvSpPr>
            <p:spPr>
              <a:xfrm>
                <a:off x="4861719" y="2237528"/>
                <a:ext cx="3416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Funkcia 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vstupu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BCC24969-DD6F-49E8-B95B-7E04B4E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19" y="2237528"/>
                <a:ext cx="3416192" cy="307777"/>
              </a:xfrm>
              <a:prstGeom prst="rect">
                <a:avLst/>
              </a:prstGeom>
              <a:blipFill>
                <a:blip r:embed="rId6"/>
                <a:stretch>
                  <a:fillRect l="-4643" t="-25490" r="-2321" b="-490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xmlns="" id="{8FDC62FE-42FB-466D-A751-37B6BBC85061}"/>
                  </a:ext>
                </a:extLst>
              </p:cNvPr>
              <p:cNvSpPr txBox="1"/>
              <p:nvPr/>
            </p:nvSpPr>
            <p:spPr>
              <a:xfrm>
                <a:off x="4861719" y="2582874"/>
                <a:ext cx="4037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Funkcia v</a:t>
                </a:r>
                <a:r>
                  <a:rPr lang="sk-SK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ýstupu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FDC62FE-42FB-466D-A751-37B6BBC8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19" y="2582874"/>
                <a:ext cx="4037965" cy="307777"/>
              </a:xfrm>
              <a:prstGeom prst="rect">
                <a:avLst/>
              </a:prstGeom>
              <a:blipFill>
                <a:blip r:embed="rId7"/>
                <a:stretch>
                  <a:fillRect l="-3927" t="-26000" r="-453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xmlns="" id="{33063702-4CC0-4CE9-972B-0095AC42E64B}"/>
              </a:ext>
            </a:extLst>
          </p:cNvPr>
          <p:cNvCxnSpPr>
            <a:cxnSpLocks/>
          </p:cNvCxnSpPr>
          <p:nvPr/>
        </p:nvCxnSpPr>
        <p:spPr>
          <a:xfrm>
            <a:off x="5191125" y="3028950"/>
            <a:ext cx="0" cy="1619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xmlns="" id="{B1CDDDE5-8960-4664-AC00-9769A1DB66D5}"/>
              </a:ext>
            </a:extLst>
          </p:cNvPr>
          <p:cNvCxnSpPr>
            <a:cxnSpLocks/>
          </p:cNvCxnSpPr>
          <p:nvPr/>
        </p:nvCxnSpPr>
        <p:spPr>
          <a:xfrm>
            <a:off x="5810250" y="3657600"/>
            <a:ext cx="0" cy="990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xmlns="" id="{F0DBDB6B-EE23-4D76-BC88-32363A0C7D90}"/>
                  </a:ext>
                </a:extLst>
              </p:cNvPr>
              <p:cNvSpPr txBox="1"/>
              <p:nvPr/>
            </p:nvSpPr>
            <p:spPr>
              <a:xfrm>
                <a:off x="5072061" y="3772785"/>
                <a:ext cx="539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F0DBDB6B-EE23-4D76-BC88-32363A0C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1" y="3772785"/>
                <a:ext cx="539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xmlns="" id="{03F7BAA1-6BFC-4EE0-8C7D-76D8CC326343}"/>
                  </a:ext>
                </a:extLst>
              </p:cNvPr>
              <p:cNvSpPr txBox="1"/>
              <p:nvPr/>
            </p:nvSpPr>
            <p:spPr>
              <a:xfrm>
                <a:off x="5688012" y="3977760"/>
                <a:ext cx="544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03F7BAA1-6BFC-4EE0-8C7D-76D8CC32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12" y="3977760"/>
                <a:ext cx="5449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734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747E694-7FB5-4533-983D-8F1A4AEE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5" y="3370834"/>
            <a:ext cx="4650489" cy="348716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4287D7-1C9B-439A-82C6-CE745F5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Nyquist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4634CF9-F42A-48DC-A4D2-FCF280243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015279"/>
                <a:ext cx="886002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Je charakteristika v</a:t>
                </a:r>
                <a:r>
                  <a:rPr lang="en-US" dirty="0"/>
                  <a:t> </a:t>
                </a:r>
                <a:r>
                  <a:rPr lang="en-US" dirty="0" err="1"/>
                  <a:t>komplexnej</a:t>
                </a:r>
                <a:r>
                  <a:rPr lang="en-US" dirty="0"/>
                  <a:t> </a:t>
                </a:r>
                <a:r>
                  <a:rPr lang="en-US" dirty="0" err="1"/>
                  <a:t>rovine</a:t>
                </a:r>
                <a:r>
                  <a:rPr lang="sk-SK" dirty="0"/>
                  <a:t> – vykreslenie hodnôt </a:t>
                </a:r>
                <a:r>
                  <a:rPr lang="sk-SK" dirty="0" err="1"/>
                  <a:t>Laplacevho</a:t>
                </a:r>
                <a:r>
                  <a:rPr lang="sk-SK" dirty="0"/>
                  <a:t> obrazu výstupu zo systému pri harmonickom vstupnom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ju presne analyticky vyčísliť pre každú prenosovú funkciu a pre každú frekvenciu– algebra komplexných čísel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Frekvencia je tu parameter (pohyb v smere modrej šípky) – charakteristika je krivka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4634CF9-F42A-48DC-A4D2-FCF280243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015279"/>
                <a:ext cx="8860029" cy="5195254"/>
              </a:xfrm>
              <a:blipFill>
                <a:blip r:embed="rId3"/>
                <a:stretch>
                  <a:fillRect l="-1652" t="-1291" r="-18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2C9CB7F5-3372-4004-9690-5516942A109B}"/>
              </a:ext>
            </a:extLst>
          </p:cNvPr>
          <p:cNvSpPr txBox="1"/>
          <p:nvPr/>
        </p:nvSpPr>
        <p:spPr>
          <a:xfrm>
            <a:off x="281558" y="4146195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nyquist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F10E7D1-B7F0-45DB-87F1-11AE9177EECD}"/>
              </a:ext>
            </a:extLst>
          </p:cNvPr>
          <p:cNvSpPr txBox="1"/>
          <p:nvPr/>
        </p:nvSpPr>
        <p:spPr>
          <a:xfrm>
            <a:off x="5585859" y="5606265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="" id="{7CE27E17-23A6-4D6A-83BE-5D3564D65900}"/>
                  </a:ext>
                </a:extLst>
              </p:cNvPr>
              <p:cNvSpPr txBox="1"/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E27E17-23A6-4D6A-83BE-5D3564D6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xmlns="" id="{594CC650-38DF-4AA5-989D-D89DF504DE02}"/>
              </a:ext>
            </a:extLst>
          </p:cNvPr>
          <p:cNvCxnSpPr>
            <a:cxnSpLocks/>
          </p:cNvCxnSpPr>
          <p:nvPr/>
        </p:nvCxnSpPr>
        <p:spPr>
          <a:xfrm>
            <a:off x="4705350" y="5133975"/>
            <a:ext cx="1154906" cy="1038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lúk 12">
            <a:extLst>
              <a:ext uri="{FF2B5EF4-FFF2-40B4-BE49-F238E27FC236}">
                <a16:creationId xmlns:a16="http://schemas.microsoft.com/office/drawing/2014/main" xmlns="" id="{D1B9869E-07F9-44D2-A604-49631DFEACA1}"/>
              </a:ext>
            </a:extLst>
          </p:cNvPr>
          <p:cNvSpPr/>
          <p:nvPr/>
        </p:nvSpPr>
        <p:spPr>
          <a:xfrm rot="3032364">
            <a:off x="4297430" y="4672867"/>
            <a:ext cx="914400" cy="914400"/>
          </a:xfrm>
          <a:prstGeom prst="arc">
            <a:avLst>
              <a:gd name="adj1" fmla="val 18616185"/>
              <a:gd name="adj2" fmla="val 212917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40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219DF83-F889-48B3-B3BF-C6A5D6E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Nyquist</a:t>
            </a:r>
            <a:r>
              <a:rPr lang="sk-SK" sz="2400" dirty="0"/>
              <a:t> – odvodenie </a:t>
            </a:r>
            <a:r>
              <a:rPr lang="sk-SK" sz="2400" dirty="0" err="1"/>
              <a:t>charaktersitiky</a:t>
            </a:r>
            <a:endParaRPr lang="sk-SK" dirty="0"/>
          </a:p>
        </p:txBody>
      </p:sp>
      <p:pic>
        <p:nvPicPr>
          <p:cNvPr id="4" name="Picture 5" descr="VÃ½sledok vyhÄ¾adÃ¡vania obrÃ¡zkov pre dopyt complex number">
            <a:extLst>
              <a:ext uri="{FF2B5EF4-FFF2-40B4-BE49-F238E27FC236}">
                <a16:creationId xmlns:a16="http://schemas.microsoft.com/office/drawing/2014/main" xmlns="" id="{A327F0F6-499F-4F8A-A89D-8A6CFB1A5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10" y="5176888"/>
            <a:ext cx="1206149" cy="12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1BDEBE30-8AB9-459D-A53A-DCFE900A1C46}"/>
                  </a:ext>
                </a:extLst>
              </p:cNvPr>
              <p:cNvSpPr txBox="1"/>
              <p:nvPr/>
            </p:nvSpPr>
            <p:spPr>
              <a:xfrm>
                <a:off x="287453" y="1183171"/>
                <a:ext cx="6738616" cy="312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DEBE30-8AB9-459D-A53A-DCFE900A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53" y="1183171"/>
                <a:ext cx="6738616" cy="31243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C0ED6353-B946-4E01-BBAC-6D2848F4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5" t="3996" r="7332"/>
          <a:stretch/>
        </p:blipFill>
        <p:spPr>
          <a:xfrm>
            <a:off x="5088238" y="3561678"/>
            <a:ext cx="3983431" cy="3230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xmlns="" id="{84EC2341-6F12-44B7-8B24-DF174023F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695" y="3761928"/>
                <a:ext cx="5126301" cy="118122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Z </a:t>
                </a:r>
                <a:r>
                  <a:rPr lang="en-US" dirty="0" err="1"/>
                  <a:t>frekven</a:t>
                </a:r>
                <a:r>
                  <a:rPr lang="sk-SK" dirty="0"/>
                  <a:t>čnej prenosovej funkcie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sk-SK" dirty="0"/>
                  <a:t> vyjadrujeme členy komplexne združeného čísla  </a:t>
                </a:r>
                <a:r>
                  <a:rPr lang="sk-SK" i="1" dirty="0"/>
                  <a:t>a</a:t>
                </a:r>
                <a:r>
                  <a:rPr lang="sk-SK" dirty="0"/>
                  <a:t> </a:t>
                </a:r>
                <a:r>
                  <a:rPr lang="sk-SK" dirty="0" err="1"/>
                  <a:t>a</a:t>
                </a:r>
                <a:r>
                  <a:rPr lang="sk-SK" dirty="0"/>
                  <a:t> </a:t>
                </a:r>
                <a:r>
                  <a:rPr lang="sk-SK" i="1" dirty="0"/>
                  <a:t>b, </a:t>
                </a:r>
                <a:r>
                  <a:rPr lang="sk-SK" dirty="0"/>
                  <a:t>za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i="1" dirty="0"/>
                  <a:t> </a:t>
                </a:r>
                <a:r>
                  <a:rPr lang="sk-SK" dirty="0"/>
                  <a:t>dosadzujeme čísla z intervalu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EC2341-6F12-44B7-8B24-DF174023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5" y="3761928"/>
                <a:ext cx="5126301" cy="1181227"/>
              </a:xfrm>
              <a:prstGeom prst="rect">
                <a:avLst/>
              </a:prstGeom>
              <a:blipFill rotWithShape="0">
                <a:blip r:embed="rId5"/>
                <a:stretch>
                  <a:fillRect l="-2854" t="-5155" r="-20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="" id="{41979D3F-A98F-4DD7-BF93-C6C35B010E16}"/>
                  </a:ext>
                </a:extLst>
              </p:cNvPr>
              <p:cNvSpPr txBox="1"/>
              <p:nvPr/>
            </p:nvSpPr>
            <p:spPr>
              <a:xfrm>
                <a:off x="6210744" y="1077069"/>
                <a:ext cx="280273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dirty="0">
                    <a:latin typeface="Cambria Math" panose="02040503050406030204" pitchFamily="18" charset="0"/>
                  </a:rPr>
                  <a:t>Násobenie komplexného čísla komplexne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združeným: </a:t>
                </a:r>
                <a:endParaRPr lang="sk-SK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979D3F-A98F-4DD7-BF93-C6C35B01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744" y="1077069"/>
                <a:ext cx="2802734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5217" t="-7735" r="-54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ovacia šípka 9"/>
          <p:cNvCxnSpPr/>
          <p:nvPr/>
        </p:nvCxnSpPr>
        <p:spPr>
          <a:xfrm flipH="1">
            <a:off x="4064000" y="1631067"/>
            <a:ext cx="2048476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2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97C9B89-A56E-485D-8721-39FD2D5F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Nyquist</a:t>
            </a:r>
            <a:endParaRPr lang="sk-SK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36EBC413-7010-4F0F-BA66-F7F1CA69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3" y="1701119"/>
            <a:ext cx="6390709" cy="4777639"/>
          </a:xfrm>
          <a:prstGeom prst="rect">
            <a:avLst/>
          </a:prstGeo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xmlns="" id="{A509C073-EF62-4CDC-847A-65BD413B5E2D}"/>
              </a:ext>
            </a:extLst>
          </p:cNvPr>
          <p:cNvSpPr txBox="1">
            <a:spLocks/>
          </p:cNvSpPr>
          <p:nvPr/>
        </p:nvSpPr>
        <p:spPr>
          <a:xfrm>
            <a:off x="283971" y="1015279"/>
            <a:ext cx="886002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Charakteristická krivka prechádza presne toľkými kvadrantami komplexnej roviny koľkého rádu je systém </a:t>
            </a:r>
          </a:p>
        </p:txBody>
      </p:sp>
    </p:spTree>
    <p:extLst>
      <p:ext uri="{BB962C8B-B14F-4D97-AF65-F5344CB8AC3E}">
        <p14:creationId xmlns:p14="http://schemas.microsoft.com/office/powerpoint/2010/main" val="1912034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442F0E-2D81-4F33-A09E-31D89BA9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Nyquist – </a:t>
            </a:r>
            <a:r>
              <a:rPr lang="en-US" sz="2400" dirty="0" err="1"/>
              <a:t>vybran</a:t>
            </a:r>
            <a:r>
              <a:rPr lang="sk-SK" sz="2400" dirty="0"/>
              <a:t>é charakteristiky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8FCFEBB-1FDC-4E3E-A42E-4F396110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" y="1479097"/>
            <a:ext cx="3545827" cy="27160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DA0A9833-0902-4684-B2CE-4F2E3232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32" y="1479097"/>
            <a:ext cx="3644452" cy="279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xmlns="" id="{6BF183BD-B092-4A15-8EAB-BD87E9AD7A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1680" y="1108539"/>
                <a:ext cx="1767840" cy="6176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BF183BD-B092-4A15-8EAB-BD87E9AD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0" y="1108539"/>
                <a:ext cx="1767840" cy="617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76E47DD9-5015-47F2-9E91-A9362E0C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420" y="4142000"/>
            <a:ext cx="3633000" cy="27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B674772F-15D9-4EC5-B7A1-D172D5DB8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764" y="1108539"/>
                <a:ext cx="2361693" cy="6176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sk-SK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sk-SK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sk-SK" sz="18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674772F-15D9-4EC5-B7A1-D172D5DB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764" y="1108539"/>
                <a:ext cx="2361693" cy="617666"/>
              </a:xfrm>
              <a:blipFill>
                <a:blip r:embed="rId6"/>
                <a:stretch>
                  <a:fillRect l="-6202" t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objekt pre obsah 2">
                <a:extLst>
                  <a:ext uri="{FF2B5EF4-FFF2-40B4-BE49-F238E27FC236}">
                    <a16:creationId xmlns:a16="http://schemas.microsoft.com/office/drawing/2014/main" xmlns="" id="{7A3CF57E-51D7-468F-82BC-F5A992AA9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8763" y="5252892"/>
                <a:ext cx="2361693" cy="6176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1800" dirty="0"/>
              </a:p>
            </p:txBody>
          </p:sp>
        </mc:Choice>
        <mc:Fallback xmlns="">
          <p:sp>
            <p:nvSpPr>
              <p:cNvPr id="9" name="Zástupný objekt pre obsah 2">
                <a:extLst>
                  <a:ext uri="{FF2B5EF4-FFF2-40B4-BE49-F238E27FC236}">
                    <a16:creationId xmlns:a16="http://schemas.microsoft.com/office/drawing/2014/main" id="{7A3CF57E-51D7-468F-82BC-F5A992A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63" y="5252892"/>
                <a:ext cx="2361693" cy="617666"/>
              </a:xfrm>
              <a:prstGeom prst="rect">
                <a:avLst/>
              </a:prstGeom>
              <a:blipFill>
                <a:blip r:embed="rId7"/>
                <a:stretch>
                  <a:fillRect l="-6202" t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1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400" dirty="0"/>
              <a:t>Bode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xmlns="" id="{05245192-8D17-42B5-8570-453DF14D2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sk-SK" dirty="0"/>
                  <a:t>logaritmických súradniciach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Narozdiel</a:t>
                </a:r>
                <a:r>
                  <a:rPr lang="en-US" dirty="0"/>
                  <a:t> od </a:t>
                </a:r>
                <a:r>
                  <a:rPr lang="en-US" dirty="0" err="1"/>
                  <a:t>Nyquistovej</a:t>
                </a:r>
                <a:r>
                  <a:rPr lang="en-US" dirty="0"/>
                  <a:t> </a:t>
                </a:r>
                <a:r>
                  <a:rPr lang="en-US" dirty="0" err="1"/>
                  <a:t>charakteristiky</a:t>
                </a:r>
                <a:r>
                  <a:rPr lang="en-US" dirty="0"/>
                  <a:t> </a:t>
                </a:r>
                <a:r>
                  <a:rPr lang="en-US" dirty="0" err="1"/>
                  <a:t>vyn</a:t>
                </a:r>
                <a:r>
                  <a:rPr lang="sk-SK" dirty="0" err="1"/>
                  <a:t>ášame</a:t>
                </a:r>
                <a:r>
                  <a:rPr lang="sk-SK" dirty="0"/>
                  <a:t> do grafu amplitúdu a fázový posun </a:t>
                </a:r>
                <a:r>
                  <a:rPr lang="sk-SK" b="1" dirty="0"/>
                  <a:t>samostatne </a:t>
                </a:r>
                <a:r>
                  <a:rPr lang="sk-SK" dirty="0"/>
                  <a:t>v závislosti od frekvencie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  <a:blipFill>
                <a:blip r:embed="rId2"/>
                <a:stretch>
                  <a:fillRect l="-1652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4140307A-EC53-4F6F-91EA-53A53CE7FF41}"/>
              </a:ext>
            </a:extLst>
          </p:cNvPr>
          <p:cNvSpPr txBox="1"/>
          <p:nvPr/>
        </p:nvSpPr>
        <p:spPr>
          <a:xfrm>
            <a:off x="153006" y="2884763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bode(F);</a:t>
            </a:r>
          </a:p>
          <a:p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9265B7AD-7EFA-47DD-B2F4-BF76934E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60" y="2384925"/>
            <a:ext cx="5658249" cy="42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400" dirty="0"/>
              <a:t>Bode – odvodenie charakteristiky</a:t>
            </a:r>
            <a:endParaRPr lang="sk-SK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xmlns="" id="{05245192-8D17-42B5-8570-453DF14D24BB}"/>
              </a:ext>
            </a:extLst>
          </p:cNvPr>
          <p:cNvSpPr txBox="1">
            <a:spLocks/>
          </p:cNvSpPr>
          <p:nvPr/>
        </p:nvSpPr>
        <p:spPr>
          <a:xfrm>
            <a:off x="283971" y="1109723"/>
            <a:ext cx="886002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9265B7AD-7EFA-47DD-B2F4-BF76934E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3"/>
          <a:stretch/>
        </p:blipFill>
        <p:spPr>
          <a:xfrm>
            <a:off x="4307820" y="2944928"/>
            <a:ext cx="4628025" cy="3664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xmlns="" id="{D3938EDB-BB2D-4F90-BF33-A5EFC929648F}"/>
                  </a:ext>
                </a:extLst>
              </p:cNvPr>
              <p:cNvSpPr txBox="1"/>
              <p:nvPr/>
            </p:nvSpPr>
            <p:spPr bwMode="auto">
              <a:xfrm>
                <a:off x="449110" y="2917524"/>
                <a:ext cx="3992726" cy="152857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𝑗𝑏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𝑎𝑟𝑐𝑡𝑔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938EDB-BB2D-4F90-BF33-A5EFC929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110" y="2917524"/>
                <a:ext cx="3992726" cy="1528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xmlns="" id="{6FCA4B00-DF2F-4DAC-A59F-FEFBF52FE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372" y="1262123"/>
                <a:ext cx="8423658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Aby sme z prenosovej funkcie získali vzťah na výpočet amplitúdy a fázového posunu, vykonáme </a:t>
                </a:r>
                <a:r>
                  <a:rPr lang="sk-SK" dirty="0" err="1"/>
                  <a:t>Fourierovu</a:t>
                </a:r>
                <a:r>
                  <a:rPr lang="sk-SK" dirty="0"/>
                  <a:t> transformáciu </a:t>
                </a:r>
                <a:r>
                  <a:rPr lang="en-US" dirty="0"/>
                  <a:t>(</a:t>
                </a:r>
                <a:r>
                  <a:rPr lang="sk-SK" dirty="0"/>
                  <a:t>rovnako ako pri </a:t>
                </a:r>
                <a:r>
                  <a:rPr lang="sk-SK" dirty="0"/>
                  <a:t>N</a:t>
                </a:r>
                <a:r>
                  <a:rPr lang="en-US" dirty="0" err="1" smtClean="0"/>
                  <a:t>yquistovej</a:t>
                </a:r>
                <a:r>
                  <a:rPr lang="en-US" dirty="0" smtClean="0"/>
                  <a:t> </a:t>
                </a:r>
                <a:r>
                  <a:rPr lang="en-US" dirty="0"/>
                  <a:t>char.) a </a:t>
                </a:r>
                <a:r>
                  <a:rPr lang="sk-SK" dirty="0" smtClean="0"/>
                  <a:t>vyjadríme </a:t>
                </a:r>
                <a:r>
                  <a:rPr lang="sk-SK" b="1" dirty="0" smtClean="0"/>
                  <a:t>amplitúdu a fázu </a:t>
                </a:r>
                <a:r>
                  <a:rPr lang="sk-SK" dirty="0" smtClean="0"/>
                  <a:t>komplexného čísla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Vzťah medzi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𝑗𝑏</m:t>
                    </m:r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si všimnime na jednotkovej kružnici</a:t>
                </a:r>
              </a:p>
            </p:txBody>
          </p:sp>
        </mc:Choice>
        <mc:Fallback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FCA4B00-DF2F-4DAC-A59F-FEFBF52F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2" y="1262123"/>
                <a:ext cx="8423658" cy="5195254"/>
              </a:xfrm>
              <a:prstGeom prst="rect">
                <a:avLst/>
              </a:prstGeom>
              <a:blipFill rotWithShape="0">
                <a:blip r:embed="rId4"/>
                <a:stretch>
                  <a:fillRect l="-1738" t="-1174" r="-13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0" descr="VÃ½sledok vyhÄ¾adÃ¡vania obrÃ¡zkov pre dopyt Euler formula">
            <a:extLst>
              <a:ext uri="{FF2B5EF4-FFF2-40B4-BE49-F238E27FC236}">
                <a16:creationId xmlns:a16="http://schemas.microsoft.com/office/drawing/2014/main" xmlns="" id="{6029D49B-AA29-4BA1-AC02-32C9CCE01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"/>
          <a:stretch/>
        </p:blipFill>
        <p:spPr bwMode="auto">
          <a:xfrm>
            <a:off x="1402934" y="4199696"/>
            <a:ext cx="2329800" cy="23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08156" y="5891365"/>
            <a:ext cx="96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Eulerov</a:t>
            </a:r>
            <a:r>
              <a:rPr lang="sk-SK" dirty="0" smtClean="0"/>
              <a:t> vzťah</a:t>
            </a:r>
            <a:endParaRPr lang="sk-SK" dirty="0"/>
          </a:p>
        </p:txBody>
      </p:sp>
      <p:cxnSp>
        <p:nvCxnSpPr>
          <p:cNvPr id="6" name="Rovná spojovacia šípka 5"/>
          <p:cNvCxnSpPr>
            <a:stCxn id="4" idx="0"/>
            <a:endCxn id="12" idx="1"/>
          </p:cNvCxnSpPr>
          <p:nvPr/>
        </p:nvCxnSpPr>
        <p:spPr>
          <a:xfrm flipV="1">
            <a:off x="691437" y="5377707"/>
            <a:ext cx="711497" cy="5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5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impulse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jednotkový skok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ťažko realizovateľné (nekonečne rýchla zmena signálu –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teda považujeme obraz jednotkového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prechodovej charakteristiky systému je potom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Impulzná charakteristika je deriváciou prechodovej charakteristiky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Prechodová charakteristika systému s prenosovou funkciou: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Prechodová charakteristika</a:t>
            </a:r>
            <a:r>
              <a:rPr lang="en-US" sz="4000" dirty="0"/>
              <a:t> - </a:t>
            </a:r>
            <a:r>
              <a:rPr lang="sk-SK" dirty="0"/>
              <a:t>Časová konštanta</a:t>
            </a:r>
            <a:r>
              <a:rPr lang="en-US" dirty="0"/>
              <a:t> T</a:t>
            </a:r>
            <a:r>
              <a:rPr lang="sk-SK" dirty="0"/>
              <a:t/>
            </a:r>
            <a:br>
              <a:rPr lang="sk-SK" dirty="0"/>
            </a:br>
            <a:endParaRPr lang="sk-SK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397" y="1765870"/>
                <a:ext cx="4423696" cy="429203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Riešenie prechodovej charakteristiky v časovej oblasti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T – </a:t>
                </a:r>
                <a:r>
                  <a:rPr lang="sk-SK" b="1" dirty="0"/>
                  <a:t>časová konštanta systému </a:t>
                </a:r>
                <a:r>
                  <a:rPr lang="sk-SK" dirty="0"/>
                  <a:t>– rozmer sekunda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Hodnota prechodovej charakteristiky v čase T</a:t>
                </a:r>
                <a:r>
                  <a:rPr lang="en-US" dirty="0"/>
                  <a:t>:</a:t>
                </a:r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0,63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T väčšie = pomalšia dynamika</a:t>
                </a:r>
              </a:p>
              <a:p>
                <a:pPr lvl="1"/>
                <a:r>
                  <a:rPr lang="sk-SK" dirty="0"/>
                  <a:t>T menšie = rýchlejšia dynamika </a:t>
                </a:r>
              </a:p>
            </p:txBody>
          </p:sp>
        </mc:Choice>
        <mc:Fallback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397" y="1765870"/>
                <a:ext cx="4423696" cy="4292030"/>
              </a:xfrm>
              <a:blipFill rotWithShape="0">
                <a:blip r:embed="rId3"/>
                <a:stretch>
                  <a:fillRect l="-3306" t="-1563" r="-2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19011002-5071-41E5-B0F6-0F5F879388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7" r="5658"/>
          <a:stretch/>
        </p:blipFill>
        <p:spPr>
          <a:xfrm>
            <a:off x="4497858" y="1625940"/>
            <a:ext cx="4533539" cy="38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sz="3200" dirty="0"/>
              <a:t>Prechodové charakteristiky vybraných typov </a:t>
            </a:r>
            <a:r>
              <a:rPr lang="sk-SK" sz="3200" dirty="0" err="1"/>
              <a:t>systémo</a:t>
            </a:r>
            <a:r>
              <a:rPr lang="en-US" sz="3200" dirty="0"/>
              <a:t>v</a:t>
            </a:r>
            <a:r>
              <a:rPr lang="sk-SK" sz="3200" dirty="0"/>
              <a:t/>
            </a:r>
            <a:br>
              <a:rPr lang="sk-SK" sz="3200" dirty="0"/>
            </a:br>
            <a:r>
              <a:rPr lang="sk-SK" sz="2400" dirty="0"/>
              <a:t>1. rád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491729" cy="42920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1. r</a:t>
            </a:r>
            <a:r>
              <a:rPr lang="sk-SK" dirty="0" err="1"/>
              <a:t>ád</a:t>
            </a:r>
            <a:r>
              <a:rPr lang="sk-SK" dirty="0"/>
              <a:t> – vždy </a:t>
            </a:r>
            <a:r>
              <a:rPr lang="sk-SK" b="1" dirty="0"/>
              <a:t>aperiodický</a:t>
            </a:r>
            <a:r>
              <a:rPr lang="sk-SK" dirty="0"/>
              <a:t> priebeh (bez </a:t>
            </a:r>
            <a:r>
              <a:rPr lang="sk-SK" dirty="0" err="1"/>
              <a:t>prekmitov</a:t>
            </a:r>
            <a:r>
              <a:rPr lang="sk-SK" dirty="0"/>
              <a:t>) – čistá </a:t>
            </a:r>
            <a:r>
              <a:rPr lang="sk-SK" dirty="0" err="1"/>
              <a:t>exponenciála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4588A77-E40F-4E95-8423-C89AB2450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40" y="2515300"/>
            <a:ext cx="4942539" cy="36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</a:t>
            </a:r>
            <a:r>
              <a:rPr lang="sk-SK" dirty="0" err="1"/>
              <a:t>systémo</a:t>
            </a:r>
            <a:r>
              <a:rPr lang="en-US" dirty="0"/>
              <a:t>v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2. rád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916974" y="4705474"/>
                <a:ext cx="3000901" cy="66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4" y="4705474"/>
                <a:ext cx="3000901" cy="660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5" y="2173643"/>
            <a:ext cx="8527880" cy="1941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2</a:t>
            </a:r>
            <a:r>
              <a:rPr lang="en-US" dirty="0"/>
              <a:t>. r</a:t>
            </a:r>
            <a:r>
              <a:rPr lang="sk-SK" dirty="0" err="1"/>
              <a:t>ád</a:t>
            </a:r>
            <a:r>
              <a:rPr lang="sk-SK" dirty="0"/>
              <a:t> – dva póly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/>
              <a:t>Oba reálne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/>
              <a:t>Komplexne združené póly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</a:t>
            </a:r>
            <a:r>
              <a:rPr lang="sk-SK" dirty="0"/>
              <a:t> závislosti od pólov môže byť priebeh </a:t>
            </a:r>
            <a:r>
              <a:rPr lang="sk-SK" b="1" dirty="0"/>
              <a:t>aperiodický </a:t>
            </a:r>
            <a:r>
              <a:rPr lang="sk-SK" dirty="0"/>
              <a:t>alebo </a:t>
            </a:r>
            <a:r>
              <a:rPr lang="sk-SK" b="1" dirty="0"/>
              <a:t>periodický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Podľa toho rozlišujeme dva tvary prenosových funkcii</a:t>
            </a:r>
            <a:r>
              <a:rPr lang="sk-SK" dirty="0" smtClean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3491931" y="1522797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31" y="1522797"/>
                <a:ext cx="2347887" cy="657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/>
              <p:cNvSpPr/>
              <p:nvPr/>
            </p:nvSpPr>
            <p:spPr>
              <a:xfrm>
                <a:off x="4924305" y="4705474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05" y="4705474"/>
                <a:ext cx="2751266" cy="703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32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1280</Words>
  <Application>Microsoft Office PowerPoint</Application>
  <PresentationFormat>Prezentácia na obrazovke (4:3)</PresentationFormat>
  <Paragraphs>288</Paragraphs>
  <Slides>38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Retrospektíva</vt:lpstr>
      <vt:lpstr> Charakteristiky systémov Frekvenčné charakteristiky systémov Póly, nuly</vt:lpstr>
      <vt:lpstr>Charakteristiky systémov</vt:lpstr>
      <vt:lpstr>Charakteristiky systémov  Impulzná charakteristika</vt:lpstr>
      <vt:lpstr>Charakteristiky systémov  Impulzná charakteristika - príklad</vt:lpstr>
      <vt:lpstr>Charakteristiky systémov  Prechodová charakteristika</vt:lpstr>
      <vt:lpstr>Charakteristiky systémov  Prechodová charakteristika - príklad</vt:lpstr>
      <vt:lpstr>Prechodová charakteristika - Časová konštanta T </vt:lpstr>
      <vt:lpstr>Prechodové charakteristiky vybraných typov systémov 1. rád</vt:lpstr>
      <vt:lpstr>Prechodové charakteristiky vybraných typov systémov 2. rád</vt:lpstr>
      <vt:lpstr>Prechodové charakteristiky vybraných typov systémov 2. rád</vt:lpstr>
      <vt:lpstr>Prechodové charakteristiky vybraných typov systémov 2. rád – tvar prenosovej funkcie</vt:lpstr>
      <vt:lpstr>Prechodové charakteristiky vybraných typov systémov Dopravné oneskorenie</vt:lpstr>
      <vt:lpstr>Prechodové charakteristiky vybraných typov systémov Nestabilný systém</vt:lpstr>
      <vt:lpstr>Póly</vt:lpstr>
      <vt:lpstr>Vplyv pólov na dynamiku</vt:lpstr>
      <vt:lpstr>Vplyv pólov na dynamiku</vt:lpstr>
      <vt:lpstr>Vplyv pólov na dynamiku –komplexne združené korene</vt:lpstr>
      <vt:lpstr>Vplyv pólov na dynamiku – rýdzo imaginárne póly</vt:lpstr>
      <vt:lpstr>Vplyv pólov na dynamiku</vt:lpstr>
      <vt:lpstr>Vplyv pólov na dynamiku</vt:lpstr>
      <vt:lpstr>Vplyv núl na dynamiku systému</vt:lpstr>
      <vt:lpstr>Vplyv núl na dynamiku systému</vt:lpstr>
      <vt:lpstr>Vplyv núl na dynamiku systému</vt:lpstr>
      <vt:lpstr>Vplyv núl na dynamiku systému</vt:lpstr>
      <vt:lpstr>Vplyv núl na dynamiku systému</vt:lpstr>
      <vt:lpstr>Charakteristiky systémov Prevodová charakteristika</vt:lpstr>
      <vt:lpstr>Prevodová charakteristika – príklad kyvadlo</vt:lpstr>
      <vt:lpstr>Charakteristiky systémov Prevodová charakteristika lineárneho systému - simulácia</vt:lpstr>
      <vt:lpstr>Frekvenčné charakteristiky systémov  </vt:lpstr>
      <vt:lpstr>Frekvenčné charakteristiky systémov  </vt:lpstr>
      <vt:lpstr>Frekvenčné charakteristiky systémov  Analýza frekvenčných vlastností signálu </vt:lpstr>
      <vt:lpstr>Frekvenčné charakteristiky systémov  Analýza frekvenčných vlastností signálu</vt:lpstr>
      <vt:lpstr>Frekvenčné charakteristiky systémov  Nyquist</vt:lpstr>
      <vt:lpstr>Frekvenčné charakteristiky systémov  Nyquist – odvodenie charaktersitiky</vt:lpstr>
      <vt:lpstr>Frekvenčné charakteristiky systémov  Nyquist</vt:lpstr>
      <vt:lpstr>Frekvenčné charakteristiky systémov  Nyquist – vybrané charakteristiky</vt:lpstr>
      <vt:lpstr>Frekvenčné charakteristiky systémov  Bode</vt:lpstr>
      <vt:lpstr>Frekvenčné charakteristiky systémov  Bode – odvodenie charakteristiky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Martin Dodek</cp:lastModifiedBy>
  <cp:revision>141</cp:revision>
  <dcterms:created xsi:type="dcterms:W3CDTF">2019-03-28T07:06:37Z</dcterms:created>
  <dcterms:modified xsi:type="dcterms:W3CDTF">2019-06-10T07:52:16Z</dcterms:modified>
</cp:coreProperties>
</file>