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6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75" r:id="rId6"/>
    <p:sldId id="258" r:id="rId7"/>
    <p:sldId id="259" r:id="rId8"/>
    <p:sldId id="278" r:id="rId9"/>
    <p:sldId id="308" r:id="rId10"/>
    <p:sldId id="309" r:id="rId11"/>
    <p:sldId id="313" r:id="rId12"/>
    <p:sldId id="310" r:id="rId13"/>
    <p:sldId id="311" r:id="rId14"/>
    <p:sldId id="31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5809"/>
  </p:normalViewPr>
  <p:slideViewPr>
    <p:cSldViewPr snapToGrid="0" snapToObjects="1">
      <p:cViewPr varScale="1">
        <p:scale>
          <a:sx n="64" d="100"/>
          <a:sy n="64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6318-4E8A-D34C-AB19-C590C737C88E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039F7-9394-A245-B939-DF533F2C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Hyper-parameters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July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July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9A13538-6727-E34D-AF87-C8A5A06F92D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Deep Learning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0" y="148281"/>
            <a:ext cx="8884509" cy="64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1" y="119920"/>
            <a:ext cx="8454453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5" y="1782521"/>
            <a:ext cx="8244589" cy="3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584617"/>
            <a:ext cx="8934138" cy="56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359765"/>
            <a:ext cx="9010650" cy="61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2563"/>
            <a:ext cx="8041440" cy="85883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6174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Machine Learning basics</a:t>
            </a:r>
          </a:p>
          <a:p>
            <a:pPr marL="342900" indent="-342900">
              <a:buFont typeface="Wingdings" charset="2"/>
              <a:buChar char="q"/>
            </a:pPr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Introduction to Deep Learning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what </a:t>
            </a:r>
            <a:r>
              <a:rPr lang="en-US" sz="2000" dirty="0"/>
              <a:t>is Deep </a:t>
            </a:r>
            <a:r>
              <a:rPr lang="en-US" sz="2000" dirty="0" smtClean="0"/>
              <a:t>Learning</a:t>
            </a:r>
            <a:endParaRPr lang="en-US" sz="20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why </a:t>
            </a:r>
            <a:r>
              <a:rPr lang="en-US" sz="2000" dirty="0"/>
              <a:t>is it </a:t>
            </a:r>
            <a:r>
              <a:rPr lang="en-US" sz="2000" dirty="0" smtClean="0"/>
              <a:t>useful</a:t>
            </a:r>
          </a:p>
          <a:p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DNN basic architectures: </a:t>
            </a:r>
            <a:endParaRPr lang="en-US" sz="20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Dense</a:t>
            </a:r>
            <a:endParaRPr lang="en-US" sz="2000" dirty="0" smtClean="0"/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Convolutional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Recurrent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84182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Advanced: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GAN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Auto encoder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424969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Machine learning is a field of computer science that gives computers the ability to </a:t>
            </a:r>
            <a:r>
              <a:rPr lang="en-US" b="1" dirty="0">
                <a:solidFill>
                  <a:schemeClr val="accent2"/>
                </a:solidFill>
              </a:rPr>
              <a:t>learn without being explicitly </a:t>
            </a:r>
            <a:r>
              <a:rPr lang="en-US" b="1" dirty="0" smtClean="0">
                <a:solidFill>
                  <a:schemeClr val="accent2"/>
                </a:solidFill>
              </a:rPr>
              <a:t>programmed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551268"/>
            <a:ext cx="8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that </a:t>
            </a:r>
            <a:r>
              <a:rPr lang="en-US" dirty="0"/>
              <a:t>can learn from and make predictions on data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57200" y="2359582"/>
            <a:ext cx="8496300" cy="2737104"/>
            <a:chOff x="457200" y="2682748"/>
            <a:chExt cx="8496300" cy="2737104"/>
          </a:xfrm>
        </p:grpSpPr>
        <p:sp>
          <p:nvSpPr>
            <p:cNvPr id="12" name="Can 11"/>
            <p:cNvSpPr/>
            <p:nvPr/>
          </p:nvSpPr>
          <p:spPr>
            <a:xfrm>
              <a:off x="457200" y="2682748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457200" y="4470400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42697" y="2682748"/>
              <a:ext cx="2654300" cy="9494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Learning algorithm</a:t>
              </a:r>
              <a:endParaRPr lang="en-US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3809397" y="4364454"/>
              <a:ext cx="1943100" cy="909574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Learned model</a:t>
              </a:r>
              <a:endParaRPr lang="en-US" dirty="0"/>
            </a:p>
          </p:txBody>
        </p:sp>
        <p:sp>
          <p:nvSpPr>
            <p:cNvPr id="18" name="Bevel 17"/>
            <p:cNvSpPr/>
            <p:nvPr/>
          </p:nvSpPr>
          <p:spPr>
            <a:xfrm>
              <a:off x="6196997" y="4509782"/>
              <a:ext cx="1536700" cy="870688"/>
            </a:xfrm>
            <a:prstGeom prst="beve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2" idx="4"/>
              <a:endCxn id="14" idx="1"/>
            </p:cNvCxnSpPr>
            <p:nvPr/>
          </p:nvCxnSpPr>
          <p:spPr>
            <a:xfrm>
              <a:off x="2565400" y="3157474"/>
              <a:ext cx="9772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4"/>
              <a:endCxn id="15" idx="2"/>
            </p:cNvCxnSpPr>
            <p:nvPr/>
          </p:nvCxnSpPr>
          <p:spPr>
            <a:xfrm flipV="1">
              <a:off x="2565400" y="4932938"/>
              <a:ext cx="1243997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4"/>
              <a:endCxn id="18" idx="4"/>
            </p:cNvCxnSpPr>
            <p:nvPr/>
          </p:nvCxnSpPr>
          <p:spPr>
            <a:xfrm>
              <a:off x="5525104" y="4932938"/>
              <a:ext cx="671893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4869847" y="3632200"/>
              <a:ext cx="24797" cy="732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7200" y="4000500"/>
              <a:ext cx="8496300" cy="38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7200" y="3702446"/>
              <a:ext cx="952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Training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4025900"/>
              <a:ext cx="117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Prediction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Basics</a:t>
            </a:r>
          </a:p>
        </p:txBody>
      </p:sp>
    </p:spTree>
    <p:extLst>
      <p:ext uri="{BB962C8B-B14F-4D97-AF65-F5344CB8AC3E}">
        <p14:creationId xmlns:p14="http://schemas.microsoft.com/office/powerpoint/2010/main" val="344532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71800" y="3797300"/>
            <a:ext cx="3124200" cy="1955800"/>
            <a:chOff x="2806700" y="3998831"/>
            <a:chExt cx="2539492" cy="1690769"/>
          </a:xfrm>
        </p:grpSpPr>
        <p:pic>
          <p:nvPicPr>
            <p:cNvPr id="23" name="Picture 22" descr="m2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700" y="3998831"/>
              <a:ext cx="2539492" cy="14511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566292" y="5320268"/>
              <a:ext cx="136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Regression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93184" y="1338971"/>
            <a:ext cx="7400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Supervised</a:t>
            </a:r>
            <a:r>
              <a:rPr lang="en-US" dirty="0" smtClean="0"/>
              <a:t>: Learning with a </a:t>
            </a:r>
            <a:r>
              <a:rPr lang="en-US" b="1" dirty="0" smtClean="0">
                <a:solidFill>
                  <a:srgbClr val="E68230"/>
                </a:solidFill>
              </a:rPr>
              <a:t>labeled training</a:t>
            </a:r>
            <a:r>
              <a:rPr lang="en-US" dirty="0" smtClean="0"/>
              <a:t> set</a:t>
            </a:r>
            <a:endParaRPr lang="en-US" dirty="0"/>
          </a:p>
          <a:p>
            <a:r>
              <a:rPr lang="en-US" dirty="0" smtClean="0"/>
              <a:t>Example: email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classification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already labeled emails</a:t>
            </a:r>
          </a:p>
          <a:p>
            <a:endParaRPr lang="en-US" dirty="0"/>
          </a:p>
          <a:p>
            <a:r>
              <a:rPr lang="en-US" b="1" dirty="0" smtClean="0"/>
              <a:t>Unsupervised</a:t>
            </a:r>
            <a:r>
              <a:rPr lang="en-US" dirty="0" smtClean="0"/>
              <a:t>: Discover </a:t>
            </a:r>
            <a:r>
              <a:rPr lang="en-US" b="1" dirty="0" smtClean="0">
                <a:solidFill>
                  <a:srgbClr val="E68230"/>
                </a:solidFill>
              </a:rPr>
              <a:t>patterns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E68230"/>
                </a:solidFill>
              </a:rPr>
              <a:t>unlabeled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rgbClr val="BA6016"/>
                </a:solidFill>
              </a:rPr>
              <a:t>cluster</a:t>
            </a:r>
            <a:r>
              <a:rPr lang="en-US" dirty="0" smtClean="0">
                <a:solidFill>
                  <a:srgbClr val="BA6016"/>
                </a:solidFill>
              </a:rPr>
              <a:t> </a:t>
            </a:r>
            <a:r>
              <a:rPr lang="en-US" dirty="0" smtClean="0"/>
              <a:t>similar documents based on text</a:t>
            </a:r>
          </a:p>
          <a:p>
            <a:endParaRPr lang="en-US" dirty="0"/>
          </a:p>
          <a:p>
            <a:r>
              <a:rPr lang="en-US" b="1" dirty="0" smtClean="0"/>
              <a:t>Reinforcement learning</a:t>
            </a:r>
            <a:r>
              <a:rPr lang="en-US" dirty="0" smtClean="0"/>
              <a:t>: learn to </a:t>
            </a:r>
            <a:r>
              <a:rPr lang="en-US" b="1" dirty="0" smtClean="0">
                <a:solidFill>
                  <a:schemeClr val="accent2"/>
                </a:solidFill>
              </a:rPr>
              <a:t>act</a:t>
            </a:r>
            <a:r>
              <a:rPr lang="en-US" dirty="0" smtClean="0"/>
              <a:t> based on </a:t>
            </a:r>
            <a:r>
              <a:rPr lang="en-US" b="1" dirty="0" smtClean="0">
                <a:solidFill>
                  <a:srgbClr val="E68230"/>
                </a:solidFill>
              </a:rPr>
              <a:t>feedback/reward</a:t>
            </a:r>
          </a:p>
          <a:p>
            <a:r>
              <a:rPr lang="en-US" dirty="0" smtClean="0"/>
              <a:t>Example: learn to play Go, reward: </a:t>
            </a:r>
            <a:r>
              <a:rPr lang="en-US" i="1" dirty="0" smtClean="0">
                <a:solidFill>
                  <a:srgbClr val="BA6016"/>
                </a:solidFill>
              </a:rPr>
              <a:t>win or lose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Types of Learning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8234" y="4140200"/>
            <a:ext cx="2007166" cy="1549400"/>
            <a:chOff x="393134" y="4140200"/>
            <a:chExt cx="2007166" cy="1549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34" y="4140200"/>
              <a:ext cx="800100" cy="11176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587500" y="4229100"/>
              <a:ext cx="812800" cy="3429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B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7500" y="4775200"/>
              <a:ext cx="8128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A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93234" y="4660900"/>
              <a:ext cx="322266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3644" y="5320268"/>
              <a:ext cx="164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Classification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7236" y="5798234"/>
            <a:ext cx="23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Anomaly Detection</a:t>
            </a:r>
          </a:p>
          <a:p>
            <a:r>
              <a:rPr lang="en-US" dirty="0" smtClean="0"/>
              <a:t>Sequence labeling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278317" y="4070350"/>
            <a:ext cx="2670726" cy="1619250"/>
            <a:chOff x="5635074" y="4070350"/>
            <a:chExt cx="2670726" cy="1619250"/>
          </a:xfrm>
        </p:grpSpPr>
        <p:pic>
          <p:nvPicPr>
            <p:cNvPr id="26" name="Picture 25" descr="220px-Cluster-2.sv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174" y="4070350"/>
              <a:ext cx="1870626" cy="124991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5074" y="4140200"/>
              <a:ext cx="800100" cy="11176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6435174" y="4660900"/>
              <a:ext cx="322266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13217" y="5320268"/>
              <a:ext cx="128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6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0" y="2336437"/>
            <a:ext cx="3966912" cy="3644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280" y="1266372"/>
            <a:ext cx="8275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machine learning methods work well because of </a:t>
            </a:r>
            <a:r>
              <a:rPr lang="en-US" b="1" dirty="0">
                <a:solidFill>
                  <a:srgbClr val="E68230"/>
                </a:solidFill>
              </a:rPr>
              <a:t>human-designed representations</a:t>
            </a:r>
            <a:r>
              <a:rPr lang="en-US" dirty="0">
                <a:solidFill>
                  <a:srgbClr val="E6823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E68230"/>
                </a:solidFill>
              </a:rPr>
              <a:t>input features</a:t>
            </a:r>
          </a:p>
          <a:p>
            <a:r>
              <a:rPr lang="en-US" dirty="0" smtClean="0"/>
              <a:t>ML becomes </a:t>
            </a:r>
            <a:r>
              <a:rPr lang="en-US" dirty="0"/>
              <a:t>just </a:t>
            </a:r>
            <a:r>
              <a:rPr lang="en-US" b="1" dirty="0">
                <a:solidFill>
                  <a:srgbClr val="E68230"/>
                </a:solidFill>
              </a:rPr>
              <a:t>optimizing weights </a:t>
            </a:r>
            <a:r>
              <a:rPr lang="en-US" dirty="0"/>
              <a:t>to best make a final prediction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96" y="2755537"/>
            <a:ext cx="2847723" cy="22228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ML vs. Deep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5872" y="1211263"/>
            <a:ext cx="825092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machine </a:t>
            </a:r>
            <a:r>
              <a:rPr lang="en-US" dirty="0"/>
              <a:t>learning </a:t>
            </a:r>
            <a:r>
              <a:rPr lang="en-US" dirty="0" smtClean="0"/>
              <a:t>subfield </a:t>
            </a:r>
            <a:r>
              <a:rPr lang="en-US" dirty="0"/>
              <a:t>of learning </a:t>
            </a:r>
            <a:r>
              <a:rPr lang="en-US" b="1" dirty="0">
                <a:solidFill>
                  <a:srgbClr val="E68230"/>
                </a:solidFill>
              </a:rPr>
              <a:t>representations</a:t>
            </a:r>
            <a:r>
              <a:rPr lang="en-US" dirty="0">
                <a:solidFill>
                  <a:srgbClr val="E68230"/>
                </a:solidFill>
              </a:rPr>
              <a:t> </a:t>
            </a:r>
            <a:r>
              <a:rPr lang="en-US" dirty="0"/>
              <a:t>of data. Exceptional effective at </a:t>
            </a:r>
            <a:r>
              <a:rPr lang="en-US" b="1" dirty="0">
                <a:solidFill>
                  <a:srgbClr val="E68230"/>
                </a:solidFill>
              </a:rPr>
              <a:t>learning patterns</a:t>
            </a:r>
            <a:r>
              <a:rPr lang="en-US" dirty="0" smtClean="0"/>
              <a:t>.</a:t>
            </a:r>
          </a:p>
          <a:p>
            <a:r>
              <a:rPr lang="en-US" dirty="0"/>
              <a:t>Deep learning algorithms attempt to learn (multiple levels of) representation </a:t>
            </a:r>
            <a:r>
              <a:rPr lang="en-US" dirty="0" smtClean="0"/>
              <a:t>by </a:t>
            </a:r>
            <a:r>
              <a:rPr lang="en-US" dirty="0"/>
              <a:t>using a </a:t>
            </a:r>
            <a:r>
              <a:rPr lang="en-US" b="1" dirty="0">
                <a:solidFill>
                  <a:srgbClr val="E68230"/>
                </a:solidFill>
              </a:rPr>
              <a:t>hierarchy of multiple layers</a:t>
            </a:r>
          </a:p>
          <a:p>
            <a:r>
              <a:rPr lang="en-US" dirty="0"/>
              <a:t>If you provide the system </a:t>
            </a:r>
            <a:r>
              <a:rPr lang="en-US" b="1" dirty="0">
                <a:solidFill>
                  <a:srgbClr val="E68230"/>
                </a:solidFill>
              </a:rPr>
              <a:t>tons of information</a:t>
            </a:r>
            <a:r>
              <a:rPr lang="en-US" dirty="0"/>
              <a:t>, it begins to understand it and respond in useful ways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Deep Learning </a:t>
            </a:r>
            <a:r>
              <a:rPr lang="en-US" sz="4000" dirty="0" smtClean="0"/>
              <a:t>(DL) 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14" name="Picture 13" descr="machine-learning-vs-deep-lear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029090"/>
            <a:ext cx="6890920" cy="33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618226"/>
            <a:ext cx="4414420" cy="2998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200" y="1231014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/>
              <a:t>Manually designed features are often </a:t>
            </a:r>
            <a:r>
              <a:rPr lang="en-US" b="1" dirty="0">
                <a:solidFill>
                  <a:srgbClr val="E68230"/>
                </a:solidFill>
              </a:rPr>
              <a:t>over-specified</a:t>
            </a:r>
            <a:r>
              <a:rPr lang="en-US" dirty="0"/>
              <a:t>, </a:t>
            </a:r>
            <a:r>
              <a:rPr lang="en-US" b="1" dirty="0">
                <a:solidFill>
                  <a:srgbClr val="E68230"/>
                </a:solidFill>
              </a:rPr>
              <a:t>incomplete</a:t>
            </a:r>
            <a:r>
              <a:rPr lang="en-US" dirty="0">
                <a:solidFill>
                  <a:srgbClr val="E68230"/>
                </a:solidFill>
              </a:rPr>
              <a:t> </a:t>
            </a:r>
            <a:r>
              <a:rPr lang="en-US" dirty="0"/>
              <a:t>and take a </a:t>
            </a:r>
            <a:r>
              <a:rPr lang="en-US" b="1" dirty="0">
                <a:solidFill>
                  <a:srgbClr val="E68230"/>
                </a:solidFill>
              </a:rPr>
              <a:t>long time to design </a:t>
            </a:r>
            <a:r>
              <a:rPr lang="en-US" dirty="0"/>
              <a:t>and validate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Learned </a:t>
            </a:r>
            <a:r>
              <a:rPr lang="en-US" dirty="0"/>
              <a:t>Features are </a:t>
            </a:r>
            <a:r>
              <a:rPr lang="en-US" b="1" dirty="0">
                <a:solidFill>
                  <a:srgbClr val="E68230"/>
                </a:solidFill>
              </a:rPr>
              <a:t>easy to adapt</a:t>
            </a:r>
            <a:r>
              <a:rPr lang="en-US" dirty="0"/>
              <a:t>, </a:t>
            </a:r>
            <a:r>
              <a:rPr lang="en-US" b="1" dirty="0">
                <a:solidFill>
                  <a:srgbClr val="E68230"/>
                </a:solidFill>
              </a:rPr>
              <a:t>fast</a:t>
            </a:r>
            <a:r>
              <a:rPr lang="en-US" dirty="0"/>
              <a:t> to learn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Deep </a:t>
            </a:r>
            <a:r>
              <a:rPr lang="en-US" dirty="0"/>
              <a:t>learning provides a very </a:t>
            </a:r>
            <a:r>
              <a:rPr lang="en-US" b="1" dirty="0">
                <a:solidFill>
                  <a:srgbClr val="E68230"/>
                </a:solidFill>
              </a:rPr>
              <a:t>flexible</a:t>
            </a:r>
            <a:r>
              <a:rPr lang="en-US" dirty="0"/>
              <a:t>, (almost?) </a:t>
            </a:r>
            <a:r>
              <a:rPr lang="en-US" b="1" dirty="0">
                <a:solidFill>
                  <a:srgbClr val="E68230"/>
                </a:solidFill>
              </a:rPr>
              <a:t>universal</a:t>
            </a:r>
            <a:r>
              <a:rPr lang="en-US" dirty="0"/>
              <a:t>, learnable framework for representing world, visual and linguistic information.</a:t>
            </a:r>
          </a:p>
          <a:p>
            <a:pPr marL="285750" indent="-285750">
              <a:buFont typeface="Courier New"/>
              <a:buChar char="o"/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learn </a:t>
            </a:r>
            <a:r>
              <a:rPr lang="en-US" dirty="0" smtClean="0"/>
              <a:t>both unsupervised and supervised</a:t>
            </a:r>
          </a:p>
          <a:p>
            <a:pPr marL="285750" indent="-285750">
              <a:buFont typeface="Courier New"/>
              <a:buChar char="o"/>
            </a:pPr>
            <a:r>
              <a:rPr lang="en-US" dirty="0"/>
              <a:t>Effective </a:t>
            </a:r>
            <a:r>
              <a:rPr lang="en-US" b="1" dirty="0">
                <a:solidFill>
                  <a:srgbClr val="E68230"/>
                </a:solidFill>
              </a:rPr>
              <a:t>end-to-end </a:t>
            </a:r>
            <a:r>
              <a:rPr lang="en-US" dirty="0"/>
              <a:t>joint system </a:t>
            </a:r>
            <a:r>
              <a:rPr lang="en-US" dirty="0" smtClean="0"/>
              <a:t>learning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Utilize large </a:t>
            </a:r>
            <a:r>
              <a:rPr lang="en-US" dirty="0"/>
              <a:t>amounts of training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is DL useful?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0" y="3816337"/>
            <a:ext cx="3724158" cy="26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1184"/>
          <a:stretch/>
        </p:blipFill>
        <p:spPr>
          <a:xfrm>
            <a:off x="457200" y="2014152"/>
            <a:ext cx="7883611" cy="42754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172995"/>
            <a:ext cx="79206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neural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learning algorithm inspired by how the brain works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95250"/>
            <a:ext cx="889686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4759</TotalTime>
  <Words>335</Words>
  <Application>Microsoft Office PowerPoint</Application>
  <PresentationFormat>On-screen Show (4:3)</PresentationFormat>
  <Paragraphs>65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Book Antiqua</vt:lpstr>
      <vt:lpstr>Bradley Hand ITC TT-Bold</vt:lpstr>
      <vt:lpstr>Calibri</vt:lpstr>
      <vt:lpstr>Century Gothic</vt:lpstr>
      <vt:lpstr>Courier New</vt:lpstr>
      <vt:lpstr>Mangal</vt:lpstr>
      <vt:lpstr>Rage Italic</vt:lpstr>
      <vt:lpstr>Times New Roman</vt:lpstr>
      <vt:lpstr>Wingdings</vt:lpstr>
      <vt:lpstr>Sketchbook</vt:lpstr>
      <vt:lpstr>Introduction to Deep Learning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Ismini Lourentzou</dc:creator>
  <cp:lastModifiedBy>Windows User</cp:lastModifiedBy>
  <cp:revision>210</cp:revision>
  <dcterms:created xsi:type="dcterms:W3CDTF">2017-11-27T01:44:40Z</dcterms:created>
  <dcterms:modified xsi:type="dcterms:W3CDTF">2019-07-06T10:42:09Z</dcterms:modified>
</cp:coreProperties>
</file>