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92DA3-D857-4A28-8E9A-95162B33201A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AA793-0DBD-4217-8BD4-755A582A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1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AA793-0DBD-4217-8BD4-755A582AEA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1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2AA793-0DBD-4217-8BD4-755A582AEA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6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6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98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3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1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67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20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7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56C43-33D0-4348-ABBA-51BD24A58D61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465D-15EC-4663-A7C9-2F27E6110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70.png"/><Relationship Id="rId3" Type="http://schemas.openxmlformats.org/officeDocument/2006/relationships/image" Target="../media/image3.png"/><Relationship Id="rId21" Type="http://schemas.openxmlformats.org/officeDocument/2006/relationships/image" Target="../media/image130.png"/><Relationship Id="rId7" Type="http://schemas.openxmlformats.org/officeDocument/2006/relationships/image" Target="../media/image7.png"/><Relationship Id="rId12" Type="http://schemas.openxmlformats.org/officeDocument/2006/relationships/image" Target="../media/image100.png"/><Relationship Id="rId2" Type="http://schemas.openxmlformats.org/officeDocument/2006/relationships/image" Target="../media/image2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23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8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20.png"/><Relationship Id="rId22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6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66750" y="1717677"/>
            <a:ext cx="10515600" cy="1325563"/>
          </a:xfrm>
        </p:spPr>
        <p:txBody>
          <a:bodyPr/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9650" y="6256930"/>
            <a:ext cx="982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Most material from Andrew NG’s Course at </a:t>
            </a:r>
            <a:r>
              <a:rPr lang="en-US" dirty="0" err="1"/>
              <a:t>c</a:t>
            </a:r>
            <a:r>
              <a:rPr lang="en-US" dirty="0" err="1" smtClean="0"/>
              <a:t>oursera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69" y="904878"/>
            <a:ext cx="1743075" cy="139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18322" y="1384759"/>
            <a:ext cx="71493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 smtClean="0"/>
              <a:t>b = 0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95" y="762003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027622" y="1344099"/>
                <a:ext cx="27631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622" y="1344099"/>
                <a:ext cx="2763129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7160" y="2556822"/>
            <a:ext cx="3876675" cy="360045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6669" y="3340352"/>
            <a:ext cx="1200150" cy="1533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3922448"/>
            <a:ext cx="15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Hidden layer </a:t>
            </a:r>
            <a:r>
              <a:rPr lang="en-US" dirty="0" smtClean="0"/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74" y="1688056"/>
            <a:ext cx="10686198" cy="49856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9557" y="341194"/>
            <a:ext cx="62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Difference between logistic and neural network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685497" y="1318724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Logistic Regression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87821" y="1299967"/>
            <a:ext cx="353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Neural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3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1172" y="29818"/>
            <a:ext cx="10515600" cy="9244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>
                <a:latin typeface="Century Schoolbook" charset="0"/>
                <a:ea typeface="Century Schoolbook" charset="0"/>
                <a:cs typeface="Century Schoolbook" charset="0"/>
              </a:rPr>
              <a:t>What is a Neural Network?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1119" y="3584746"/>
            <a:ext cx="3338560" cy="1669702"/>
            <a:chOff x="-12232" y="3668255"/>
            <a:chExt cx="3365030" cy="216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3668255"/>
                  <a:ext cx="639544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4501371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5308663"/>
                  <a:ext cx="620811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16" idx="6"/>
              <a:endCxn id="17" idx="3"/>
            </p:cNvCxnSpPr>
            <p:nvPr/>
          </p:nvCxnSpPr>
          <p:spPr>
            <a:xfrm flipV="1">
              <a:off x="1448781" y="4884124"/>
              <a:ext cx="746427" cy="67140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5" idx="6"/>
              <a:endCxn id="17" idx="2"/>
            </p:cNvCxnSpPr>
            <p:nvPr/>
          </p:nvCxnSpPr>
          <p:spPr>
            <a:xfrm flipV="1">
              <a:off x="1448781" y="4758446"/>
              <a:ext cx="705935" cy="45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7" idx="6"/>
              <a:endCxn id="14" idx="1"/>
            </p:cNvCxnSpPr>
            <p:nvPr/>
          </p:nvCxnSpPr>
          <p:spPr>
            <a:xfrm>
              <a:off x="2431211" y="4758446"/>
              <a:ext cx="619597" cy="22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1172285" y="3792704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3" name="Straight Arrow Connector 12"/>
            <p:cNvCxnSpPr>
              <a:stCxn id="12" idx="6"/>
              <a:endCxn id="17" idx="1"/>
            </p:cNvCxnSpPr>
            <p:nvPr/>
          </p:nvCxnSpPr>
          <p:spPr>
            <a:xfrm>
              <a:off x="1448780" y="3970438"/>
              <a:ext cx="746428" cy="66233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807" y="4545269"/>
                  <a:ext cx="301991" cy="43088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1172286" y="4585246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Oval 15"/>
            <p:cNvSpPr/>
            <p:nvPr/>
          </p:nvSpPr>
          <p:spPr>
            <a:xfrm>
              <a:off x="1172286" y="5377790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Oval 16"/>
            <p:cNvSpPr/>
            <p:nvPr/>
          </p:nvSpPr>
          <p:spPr>
            <a:xfrm>
              <a:off x="2154716" y="4580712"/>
              <a:ext cx="276495" cy="3554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8" name="Straight Arrow Connector 17"/>
            <p:cNvCxnSpPr>
              <a:stCxn id="8" idx="3"/>
              <a:endCxn id="15" idx="3"/>
            </p:cNvCxnSpPr>
            <p:nvPr/>
          </p:nvCxnSpPr>
          <p:spPr>
            <a:xfrm flipV="1">
              <a:off x="608579" y="4888658"/>
              <a:ext cx="604199" cy="68161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8" idx="3"/>
              <a:endCxn id="16" idx="2"/>
            </p:cNvCxnSpPr>
            <p:nvPr/>
          </p:nvCxnSpPr>
          <p:spPr>
            <a:xfrm flipV="1">
              <a:off x="608579" y="5555524"/>
              <a:ext cx="563707" cy="1474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12" idx="3"/>
            </p:cNvCxnSpPr>
            <p:nvPr/>
          </p:nvCxnSpPr>
          <p:spPr>
            <a:xfrm flipV="1">
              <a:off x="608579" y="4096116"/>
              <a:ext cx="604198" cy="14741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7" idx="3"/>
              <a:endCxn id="15" idx="2"/>
            </p:cNvCxnSpPr>
            <p:nvPr/>
          </p:nvCxnSpPr>
          <p:spPr>
            <a:xfrm>
              <a:off x="608579" y="4762981"/>
              <a:ext cx="563706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3"/>
              <a:endCxn id="12" idx="3"/>
            </p:cNvCxnSpPr>
            <p:nvPr/>
          </p:nvCxnSpPr>
          <p:spPr>
            <a:xfrm flipV="1">
              <a:off x="608579" y="4096116"/>
              <a:ext cx="604197" cy="6668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3"/>
              <a:endCxn id="16" idx="2"/>
            </p:cNvCxnSpPr>
            <p:nvPr/>
          </p:nvCxnSpPr>
          <p:spPr>
            <a:xfrm>
              <a:off x="608579" y="4762981"/>
              <a:ext cx="563706" cy="79254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6" idx="3"/>
              <a:endCxn id="12" idx="2"/>
            </p:cNvCxnSpPr>
            <p:nvPr/>
          </p:nvCxnSpPr>
          <p:spPr>
            <a:xfrm>
              <a:off x="627312" y="3929865"/>
              <a:ext cx="544973" cy="4057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6" idx="3"/>
              <a:endCxn id="15" idx="1"/>
            </p:cNvCxnSpPr>
            <p:nvPr/>
          </p:nvCxnSpPr>
          <p:spPr>
            <a:xfrm>
              <a:off x="627312" y="3929865"/>
              <a:ext cx="585465" cy="70743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6" idx="3"/>
              <a:endCxn id="16" idx="1"/>
            </p:cNvCxnSpPr>
            <p:nvPr/>
          </p:nvCxnSpPr>
          <p:spPr>
            <a:xfrm>
              <a:off x="627312" y="3929865"/>
              <a:ext cx="585465" cy="149998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407309" y="2107560"/>
            <a:ext cx="2767859" cy="1545460"/>
            <a:chOff x="5638999" y="1337808"/>
            <a:chExt cx="2767859" cy="1545460"/>
          </a:xfrm>
        </p:grpSpPr>
        <p:sp>
          <p:nvSpPr>
            <p:cNvPr id="28" name="TextBox 27"/>
            <p:cNvSpPr txBox="1"/>
            <p:nvPr/>
          </p:nvSpPr>
          <p:spPr>
            <a:xfrm>
              <a:off x="5657858" y="1337808"/>
              <a:ext cx="3645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638999" y="1910483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w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687701" y="2483158"/>
              <a:ext cx="3347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b</a:t>
              </a:r>
            </a:p>
          </p:txBody>
        </p:sp>
        <p:cxnSp>
          <p:nvCxnSpPr>
            <p:cNvPr id="31" name="Straight Arrow Connector 30"/>
            <p:cNvCxnSpPr>
              <a:stCxn id="28" idx="3"/>
              <a:endCxn id="34" idx="1"/>
            </p:cNvCxnSpPr>
            <p:nvPr/>
          </p:nvCxnSpPr>
          <p:spPr>
            <a:xfrm>
              <a:off x="6022437" y="1537863"/>
              <a:ext cx="634506" cy="58775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30" idx="3"/>
              <a:endCxn id="34" idx="1"/>
            </p:cNvCxnSpPr>
            <p:nvPr/>
          </p:nvCxnSpPr>
          <p:spPr>
            <a:xfrm flipV="1">
              <a:off x="6022437" y="2125619"/>
              <a:ext cx="634506" cy="55759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3"/>
              <a:endCxn id="34" idx="1"/>
            </p:cNvCxnSpPr>
            <p:nvPr/>
          </p:nvCxnSpPr>
          <p:spPr>
            <a:xfrm>
              <a:off x="6022437" y="2110538"/>
              <a:ext cx="634506" cy="150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3" name="TextBox 6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943" y="1935054"/>
                  <a:ext cx="1749915" cy="3811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175170" y="2704806"/>
            <a:ext cx="1486152" cy="369332"/>
            <a:chOff x="8632186" y="1935054"/>
            <a:chExt cx="1864665" cy="369332"/>
          </a:xfrm>
        </p:grpSpPr>
        <p:cxnSp>
          <p:nvCxnSpPr>
            <p:cNvPr id="36" name="Straight Arrow Connector 35"/>
            <p:cNvCxnSpPr>
              <a:cxnSpLocks/>
              <a:stCxn id="34" idx="3"/>
              <a:endCxn id="37" idx="1"/>
            </p:cNvCxnSpPr>
            <p:nvPr/>
          </p:nvCxnSpPr>
          <p:spPr>
            <a:xfrm flipV="1">
              <a:off x="8632187" y="2119720"/>
              <a:ext cx="278236" cy="58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5" name="TextBox 6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0423" y="1935054"/>
                  <a:ext cx="158642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/>
          <p:cNvGrpSpPr/>
          <p:nvPr/>
        </p:nvGrpSpPr>
        <p:grpSpPr>
          <a:xfrm>
            <a:off x="7661318" y="2704807"/>
            <a:ext cx="1282284" cy="369332"/>
            <a:chOff x="11143621" y="1830544"/>
            <a:chExt cx="1436613" cy="386497"/>
          </a:xfrm>
        </p:grpSpPr>
        <p:cxnSp>
          <p:nvCxnSpPr>
            <p:cNvPr id="39" name="Straight Arrow Connector 38"/>
            <p:cNvCxnSpPr>
              <a:cxnSpLocks/>
              <a:stCxn id="37" idx="3"/>
              <a:endCxn id="40" idx="1"/>
            </p:cNvCxnSpPr>
            <p:nvPr/>
          </p:nvCxnSpPr>
          <p:spPr>
            <a:xfrm>
              <a:off x="11143617" y="2023791"/>
              <a:ext cx="249889" cy="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7" name="TextBox 6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3507" y="1830544"/>
                  <a:ext cx="1186727" cy="386497"/>
                </a:xfrm>
                <a:prstGeom prst="rect">
                  <a:avLst/>
                </a:prstGeom>
                <a:blipFill>
                  <a:blip r:embed="rId8"/>
                  <a:stretch>
                    <a:fillRect b="-1129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/>
          <p:cNvGrpSpPr/>
          <p:nvPr/>
        </p:nvGrpSpPr>
        <p:grpSpPr>
          <a:xfrm>
            <a:off x="1526473" y="4933601"/>
            <a:ext cx="748548" cy="1652110"/>
            <a:chOff x="3045259" y="3832282"/>
            <a:chExt cx="748548" cy="1382442"/>
          </a:xfrm>
        </p:grpSpPr>
        <p:sp>
          <p:nvSpPr>
            <p:cNvPr id="42" name="TextBox 41"/>
            <p:cNvSpPr txBox="1"/>
            <p:nvPr/>
          </p:nvSpPr>
          <p:spPr>
            <a:xfrm>
              <a:off x="3340591" y="3832282"/>
              <a:ext cx="357177" cy="334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  <a:endParaRPr lang="en-US" sz="1400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0" name="TextBox 7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259" y="4357366"/>
                  <a:ext cx="632077" cy="345854"/>
                </a:xfrm>
                <a:prstGeom prst="rect">
                  <a:avLst/>
                </a:prstGeom>
                <a:blipFill>
                  <a:blip r:embed="rId9"/>
                  <a:stretch>
                    <a:fillRect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11" name="TextBox 7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514" y="4868870"/>
                  <a:ext cx="652293" cy="3458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/>
          <p:cNvGrpSpPr/>
          <p:nvPr/>
        </p:nvGrpSpPr>
        <p:grpSpPr>
          <a:xfrm>
            <a:off x="2158553" y="5133658"/>
            <a:ext cx="2522574" cy="1198661"/>
            <a:chOff x="2553001" y="4094933"/>
            <a:chExt cx="2522574" cy="1003015"/>
          </a:xfrm>
        </p:grpSpPr>
        <p:cxnSp>
          <p:nvCxnSpPr>
            <p:cNvPr id="46" name="Straight Arrow Connector 45"/>
            <p:cNvCxnSpPr>
              <a:cxnSpLocks/>
              <a:stCxn id="42" idx="3"/>
              <a:endCxn id="49" idx="1"/>
            </p:cNvCxnSpPr>
            <p:nvPr/>
          </p:nvCxnSpPr>
          <p:spPr>
            <a:xfrm>
              <a:off x="2573430" y="4094933"/>
              <a:ext cx="325175" cy="5425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cxnSpLocks/>
              <a:endCxn id="49" idx="1"/>
            </p:cNvCxnSpPr>
            <p:nvPr/>
          </p:nvCxnSpPr>
          <p:spPr>
            <a:xfrm flipV="1">
              <a:off x="2582244" y="4637478"/>
              <a:ext cx="316361" cy="46047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cxnSpLocks/>
              <a:endCxn id="49" idx="1"/>
            </p:cNvCxnSpPr>
            <p:nvPr/>
          </p:nvCxnSpPr>
          <p:spPr>
            <a:xfrm>
              <a:off x="2553001" y="4632424"/>
              <a:ext cx="345604" cy="505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5" name="TextBox 7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8605" y="4478017"/>
                  <a:ext cx="2176970" cy="31892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4681127" y="5593840"/>
            <a:ext cx="1731721" cy="381130"/>
            <a:chOff x="5506298" y="4329125"/>
            <a:chExt cx="1570874" cy="5732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8" name="TextBox 7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1456" y="4329125"/>
                  <a:ext cx="1375716" cy="573221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797" b="-1093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>
              <a:cxnSpLocks/>
              <a:stCxn id="49" idx="3"/>
              <a:endCxn id="51" idx="1"/>
            </p:cNvCxnSpPr>
            <p:nvPr/>
          </p:nvCxnSpPr>
          <p:spPr>
            <a:xfrm>
              <a:off x="5506298" y="4612163"/>
              <a:ext cx="195158" cy="35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412850" y="5593841"/>
            <a:ext cx="2648679" cy="392993"/>
            <a:chOff x="7306701" y="4370813"/>
            <a:chExt cx="1913910" cy="56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5" name="TextBox 7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09" y="4370813"/>
                  <a:ext cx="1770002" cy="56253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/>
            <p:cNvCxnSpPr>
              <a:stCxn id="51" idx="3"/>
              <a:endCxn id="54" idx="1"/>
            </p:cNvCxnSpPr>
            <p:nvPr/>
          </p:nvCxnSpPr>
          <p:spPr>
            <a:xfrm>
              <a:off x="7306701" y="4643588"/>
              <a:ext cx="143908" cy="849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9061527" y="5585431"/>
            <a:ext cx="1798163" cy="381130"/>
            <a:chOff x="9080539" y="4384892"/>
            <a:chExt cx="1798163" cy="3189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2" name="TextBox 7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9992" y="4384892"/>
                  <a:ext cx="1638710" cy="31891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1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4" idx="3"/>
              <a:endCxn id="57" idx="1"/>
            </p:cNvCxnSpPr>
            <p:nvPr/>
          </p:nvCxnSpPr>
          <p:spPr>
            <a:xfrm flipV="1">
              <a:off x="9080539" y="4544351"/>
              <a:ext cx="159453" cy="1200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10859690" y="5593840"/>
            <a:ext cx="1185902" cy="381130"/>
            <a:chOff x="10814722" y="4384895"/>
            <a:chExt cx="1185902" cy="3189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ℒ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[2]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1" name="TextBox 7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8306" y="4384895"/>
                  <a:ext cx="1002318" cy="31892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87500" r="-15663" b="-11406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>
              <a:stCxn id="57" idx="3"/>
              <a:endCxn id="60" idx="1"/>
            </p:cNvCxnSpPr>
            <p:nvPr/>
          </p:nvCxnSpPr>
          <p:spPr>
            <a:xfrm>
              <a:off x="10814722" y="4537319"/>
              <a:ext cx="183584" cy="703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81119" y="743492"/>
            <a:ext cx="3330678" cy="1792026"/>
            <a:chOff x="-12232" y="1190818"/>
            <a:chExt cx="3330678" cy="1792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190818"/>
                  <a:ext cx="612539" cy="52322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1825221"/>
                  <a:ext cx="620811" cy="52322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32" y="2459624"/>
                  <a:ext cx="620811" cy="523220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>
              <a:stCxn id="63" idx="3"/>
              <a:endCxn id="71" idx="1"/>
            </p:cNvCxnSpPr>
            <p:nvPr/>
          </p:nvCxnSpPr>
          <p:spPr>
            <a:xfrm>
              <a:off x="600307" y="1452428"/>
              <a:ext cx="1199867" cy="52872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4" idx="3"/>
              <a:endCxn id="71" idx="2"/>
            </p:cNvCxnSpPr>
            <p:nvPr/>
          </p:nvCxnSpPr>
          <p:spPr>
            <a:xfrm flipV="1">
              <a:off x="608579" y="2078135"/>
              <a:ext cx="1152546" cy="869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5" idx="3"/>
              <a:endCxn id="71" idx="3"/>
            </p:cNvCxnSpPr>
            <p:nvPr/>
          </p:nvCxnSpPr>
          <p:spPr>
            <a:xfrm flipV="1">
              <a:off x="608579" y="2175122"/>
              <a:ext cx="1191595" cy="54611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71" idx="6"/>
              <a:endCxn id="70" idx="1"/>
            </p:cNvCxnSpPr>
            <p:nvPr/>
          </p:nvCxnSpPr>
          <p:spPr>
            <a:xfrm flipV="1">
              <a:off x="2027765" y="2073758"/>
              <a:ext cx="881706" cy="437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470" y="1815583"/>
                  <a:ext cx="408976" cy="51634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Oval 70"/>
            <p:cNvSpPr/>
            <p:nvPr/>
          </p:nvSpPr>
          <p:spPr>
            <a:xfrm>
              <a:off x="1761125" y="1940975"/>
              <a:ext cx="26664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="" xmlns:a16="http://schemas.microsoft.com/office/drawing/2014/main" id="{AE28782D-C70B-49CE-A7D9-EC4F4AF497F6}"/>
              </a:ext>
            </a:extLst>
          </p:cNvPr>
          <p:cNvGrpSpPr/>
          <p:nvPr/>
        </p:nvGrpSpPr>
        <p:grpSpPr>
          <a:xfrm>
            <a:off x="5560419" y="5790338"/>
            <a:ext cx="1051587" cy="1121031"/>
            <a:chOff x="5560419" y="5790338"/>
            <a:chExt cx="1051587" cy="1121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="" xmlns:a16="http://schemas.microsoft.com/office/drawing/2014/main" id="{4A257ED5-1F3A-4D87-98A1-9008F8066174}"/>
                    </a:ext>
                  </a:extLst>
                </p:cNvPr>
                <p:cNvSpPr txBox="1"/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4A257ED5-1F3A-4D87-98A1-9008F8066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0419" y="6133181"/>
                  <a:ext cx="689984" cy="41331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="" xmlns:a16="http://schemas.microsoft.com/office/drawing/2014/main" id="{551669C1-88F8-4A8A-99B9-325AA0DF1A0B}"/>
                    </a:ext>
                  </a:extLst>
                </p:cNvPr>
                <p:cNvSpPr txBox="1"/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51669C1-88F8-4A8A-99B9-325AA0DF1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109" y="6498051"/>
                  <a:ext cx="652294" cy="41331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="" xmlns:a16="http://schemas.microsoft.com/office/drawing/2014/main" id="{DA134003-E4FA-49E1-8492-76C5A1671BF3}"/>
                </a:ext>
              </a:extLst>
            </p:cNvPr>
            <p:cNvCxnSpPr>
              <a:cxnSpLocks/>
              <a:stCxn id="73" idx="3"/>
              <a:endCxn id="54" idx="1"/>
            </p:cNvCxnSpPr>
            <p:nvPr/>
          </p:nvCxnSpPr>
          <p:spPr>
            <a:xfrm flipV="1">
              <a:off x="6250403" y="5790338"/>
              <a:ext cx="361603" cy="5495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="" xmlns:a16="http://schemas.microsoft.com/office/drawing/2014/main" id="{3EDBFDCA-A50F-402F-95DB-C9A99F2B4135}"/>
                </a:ext>
              </a:extLst>
            </p:cNvPr>
            <p:cNvCxnSpPr>
              <a:cxnSpLocks/>
              <a:stCxn id="74" idx="3"/>
              <a:endCxn id="54" idx="1"/>
            </p:cNvCxnSpPr>
            <p:nvPr/>
          </p:nvCxnSpPr>
          <p:spPr>
            <a:xfrm flipV="1">
              <a:off x="6250403" y="5790338"/>
              <a:ext cx="361603" cy="91437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398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7522"/>
            <a:ext cx="10515600" cy="1325563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Neural Network Representation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0924" y="2057017"/>
            <a:ext cx="5766892" cy="3461860"/>
            <a:chOff x="6533203" y="1384698"/>
            <a:chExt cx="4109986" cy="25413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368" y="1829228"/>
                  <a:ext cx="605136" cy="52322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2477705"/>
                  <a:ext cx="612302" cy="52322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203" y="3126181"/>
                  <a:ext cx="612302" cy="52322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/>
            <p:nvPr/>
          </p:nvCxnSpPr>
          <p:spPr>
            <a:xfrm>
              <a:off x="9625255" y="2687287"/>
              <a:ext cx="560734" cy="459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961657" y="1384698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860" y="2525552"/>
                  <a:ext cx="401329" cy="362903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>
            <a:xfrm>
              <a:off x="7961657" y="207941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Oval 12"/>
            <p:cNvSpPr/>
            <p:nvPr/>
          </p:nvSpPr>
          <p:spPr>
            <a:xfrm>
              <a:off x="7961657" y="2774126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" name="Oval 13"/>
            <p:cNvSpPr/>
            <p:nvPr/>
          </p:nvSpPr>
          <p:spPr>
            <a:xfrm>
              <a:off x="7961657" y="3468841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8418857" y="1613298"/>
              <a:ext cx="816153" cy="90790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8418857" y="2308012"/>
              <a:ext cx="749198" cy="3748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8418857" y="2682852"/>
              <a:ext cx="749198" cy="3198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8351902" y="2844497"/>
              <a:ext cx="883108" cy="69129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9168055" y="2454252"/>
              <a:ext cx="457200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7145504" y="1613298"/>
              <a:ext cx="816153" cy="47754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7145505" y="2308012"/>
              <a:ext cx="816152" cy="43130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7145505" y="3002726"/>
              <a:ext cx="816152" cy="3850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145505" y="3387791"/>
              <a:ext cx="816152" cy="30965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145505" y="1774943"/>
              <a:ext cx="883107" cy="161284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145505" y="2469657"/>
              <a:ext cx="883107" cy="9181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7145505" y="1613298"/>
              <a:ext cx="816152" cy="112601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145505" y="2739315"/>
              <a:ext cx="883107" cy="796481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45505" y="2739315"/>
              <a:ext cx="883107" cy="10176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45504" y="2090838"/>
              <a:ext cx="816153" cy="21717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45504" y="2090838"/>
              <a:ext cx="816153" cy="91188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45504" y="2090838"/>
              <a:ext cx="883108" cy="144495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195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537" y="166866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entury Schoolbook" charset="0"/>
                <a:ea typeface="Century Schoolbook" charset="0"/>
                <a:cs typeface="Century Schoolbook" charset="0"/>
              </a:rPr>
              <a:t>Activation functions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702527" y="1418581"/>
            <a:ext cx="4155223" cy="2105670"/>
            <a:chOff x="702527" y="1418581"/>
            <a:chExt cx="4155223" cy="21056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1418581"/>
                  <a:ext cx="540785" cy="65191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145458"/>
                  <a:ext cx="528130" cy="65191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27" y="2872334"/>
                  <a:ext cx="541218" cy="65191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18" idx="6"/>
              <a:endCxn id="19" idx="2"/>
            </p:cNvCxnSpPr>
            <p:nvPr/>
          </p:nvCxnSpPr>
          <p:spPr>
            <a:xfrm flipV="1">
              <a:off x="2574163" y="2460559"/>
              <a:ext cx="513359" cy="713468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7" idx="6"/>
              <a:endCxn id="19" idx="2"/>
            </p:cNvCxnSpPr>
            <p:nvPr/>
          </p:nvCxnSpPr>
          <p:spPr>
            <a:xfrm>
              <a:off x="2574163" y="2460560"/>
              <a:ext cx="513359" cy="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636299" y="2469304"/>
              <a:ext cx="846433" cy="8463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2028976" y="1441721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5" name="Straight Arrow Connector 14"/>
            <p:cNvCxnSpPr>
              <a:stCxn id="14" idx="6"/>
              <a:endCxn id="19" idx="2"/>
            </p:cNvCxnSpPr>
            <p:nvPr/>
          </p:nvCxnSpPr>
          <p:spPr>
            <a:xfrm>
              <a:off x="2574163" y="1748214"/>
              <a:ext cx="513359" cy="71234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9142" y="2310144"/>
                  <a:ext cx="378608" cy="40642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/>
            <p:cNvSpPr/>
            <p:nvPr/>
          </p:nvSpPr>
          <p:spPr>
            <a:xfrm>
              <a:off x="2028976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Oval 17"/>
            <p:cNvSpPr/>
            <p:nvPr/>
          </p:nvSpPr>
          <p:spPr>
            <a:xfrm>
              <a:off x="2028976" y="2866412"/>
              <a:ext cx="545187" cy="61523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87522" y="2154066"/>
              <a:ext cx="545187" cy="6129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20" name="Straight Arrow Connector 19"/>
            <p:cNvCxnSpPr>
              <a:stCxn id="10" idx="3"/>
              <a:endCxn id="17" idx="2"/>
            </p:cNvCxnSpPr>
            <p:nvPr/>
          </p:nvCxnSpPr>
          <p:spPr>
            <a:xfrm flipV="1">
              <a:off x="1243745" y="2460559"/>
              <a:ext cx="785231" cy="737734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8" idx="2"/>
            </p:cNvCxnSpPr>
            <p:nvPr/>
          </p:nvCxnSpPr>
          <p:spPr>
            <a:xfrm flipV="1">
              <a:off x="1243745" y="3174027"/>
              <a:ext cx="785230" cy="24265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0" idx="3"/>
              <a:endCxn id="14" idx="2"/>
            </p:cNvCxnSpPr>
            <p:nvPr/>
          </p:nvCxnSpPr>
          <p:spPr>
            <a:xfrm flipV="1">
              <a:off x="1243745" y="1748214"/>
              <a:ext cx="785231" cy="145007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7" idx="2"/>
            </p:cNvCxnSpPr>
            <p:nvPr/>
          </p:nvCxnSpPr>
          <p:spPr>
            <a:xfrm flipV="1">
              <a:off x="1230657" y="2460560"/>
              <a:ext cx="798320" cy="1085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3"/>
              <a:endCxn id="14" idx="2"/>
            </p:cNvCxnSpPr>
            <p:nvPr/>
          </p:nvCxnSpPr>
          <p:spPr>
            <a:xfrm flipV="1">
              <a:off x="1230657" y="1748215"/>
              <a:ext cx="798320" cy="723202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9" idx="3"/>
              <a:endCxn id="18" idx="2"/>
            </p:cNvCxnSpPr>
            <p:nvPr/>
          </p:nvCxnSpPr>
          <p:spPr>
            <a:xfrm>
              <a:off x="1230657" y="2471417"/>
              <a:ext cx="798320" cy="702610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8" idx="3"/>
              <a:endCxn id="14" idx="2"/>
            </p:cNvCxnSpPr>
            <p:nvPr/>
          </p:nvCxnSpPr>
          <p:spPr>
            <a:xfrm>
              <a:off x="1243312" y="1744539"/>
              <a:ext cx="785663" cy="3676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8" idx="3"/>
              <a:endCxn id="17" idx="2"/>
            </p:cNvCxnSpPr>
            <p:nvPr/>
          </p:nvCxnSpPr>
          <p:spPr>
            <a:xfrm>
              <a:off x="1243312" y="1744540"/>
              <a:ext cx="785664" cy="716019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3"/>
              <a:endCxn id="18" idx="2"/>
            </p:cNvCxnSpPr>
            <p:nvPr/>
          </p:nvCxnSpPr>
          <p:spPr>
            <a:xfrm>
              <a:off x="1243312" y="1744540"/>
              <a:ext cx="785664" cy="1429487"/>
            </a:xfrm>
            <a:prstGeom prst="straightConnector1">
              <a:avLst/>
            </a:prstGeom>
            <a:ln>
              <a:solidFill>
                <a:schemeClr val="tx1"/>
              </a:solidFill>
              <a:headEnd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028975" y="4663961"/>
            <a:ext cx="3348031" cy="2083498"/>
            <a:chOff x="7572605" y="1318041"/>
            <a:chExt cx="3348031" cy="18955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318041"/>
                  <a:ext cx="2989857" cy="41903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1796377"/>
                  <a:ext cx="2167132" cy="4605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274713"/>
                  <a:ext cx="3348031" cy="41903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charset="0"/>
                          </a:rPr>
                          <m:t>𝜎</m:t>
                        </m:r>
                        <m:r>
                          <a:rPr lang="en-US" sz="2800" b="0" i="0" smtClean="0">
                            <a:latin typeface="Cambria Math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p>
                        <m:r>
                          <a:rPr lang="en-US" sz="2800" b="0" i="0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sz="2800" i="1" dirty="0"/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605" y="2753049"/>
                  <a:ext cx="2167132" cy="4605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/>
          <p:cNvSpPr txBox="1"/>
          <p:nvPr/>
        </p:nvSpPr>
        <p:spPr>
          <a:xfrm>
            <a:off x="702527" y="3950738"/>
            <a:ext cx="1758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Given x:</a:t>
            </a:r>
          </a:p>
        </p:txBody>
      </p:sp>
    </p:spTree>
    <p:extLst>
      <p:ext uri="{BB962C8B-B14F-4D97-AF65-F5344CB8AC3E}">
        <p14:creationId xmlns:p14="http://schemas.microsoft.com/office/powerpoint/2010/main" val="38184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7536" y="166866"/>
            <a:ext cx="10558409" cy="706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Pros and cons of activation functions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417573" y="781583"/>
            <a:ext cx="3787255" cy="2836764"/>
            <a:chOff x="417573" y="596702"/>
            <a:chExt cx="3787255" cy="3017127"/>
          </a:xfrm>
        </p:grpSpPr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765" y="1288300"/>
              <a:ext cx="3029046" cy="1360957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2207881" y="596702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7573" y="1043923"/>
              <a:ext cx="3787255" cy="2569906"/>
              <a:chOff x="833550" y="1518557"/>
              <a:chExt cx="3787255" cy="2569906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95351" y="1518557"/>
                <a:ext cx="3445328" cy="1567543"/>
                <a:chOff x="653144" y="1469572"/>
                <a:chExt cx="3445328" cy="1567543"/>
              </a:xfrm>
            </p:grpSpPr>
            <p:cxnSp>
              <p:nvCxnSpPr>
                <p:cNvPr id="6" name="Straight Arrow Connector 5"/>
                <p:cNvCxnSpPr/>
                <p:nvPr/>
              </p:nvCxnSpPr>
              <p:spPr>
                <a:xfrm>
                  <a:off x="653144" y="30371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2375808" y="1469572"/>
                  <a:ext cx="0" cy="15675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/>
              <p:cNvSpPr txBox="1"/>
              <p:nvPr/>
            </p:nvSpPr>
            <p:spPr>
              <a:xfrm>
                <a:off x="4238969" y="2854097"/>
                <a:ext cx="381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>
                    <a:latin typeface="Century Schoolbook" charset="0"/>
                    <a:ea typeface="Century Schoolbook" charset="0"/>
                    <a:cs typeface="Century Schoolbook" charset="0"/>
                  </a:rPr>
                  <a:t>z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33550" y="3457931"/>
                <a:ext cx="1576072" cy="5564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sigmoid:</a:t>
                </a:r>
                <a:endParaRPr lang="en-US" sz="16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mr-I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𝑧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3241" y="3271829"/>
                    <a:ext cx="2010807" cy="816634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" name="Group 1"/>
          <p:cNvGrpSpPr/>
          <p:nvPr/>
        </p:nvGrpSpPr>
        <p:grpSpPr>
          <a:xfrm>
            <a:off x="7208768" y="4070663"/>
            <a:ext cx="3851208" cy="2394145"/>
            <a:chOff x="7208768" y="3794717"/>
            <a:chExt cx="3851208" cy="2394145"/>
          </a:xfrm>
        </p:grpSpPr>
        <p:grpSp>
          <p:nvGrpSpPr>
            <p:cNvPr id="42" name="Group 41"/>
            <p:cNvGrpSpPr/>
            <p:nvPr/>
          </p:nvGrpSpPr>
          <p:grpSpPr>
            <a:xfrm>
              <a:off x="7208768" y="4244096"/>
              <a:ext cx="3851208" cy="1944766"/>
              <a:chOff x="435050" y="3804505"/>
              <a:chExt cx="3827164" cy="1944766"/>
            </a:xfrm>
          </p:grpSpPr>
          <p:grpSp>
            <p:nvGrpSpPr>
              <p:cNvPr id="43" name="Group 42"/>
              <p:cNvGrpSpPr/>
              <p:nvPr/>
            </p:nvGrpSpPr>
            <p:grpSpPr>
              <a:xfrm>
                <a:off x="435050" y="3804505"/>
                <a:ext cx="3827164" cy="1944766"/>
                <a:chOff x="895351" y="1518557"/>
                <a:chExt cx="3827164" cy="1944766"/>
              </a:xfrm>
            </p:grpSpPr>
            <p:grpSp>
              <p:nvGrpSpPr>
                <p:cNvPr id="46" name="Group 45"/>
                <p:cNvGrpSpPr/>
                <p:nvPr/>
              </p:nvGrpSpPr>
              <p:grpSpPr>
                <a:xfrm>
                  <a:off x="895351" y="1518557"/>
                  <a:ext cx="3445328" cy="1567543"/>
                  <a:chOff x="653144" y="1469572"/>
                  <a:chExt cx="3445328" cy="1567543"/>
                </a:xfrm>
              </p:grpSpPr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653144" y="3037115"/>
                    <a:ext cx="3445328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none" w="lg" len="lg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V="1">
                    <a:off x="2375808" y="1469572"/>
                    <a:ext cx="0" cy="1567543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7" name="TextBox 46"/>
                <p:cNvSpPr txBox="1"/>
                <p:nvPr/>
              </p:nvSpPr>
              <p:spPr>
                <a:xfrm>
                  <a:off x="4340679" y="2878548"/>
                  <a:ext cx="38183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>
                      <a:latin typeface="Century Schoolbook" charset="0"/>
                      <a:ea typeface="Century Schoolbook" charset="0"/>
                      <a:cs typeface="Century Schoolbook" charset="0"/>
                    </a:rPr>
                    <a:t>z</a:t>
                  </a:r>
                </a:p>
              </p:txBody>
            </p:sp>
          </p:grpSp>
          <p:cxnSp>
            <p:nvCxnSpPr>
              <p:cNvPr id="44" name="Straight Connector 43"/>
              <p:cNvCxnSpPr/>
              <p:nvPr/>
            </p:nvCxnSpPr>
            <p:spPr>
              <a:xfrm flipV="1">
                <a:off x="2157715" y="3939902"/>
                <a:ext cx="1427918" cy="142287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54371" y="5361128"/>
                <a:ext cx="1503343" cy="146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8931431" y="3794717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208768" y="813561"/>
            <a:ext cx="3829563" cy="2414852"/>
            <a:chOff x="7230413" y="866224"/>
            <a:chExt cx="3829563" cy="2414852"/>
          </a:xfrm>
        </p:grpSpPr>
        <p:sp>
          <p:nvSpPr>
            <p:cNvPr id="19" name="TextBox 18"/>
            <p:cNvSpPr txBox="1"/>
            <p:nvPr/>
          </p:nvSpPr>
          <p:spPr>
            <a:xfrm>
              <a:off x="10654096" y="2087075"/>
              <a:ext cx="405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53076" y="866224"/>
              <a:ext cx="412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Century Schoolbook" charset="0"/>
                  <a:ea typeface="Century Schoolbook" charset="0"/>
                  <a:cs typeface="Century Schoolbook" charset="0"/>
                </a:rPr>
                <a:t>a</a:t>
              </a:r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7230413" y="1271473"/>
              <a:ext cx="3445328" cy="2009603"/>
              <a:chOff x="7270617" y="1253738"/>
              <a:chExt cx="3445328" cy="2009603"/>
            </a:xfrm>
          </p:grpSpPr>
          <p:pic>
            <p:nvPicPr>
              <p:cNvPr id="88" name="Picture 8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78758" y="1578060"/>
                <a:ext cx="3029046" cy="1360957"/>
              </a:xfrm>
              <a:prstGeom prst="rect">
                <a:avLst/>
              </a:prstGeom>
            </p:spPr>
          </p:pic>
          <p:grpSp>
            <p:nvGrpSpPr>
              <p:cNvPr id="87" name="Group 86"/>
              <p:cNvGrpSpPr/>
              <p:nvPr/>
            </p:nvGrpSpPr>
            <p:grpSpPr>
              <a:xfrm>
                <a:off x="7270617" y="1253738"/>
                <a:ext cx="3445328" cy="2009603"/>
                <a:chOff x="7270617" y="1253738"/>
                <a:chExt cx="3445328" cy="2009603"/>
              </a:xfrm>
            </p:grpSpPr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270617" y="2248915"/>
                  <a:ext cx="3445328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non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8993546" y="1253738"/>
                  <a:ext cx="0" cy="200960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Group 6"/>
          <p:cNvGrpSpPr/>
          <p:nvPr/>
        </p:nvGrpSpPr>
        <p:grpSpPr>
          <a:xfrm>
            <a:off x="417573" y="3888840"/>
            <a:ext cx="3737476" cy="2403547"/>
            <a:chOff x="417573" y="3888840"/>
            <a:chExt cx="3737476" cy="2403547"/>
          </a:xfrm>
        </p:grpSpPr>
        <p:grpSp>
          <p:nvGrpSpPr>
            <p:cNvPr id="3" name="Group 2"/>
            <p:cNvGrpSpPr/>
            <p:nvPr/>
          </p:nvGrpSpPr>
          <p:grpSpPr>
            <a:xfrm>
              <a:off x="417573" y="3888840"/>
              <a:ext cx="3737476" cy="2403547"/>
              <a:chOff x="417573" y="3888840"/>
              <a:chExt cx="3737476" cy="2403547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17573" y="4358467"/>
                <a:ext cx="3737476" cy="1933920"/>
                <a:chOff x="435050" y="3804505"/>
                <a:chExt cx="3737476" cy="1933920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35050" y="3804505"/>
                  <a:ext cx="3737476" cy="1933920"/>
                  <a:chOff x="895351" y="1518557"/>
                  <a:chExt cx="3737476" cy="1933920"/>
                </a:xfrm>
              </p:grpSpPr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895351" y="1518557"/>
                    <a:ext cx="3445328" cy="1567543"/>
                    <a:chOff x="653144" y="1469572"/>
                    <a:chExt cx="3445328" cy="1567543"/>
                  </a:xfrm>
                </p:grpSpPr>
                <p:cxnSp>
                  <p:nvCxnSpPr>
                    <p:cNvPr id="29" name="Straight Arrow Connector 28"/>
                    <p:cNvCxnSpPr/>
                    <p:nvPr/>
                  </p:nvCxnSpPr>
                  <p:spPr>
                    <a:xfrm>
                      <a:off x="653144" y="3037115"/>
                      <a:ext cx="3445328" cy="0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none" w="lg" len="lg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V="1">
                      <a:off x="2375808" y="1469572"/>
                      <a:ext cx="0" cy="1567543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250991" y="2867702"/>
                    <a:ext cx="381836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3200">
                        <a:latin typeface="Century Schoolbook" charset="0"/>
                        <a:ea typeface="Century Schoolbook" charset="0"/>
                        <a:cs typeface="Century Schoolbook" charset="0"/>
                      </a:rPr>
                      <a:t>z</a:t>
                    </a:r>
                  </a:p>
                </p:txBody>
              </p:sp>
            </p:grp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2157715" y="3939902"/>
                  <a:ext cx="1427918" cy="142287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 flipV="1">
                  <a:off x="592667" y="5361126"/>
                  <a:ext cx="1565047" cy="9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TextBox 40"/>
              <p:cNvSpPr txBox="1"/>
              <p:nvPr/>
            </p:nvSpPr>
            <p:spPr>
              <a:xfrm>
                <a:off x="2142486" y="3888840"/>
                <a:ext cx="4122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latin typeface="Century Schoolbook" charset="0"/>
                    <a:ea typeface="Century Schoolbook" charset="0"/>
                    <a:cs typeface="Century Schoolbook" charset="0"/>
                  </a:rPr>
                  <a:t>a</a:t>
                </a:r>
              </a:p>
            </p:txBody>
          </p:sp>
        </p:grpSp>
        <p:cxnSp>
          <p:nvCxnSpPr>
            <p:cNvPr id="51" name="Straight Connector 50"/>
            <p:cNvCxnSpPr/>
            <p:nvPr/>
          </p:nvCxnSpPr>
          <p:spPr>
            <a:xfrm flipV="1">
              <a:off x="575189" y="5913798"/>
              <a:ext cx="1574887" cy="12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406198" y="6180420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903057" y="6223811"/>
                <a:ext cx="22139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057" y="6223811"/>
                <a:ext cx="221393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/>
          <p:cNvSpPr txBox="1"/>
          <p:nvPr/>
        </p:nvSpPr>
        <p:spPr>
          <a:xfrm>
            <a:off x="7342474" y="3186078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tanh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8631424" y="3002931"/>
                <a:ext cx="2360133" cy="8340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mr-I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24" y="3002931"/>
                <a:ext cx="2360133" cy="83401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045011" y="6278228"/>
            <a:ext cx="2379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Leaky </a:t>
            </a:r>
            <a:r>
              <a:rPr lang="en-US" sz="2800" dirty="0" err="1" smtClean="0">
                <a:latin typeface="Century Schoolbook" charset="0"/>
                <a:ea typeface="Century Schoolbook" charset="0"/>
                <a:cs typeface="Century Schoolbook" charset="0"/>
              </a:rPr>
              <a:t>ReLU</a:t>
            </a:r>
            <a:r>
              <a:rPr lang="en-US" sz="2800" dirty="0" smtClean="0">
                <a:latin typeface="Century Schoolbook" charset="0"/>
                <a:ea typeface="Century Schoolbook" charset="0"/>
                <a:cs typeface="Century Schoolbook" charset="0"/>
              </a:rPr>
              <a:t>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33443" y="6321619"/>
                <a:ext cx="23948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443" y="6321619"/>
                <a:ext cx="239482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Random initialization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1230701" y="1474931"/>
            <a:ext cx="5203669" cy="1772195"/>
            <a:chOff x="1154501" y="1474931"/>
            <a:chExt cx="5203669" cy="17721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2" y="1484887"/>
                  <a:ext cx="732315" cy="55502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=""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[1]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2591" y="2675366"/>
                  <a:ext cx="732316" cy="57176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=""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="" xmlns:a16="http://schemas.microsoft.com/office/drawing/2014/main" id="{7946D25A-F23F-41FC-8E3E-F88A3947DF2B}"/>
                </a:ext>
              </a:extLst>
            </p:cNvPr>
            <p:cNvCxnSpPr>
              <a:stCxn id="24" idx="3"/>
              <a:endCxn id="22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="" xmlns:a16="http://schemas.microsoft.com/office/drawing/2014/main" id="{84FFBDDB-9714-447E-A5C0-C8B021301B91}"/>
                </a:ext>
              </a:extLst>
            </p:cNvPr>
            <p:cNvCxnSpPr>
              <a:stCxn id="28" idx="3"/>
              <a:endCxn id="23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="" xmlns:a16="http://schemas.microsoft.com/office/drawing/2014/main" id="{64B2B5E9-2CC5-4D2A-B18D-A43B8FEAE868}"/>
                </a:ext>
              </a:extLst>
            </p:cNvPr>
            <p:cNvCxnSpPr>
              <a:stCxn id="23" idx="6"/>
              <a:endCxn id="29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="" xmlns:a16="http://schemas.microsoft.com/office/drawing/2014/main" id="{5D21364F-A502-4229-96BB-29CAFA25ECD1}"/>
                </a:ext>
              </a:extLst>
            </p:cNvPr>
            <p:cNvCxnSpPr>
              <a:stCxn id="24" idx="3"/>
              <a:endCxn id="23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="" xmlns:a16="http://schemas.microsoft.com/office/drawing/2014/main" id="{8C0E9FD9-76C4-418F-878B-372611869551}"/>
                </a:ext>
              </a:extLst>
            </p:cNvPr>
            <p:cNvCxnSpPr>
              <a:stCxn id="28" idx="3"/>
              <a:endCxn id="22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="" xmlns:a16="http://schemas.microsoft.com/office/drawing/2014/main" id="{147AFB97-3284-45D9-8B20-D043CD0FE5A1}"/>
                </a:ext>
              </a:extLst>
            </p:cNvPr>
            <p:cNvCxnSpPr>
              <a:stCxn id="22" idx="6"/>
              <a:endCxn id="29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="" xmlns:a16="http://schemas.microsoft.com/office/drawing/2014/main" id="{CFAAF13B-932C-40B0-8412-70E4DD10D4B7}"/>
                </a:ext>
              </a:extLst>
            </p:cNvPr>
            <p:cNvCxnSpPr/>
            <p:nvPr/>
          </p:nvCxnSpPr>
          <p:spPr>
            <a:xfrm>
              <a:off x="5014565" y="2342945"/>
              <a:ext cx="95735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id="{8D1AC2D7-8304-4FD9-96A1-7F8AD0FDDF0A}"/>
                    </a:ext>
                  </a:extLst>
                </p:cNvPr>
                <p:cNvSpPr txBox="1"/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D1AC2D7-8304-4FD9-96A1-7F8AD0FDD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886" y="2127501"/>
                  <a:ext cx="288284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charset="0"/>
                              </a:rPr>
                              <m:t>[2]</m:t>
                            </m:r>
                          </m:sup>
                        </m:sSub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8895" y="2077303"/>
                  <a:ext cx="732316" cy="57176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Representation Learning 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6328" y="2657675"/>
            <a:ext cx="84343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The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are formed by composition of </a:t>
            </a:r>
            <a:r>
              <a:rPr lang="en-US" sz="2800" dirty="0">
                <a:solidFill>
                  <a:srgbClr val="FF0000"/>
                </a:solidFill>
              </a:rPr>
              <a:t>multiple non-linear transformations </a:t>
            </a:r>
            <a:r>
              <a:rPr lang="en-US" sz="2800" dirty="0"/>
              <a:t>of the input data with the goal of yielding </a:t>
            </a:r>
            <a:r>
              <a:rPr lang="en-US" sz="2800" dirty="0">
                <a:solidFill>
                  <a:srgbClr val="FF0000"/>
                </a:solidFill>
              </a:rPr>
              <a:t>abstract</a:t>
            </a:r>
            <a:r>
              <a:rPr lang="en-US" sz="2800" dirty="0"/>
              <a:t> and useful </a:t>
            </a:r>
            <a:r>
              <a:rPr lang="en-US" sz="2800" dirty="0">
                <a:solidFill>
                  <a:srgbClr val="FF0000"/>
                </a:solidFill>
              </a:rPr>
              <a:t>representations</a:t>
            </a:r>
            <a:r>
              <a:rPr lang="en-US" sz="2800" dirty="0"/>
              <a:t> for tasks like </a:t>
            </a:r>
            <a:r>
              <a:rPr lang="en-US" sz="2800" dirty="0">
                <a:solidFill>
                  <a:srgbClr val="FF0000"/>
                </a:solidFill>
              </a:rPr>
              <a:t>classification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prediction</a:t>
            </a:r>
            <a:r>
              <a:rPr lang="en-US" sz="2800" dirty="0"/>
              <a:t> </a:t>
            </a:r>
            <a:r>
              <a:rPr lang="en-US" sz="2800" dirty="0" err="1"/>
              <a:t>etc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97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2872386"/>
            <a:ext cx="3714750" cy="3533775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292608" y="0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3968" y="5031687"/>
            <a:ext cx="5372100" cy="75247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AC76D0F-6033-4ADD-B355-0A0B76642E2A}"/>
              </a:ext>
            </a:extLst>
          </p:cNvPr>
          <p:cNvGrpSpPr/>
          <p:nvPr/>
        </p:nvGrpSpPr>
        <p:grpSpPr>
          <a:xfrm>
            <a:off x="6903777" y="921008"/>
            <a:ext cx="3854872" cy="1747368"/>
            <a:chOff x="1154501" y="1474931"/>
            <a:chExt cx="3854872" cy="1747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id="{0E0999C5-900A-4F25-9F0E-87B530B44C1A}"/>
                    </a:ext>
                  </a:extLst>
                </p:cNvPr>
                <p:cNvSpPr txBox="1"/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0E0999C5-900A-4F25-9F0E-87B530B44C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31" y="1511895"/>
                  <a:ext cx="595035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27E63BF3-D316-48AE-B2FE-2D643CD7D995}"/>
                </a:ext>
              </a:extLst>
            </p:cNvPr>
            <p:cNvSpPr/>
            <p:nvPr/>
          </p:nvSpPr>
          <p:spPr>
            <a:xfrm>
              <a:off x="2804429" y="1474931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44B8D5CE-8135-4222-B90C-5EADB292AB23}"/>
                </a:ext>
              </a:extLst>
            </p:cNvPr>
            <p:cNvSpPr/>
            <p:nvPr/>
          </p:nvSpPr>
          <p:spPr>
            <a:xfrm>
              <a:off x="2804429" y="2661880"/>
              <a:ext cx="548640" cy="5490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id="{8A985C18-DF56-43ED-B101-5F1471ACED39}"/>
                    </a:ext>
                  </a:extLst>
                </p:cNvPr>
                <p:cNvSpPr txBox="1"/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8A985C18-DF56-43ED-B101-5F1471ACE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1500789"/>
                  <a:ext cx="620811" cy="52322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id="{79669CCA-229A-4C3B-A4E3-F861CDA5D2CA}"/>
                    </a:ext>
                  </a:extLst>
                </p:cNvPr>
                <p:cNvSpPr txBox="1"/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79669CCA-229A-4C3B-A4E3-F861CDA5D2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073" y="2704071"/>
                  <a:ext cx="59503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id="{E93D65BF-426B-4A2B-9FDF-93102DD448BE}"/>
                    </a:ext>
                  </a:extLst>
                </p:cNvPr>
                <p:cNvSpPr txBox="1"/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E93D65BF-426B-4A2B-9FDF-93102DD44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4501" y="2699079"/>
                  <a:ext cx="620811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F29EDF68-60F4-4A19-B720-5ADB9B25DF8E}"/>
                </a:ext>
              </a:extLst>
            </p:cNvPr>
            <p:cNvSpPr/>
            <p:nvPr/>
          </p:nvSpPr>
          <p:spPr>
            <a:xfrm>
              <a:off x="4460733" y="2068625"/>
              <a:ext cx="548640" cy="5486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="" xmlns:a16="http://schemas.microsoft.com/office/drawing/2014/main" id="{7946D25A-F23F-41FC-8E3E-F88A3947DF2B}"/>
                </a:ext>
              </a:extLst>
            </p:cNvPr>
            <p:cNvCxnSpPr>
              <a:stCxn id="13" idx="3"/>
              <a:endCxn id="11" idx="2"/>
            </p:cNvCxnSpPr>
            <p:nvPr/>
          </p:nvCxnSpPr>
          <p:spPr>
            <a:xfrm flipV="1">
              <a:off x="1775312" y="1749470"/>
              <a:ext cx="1029117" cy="129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="" xmlns:a16="http://schemas.microsoft.com/office/drawing/2014/main" id="{84FFBDDB-9714-447E-A5C0-C8B021301B91}"/>
                </a:ext>
              </a:extLst>
            </p:cNvPr>
            <p:cNvCxnSpPr>
              <a:stCxn id="15" idx="3"/>
              <a:endCxn id="12" idx="2"/>
            </p:cNvCxnSpPr>
            <p:nvPr/>
          </p:nvCxnSpPr>
          <p:spPr>
            <a:xfrm flipV="1">
              <a:off x="1775312" y="2936419"/>
              <a:ext cx="1029117" cy="242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="" xmlns:a16="http://schemas.microsoft.com/office/drawing/2014/main" id="{64B2B5E9-2CC5-4D2A-B18D-A43B8FEAE868}"/>
                </a:ext>
              </a:extLst>
            </p:cNvPr>
            <p:cNvCxnSpPr>
              <a:stCxn id="12" idx="6"/>
              <a:endCxn id="16" idx="2"/>
            </p:cNvCxnSpPr>
            <p:nvPr/>
          </p:nvCxnSpPr>
          <p:spPr>
            <a:xfrm flipV="1">
              <a:off x="3353069" y="2342945"/>
              <a:ext cx="1107664" cy="59347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="" xmlns:a16="http://schemas.microsoft.com/office/drawing/2014/main" id="{5D21364F-A502-4229-96BB-29CAFA25ECD1}"/>
                </a:ext>
              </a:extLst>
            </p:cNvPr>
            <p:cNvCxnSpPr>
              <a:stCxn id="13" idx="3"/>
              <a:endCxn id="12" idx="1"/>
            </p:cNvCxnSpPr>
            <p:nvPr/>
          </p:nvCxnSpPr>
          <p:spPr>
            <a:xfrm>
              <a:off x="1775312" y="1762399"/>
              <a:ext cx="1109463" cy="97989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="" xmlns:a16="http://schemas.microsoft.com/office/drawing/2014/main" id="{8C0E9FD9-76C4-418F-878B-372611869551}"/>
                </a:ext>
              </a:extLst>
            </p:cNvPr>
            <p:cNvCxnSpPr>
              <a:stCxn id="15" idx="3"/>
              <a:endCxn id="11" idx="3"/>
            </p:cNvCxnSpPr>
            <p:nvPr/>
          </p:nvCxnSpPr>
          <p:spPr>
            <a:xfrm flipV="1">
              <a:off x="1775312" y="1943598"/>
              <a:ext cx="1109463" cy="1017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="" xmlns:a16="http://schemas.microsoft.com/office/drawing/2014/main" id="{147AFB97-3284-45D9-8B20-D043CD0FE5A1}"/>
                </a:ext>
              </a:extLst>
            </p:cNvPr>
            <p:cNvCxnSpPr>
              <a:stCxn id="11" idx="6"/>
              <a:endCxn id="16" idx="2"/>
            </p:cNvCxnSpPr>
            <p:nvPr/>
          </p:nvCxnSpPr>
          <p:spPr>
            <a:xfrm>
              <a:off x="3353069" y="1749470"/>
              <a:ext cx="1107664" cy="5934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id="{6B487FC3-B7D4-4018-9D00-2B601AED5A77}"/>
                    </a:ext>
                  </a:extLst>
                </p:cNvPr>
                <p:cNvSpPr txBox="1"/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B487FC3-B7D4-4018-9D00-2B601AED5A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9022" y="2090951"/>
                  <a:ext cx="430374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583" y="1121932"/>
            <a:ext cx="1924050" cy="1552575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5297" y="1078288"/>
            <a:ext cx="923925" cy="1533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487691" y="1759719"/>
                <a:ext cx="435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691" y="1759719"/>
                <a:ext cx="435247" cy="276999"/>
              </a:xfrm>
              <a:prstGeom prst="rect">
                <a:avLst/>
              </a:prstGeom>
              <a:blipFill rotWithShape="0">
                <a:blip r:embed="rId11"/>
                <a:stretch>
                  <a:fillRect l="-11111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1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8" y="3756054"/>
            <a:ext cx="1924050" cy="1038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88" y="870085"/>
            <a:ext cx="537210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521" y="3841778"/>
            <a:ext cx="1400175" cy="866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68" y="1766536"/>
            <a:ext cx="1924050" cy="1552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9668" y="3215266"/>
            <a:ext cx="2219325" cy="16668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1168" y="3319111"/>
            <a:ext cx="1285875" cy="16275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67374" y="5243084"/>
            <a:ext cx="1200150" cy="1533525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115188" y="-139946"/>
            <a:ext cx="119017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Century Schoolbook" charset="0"/>
                <a:ea typeface="Century Schoolbook" charset="0"/>
                <a:cs typeface="Century Schoolbook" charset="0"/>
              </a:rPr>
              <a:t>XOR Example</a:t>
            </a:r>
            <a:endParaRPr lang="en-US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789156" y="3986403"/>
                <a:ext cx="12555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156" y="3986403"/>
                <a:ext cx="1255595" cy="276999"/>
              </a:xfrm>
              <a:prstGeom prst="rect">
                <a:avLst/>
              </a:prstGeom>
              <a:blipFill rotWithShape="0"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50064" y="5871346"/>
                <a:ext cx="28173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𝐑𝐞𝐋𝐔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fName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𝑿𝑾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</m:fun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064" y="5871346"/>
                <a:ext cx="281731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732" r="-21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83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164</Words>
  <Application>Microsoft Office PowerPoint</Application>
  <PresentationFormat>Widescreen</PresentationFormat>
  <Paragraphs>87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Century Schoolbook</vt:lpstr>
      <vt:lpstr>Mangal</vt:lpstr>
      <vt:lpstr>Times New Roman</vt:lpstr>
      <vt:lpstr>Office Theme</vt:lpstr>
      <vt:lpstr>Neural Network</vt:lpstr>
      <vt:lpstr>PowerPoint Presentation</vt:lpstr>
      <vt:lpstr>Neural Network Representation</vt:lpstr>
      <vt:lpstr>Activation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Windows User</dc:creator>
  <cp:lastModifiedBy>Windows User</cp:lastModifiedBy>
  <cp:revision>30</cp:revision>
  <dcterms:created xsi:type="dcterms:W3CDTF">2019-07-05T14:19:40Z</dcterms:created>
  <dcterms:modified xsi:type="dcterms:W3CDTF">2019-07-20T11:21:13Z</dcterms:modified>
</cp:coreProperties>
</file>