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9"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784830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2891990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1567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4196115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962118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2041628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1457554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26171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3629427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520126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2211138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5AE416-A1F7-4A45-86C7-F92E55601727}" type="datetimeFigureOut">
              <a:rPr kumimoji="1" lang="ja-JP" altLang="en-US" smtClean="0"/>
              <a:t>2016/1/21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3204405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PracticeMan/Pazudora"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26571" y="627018"/>
            <a:ext cx="9642383" cy="3693319"/>
          </a:xfrm>
          <a:prstGeom prst="rect">
            <a:avLst/>
          </a:prstGeom>
          <a:noFill/>
        </p:spPr>
        <p:txBody>
          <a:bodyPr wrap="none" rtlCol="0">
            <a:spAutoFit/>
          </a:bodyPr>
          <a:lstStyle/>
          <a:p>
            <a:r>
              <a:rPr lang="ja-JP" altLang="en-US" dirty="0"/>
              <a:t>タイトル</a:t>
            </a:r>
            <a:endParaRPr lang="en-US" altLang="ja-JP" dirty="0"/>
          </a:p>
          <a:p>
            <a:r>
              <a:rPr kumimoji="1" lang="ja-JP" altLang="en-US" dirty="0" smtClean="0"/>
              <a:t>　パズドラデータベース</a:t>
            </a:r>
            <a:endParaRPr kumimoji="1" lang="en-US" altLang="ja-JP" dirty="0" smtClean="0"/>
          </a:p>
          <a:p>
            <a:endParaRPr lang="en-US" altLang="ja-JP" dirty="0" smtClean="0"/>
          </a:p>
          <a:p>
            <a:endParaRPr lang="en-US" altLang="ja-JP" dirty="0" smtClean="0"/>
          </a:p>
          <a:p>
            <a:r>
              <a:rPr lang="ja-JP" altLang="en-US" dirty="0" smtClean="0"/>
              <a:t>内容</a:t>
            </a:r>
            <a:endParaRPr lang="en-US" altLang="ja-JP" dirty="0"/>
          </a:p>
          <a:p>
            <a:r>
              <a:rPr kumimoji="1" lang="ja-JP" altLang="en-US" dirty="0" smtClean="0"/>
              <a:t>　・モンスター情報（ステータスや属性）などを、データベースに保存・閲覧といった</a:t>
            </a:r>
            <a:r>
              <a:rPr kumimoji="1" lang="en-US" altLang="ja-JP" dirty="0" smtClean="0"/>
              <a:t>CRUD</a:t>
            </a:r>
            <a:r>
              <a:rPr kumimoji="1" lang="ja-JP" altLang="en-US" dirty="0" smtClean="0"/>
              <a:t>機能の実装</a:t>
            </a:r>
            <a:endParaRPr kumimoji="1" lang="en-US" altLang="ja-JP" dirty="0" smtClean="0"/>
          </a:p>
          <a:p>
            <a:r>
              <a:rPr lang="ja-JP" altLang="en-US" dirty="0" smtClean="0"/>
              <a:t>　・授業で習ったことの復習</a:t>
            </a:r>
            <a:endParaRPr lang="en-US" altLang="ja-JP" dirty="0" smtClean="0"/>
          </a:p>
          <a:p>
            <a:r>
              <a:rPr kumimoji="1" lang="ja-JP" altLang="en-US" dirty="0" smtClean="0"/>
              <a:t>　・画像のアップロード機能の実装</a:t>
            </a:r>
            <a:endParaRPr kumimoji="1" lang="en-US" altLang="ja-JP" dirty="0" smtClean="0"/>
          </a:p>
          <a:p>
            <a:r>
              <a:rPr lang="ja-JP" altLang="en-US" dirty="0" smtClean="0"/>
              <a:t>　・</a:t>
            </a:r>
            <a:r>
              <a:rPr lang="en-US" altLang="ja-JP" dirty="0" smtClean="0"/>
              <a:t>CSS</a:t>
            </a:r>
            <a:r>
              <a:rPr lang="ja-JP" altLang="en-US" dirty="0" smtClean="0"/>
              <a:t>などによるレイアウトの変更など</a:t>
            </a:r>
            <a:endParaRPr lang="en-US" altLang="ja-JP" dirty="0" smtClean="0"/>
          </a:p>
          <a:p>
            <a:endParaRPr kumimoji="1" lang="en-US" altLang="ja-JP" dirty="0" smtClean="0"/>
          </a:p>
          <a:p>
            <a:endParaRPr lang="en-US" altLang="ja-JP" dirty="0" smtClean="0"/>
          </a:p>
          <a:p>
            <a:r>
              <a:rPr lang="ja-JP" altLang="en-US" dirty="0" smtClean="0"/>
              <a:t>弱点</a:t>
            </a:r>
            <a:r>
              <a:rPr lang="ja-JP" altLang="en-US" dirty="0"/>
              <a:t>意識</a:t>
            </a:r>
            <a:r>
              <a:rPr lang="ja-JP" altLang="en-US" dirty="0" smtClean="0"/>
              <a:t>のある個所を積極的に担当者に割り振ることにより、習熟度を高めることを目的とする。</a:t>
            </a:r>
            <a:endParaRPr lang="en-US" altLang="ja-JP" dirty="0" smtClean="0"/>
          </a:p>
          <a:p>
            <a:r>
              <a:rPr kumimoji="1" lang="ja-JP" altLang="en-US" dirty="0" smtClean="0"/>
              <a:t>また、個々の技術向上のため余力のある者は積極的に新機能を実装したい</a:t>
            </a:r>
            <a:endParaRPr kumimoji="1" lang="en-US" altLang="ja-JP" dirty="0" smtClean="0"/>
          </a:p>
        </p:txBody>
      </p:sp>
      <p:sp>
        <p:nvSpPr>
          <p:cNvPr id="7" name="テキスト ボックス 6"/>
          <p:cNvSpPr txBox="1"/>
          <p:nvPr/>
        </p:nvSpPr>
        <p:spPr>
          <a:xfrm>
            <a:off x="0" y="0"/>
            <a:ext cx="12192000" cy="369332"/>
          </a:xfrm>
          <a:prstGeom prst="rect">
            <a:avLst/>
          </a:prstGeom>
          <a:solidFill>
            <a:schemeClr val="accent6"/>
          </a:solidFill>
        </p:spPr>
        <p:txBody>
          <a:bodyPr wrap="square" rtlCol="0">
            <a:spAutoFit/>
          </a:bodyPr>
          <a:lstStyle/>
          <a:p>
            <a:r>
              <a:rPr kumimoji="1" lang="ja-JP" altLang="en-US" dirty="0" smtClean="0"/>
              <a:t>作るもの及び目的</a:t>
            </a:r>
            <a:endParaRPr kumimoji="1" lang="en-US" altLang="ja-JP" dirty="0" smtClean="0"/>
          </a:p>
        </p:txBody>
      </p:sp>
    </p:spTree>
    <p:extLst>
      <p:ext uri="{BB962C8B-B14F-4D97-AF65-F5344CB8AC3E}">
        <p14:creationId xmlns:p14="http://schemas.microsoft.com/office/powerpoint/2010/main" val="783068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0" y="0"/>
            <a:ext cx="12192000" cy="369332"/>
          </a:xfrm>
          <a:prstGeom prst="rect">
            <a:avLst/>
          </a:prstGeom>
          <a:solidFill>
            <a:schemeClr val="accent6"/>
          </a:solidFill>
        </p:spPr>
        <p:txBody>
          <a:bodyPr wrap="square" rtlCol="0">
            <a:spAutoFit/>
          </a:bodyPr>
          <a:lstStyle/>
          <a:p>
            <a:r>
              <a:rPr kumimoji="1" lang="ja-JP" altLang="en-US" dirty="0" smtClean="0"/>
              <a:t>スケジュール</a:t>
            </a:r>
            <a:endParaRPr kumimoji="1" lang="en-US" altLang="ja-JP" dirty="0" smtClean="0"/>
          </a:p>
        </p:txBody>
      </p:sp>
      <p:graphicFrame>
        <p:nvGraphicFramePr>
          <p:cNvPr id="2" name="表 1"/>
          <p:cNvGraphicFramePr>
            <a:graphicFrameLocks noGrp="1"/>
          </p:cNvGraphicFramePr>
          <p:nvPr>
            <p:extLst>
              <p:ext uri="{D42A27DB-BD31-4B8C-83A1-F6EECF244321}">
                <p14:modId xmlns:p14="http://schemas.microsoft.com/office/powerpoint/2010/main" val="1485504008"/>
              </p:ext>
            </p:extLst>
          </p:nvPr>
        </p:nvGraphicFramePr>
        <p:xfrm>
          <a:off x="1735908" y="946090"/>
          <a:ext cx="8128000" cy="128524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１日目（火）</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a:t>
                      </a:r>
                      <a:r>
                        <a:rPr kumimoji="1" lang="ja-JP" altLang="en-US" dirty="0" smtClean="0"/>
                        <a:t>日目（水）</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3</a:t>
                      </a:r>
                      <a:r>
                        <a:rPr kumimoji="1" lang="ja-JP" altLang="en-US" dirty="0" smtClean="0"/>
                        <a:t>日目（木）</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4</a:t>
                      </a:r>
                      <a:r>
                        <a:rPr kumimoji="1" lang="ja-JP" altLang="en-US" dirty="0" smtClean="0"/>
                        <a:t>日目（金）</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5</a:t>
                      </a:r>
                      <a:r>
                        <a:rPr kumimoji="1" lang="ja-JP" altLang="en-US" dirty="0" smtClean="0"/>
                        <a:t>日目（土）</a:t>
                      </a:r>
                    </a:p>
                  </a:txBody>
                  <a:tcPr/>
                </a:tc>
              </a:tr>
              <a:tr h="370840">
                <a:tc>
                  <a:txBody>
                    <a:bodyPr/>
                    <a:lstStyle/>
                    <a:p>
                      <a:r>
                        <a:rPr kumimoji="1" lang="ja-JP" altLang="en-US" dirty="0" smtClean="0"/>
                        <a:t>・</a:t>
                      </a:r>
                      <a:r>
                        <a:rPr kumimoji="1" lang="en-US" altLang="ja-JP" dirty="0" smtClean="0"/>
                        <a:t>PC</a:t>
                      </a:r>
                      <a:r>
                        <a:rPr kumimoji="1" lang="ja-JP" altLang="en-US" dirty="0" smtClean="0"/>
                        <a:t>設定</a:t>
                      </a:r>
                      <a:endParaRPr kumimoji="1" lang="en-US" altLang="ja-JP" dirty="0" smtClean="0"/>
                    </a:p>
                    <a:p>
                      <a:r>
                        <a:rPr kumimoji="1" lang="ja-JP" altLang="en-US" dirty="0" smtClean="0"/>
                        <a:t>・制作設計</a:t>
                      </a:r>
                      <a:endParaRPr kumimoji="1" lang="en-US" altLang="ja-JP" dirty="0" smtClean="0"/>
                    </a:p>
                    <a:p>
                      <a:r>
                        <a:rPr kumimoji="1" lang="ja-JP" altLang="en-US" dirty="0" smtClean="0"/>
                        <a:t>・役割分担</a:t>
                      </a:r>
                      <a:endParaRPr kumimoji="1" lang="ja-JP" altLang="en-US" dirty="0"/>
                    </a:p>
                  </a:txBody>
                  <a:tcPr/>
                </a:tc>
                <a:tc>
                  <a:txBody>
                    <a:bodyPr/>
                    <a:lstStyle/>
                    <a:p>
                      <a:r>
                        <a:rPr kumimoji="1" lang="ja-JP" altLang="en-US" dirty="0" smtClean="0"/>
                        <a:t>・制作</a:t>
                      </a:r>
                      <a:endParaRPr kumimoji="1" lang="ja-JP" altLang="en-US" dirty="0"/>
                    </a:p>
                  </a:txBody>
                  <a:tcPr/>
                </a:tc>
                <a:tc>
                  <a:txBody>
                    <a:bodyPr/>
                    <a:lstStyle/>
                    <a:p>
                      <a:r>
                        <a:rPr kumimoji="1" lang="ja-JP" altLang="en-US" dirty="0" smtClean="0"/>
                        <a:t>・制作</a:t>
                      </a:r>
                      <a:endParaRPr kumimoji="1" lang="ja-JP" altLang="en-US" dirty="0"/>
                    </a:p>
                  </a:txBody>
                  <a:tcPr/>
                </a:tc>
                <a:tc>
                  <a:txBody>
                    <a:bodyPr/>
                    <a:lstStyle/>
                    <a:p>
                      <a:r>
                        <a:rPr kumimoji="1" lang="ja-JP" altLang="en-US" dirty="0" smtClean="0"/>
                        <a:t>・制作</a:t>
                      </a:r>
                      <a:endParaRPr kumimoji="1" lang="ja-JP" altLang="en-US" dirty="0"/>
                    </a:p>
                  </a:txBody>
                  <a:tcPr/>
                </a:tc>
                <a:tc>
                  <a:txBody>
                    <a:bodyPr/>
                    <a:lstStyle/>
                    <a:p>
                      <a:r>
                        <a:rPr kumimoji="1" lang="ja-JP" altLang="en-US" dirty="0" smtClean="0"/>
                        <a:t>・発表準備</a:t>
                      </a:r>
                      <a:endParaRPr kumimoji="1" lang="en-US" altLang="ja-JP" dirty="0" smtClean="0"/>
                    </a:p>
                    <a:p>
                      <a:r>
                        <a:rPr kumimoji="1" lang="ja-JP" altLang="en-US" dirty="0" smtClean="0"/>
                        <a:t>・発表</a:t>
                      </a:r>
                      <a:endParaRPr kumimoji="1" lang="ja-JP" altLang="en-US" dirty="0"/>
                    </a:p>
                  </a:txBody>
                  <a:tcPr/>
                </a:tc>
              </a:tr>
            </a:tbl>
          </a:graphicData>
        </a:graphic>
      </p:graphicFrame>
      <p:sp>
        <p:nvSpPr>
          <p:cNvPr id="14" name="テキスト ボックス 13"/>
          <p:cNvSpPr txBox="1"/>
          <p:nvPr/>
        </p:nvSpPr>
        <p:spPr>
          <a:xfrm>
            <a:off x="254412" y="3374570"/>
            <a:ext cx="1481496" cy="369332"/>
          </a:xfrm>
          <a:prstGeom prst="rect">
            <a:avLst/>
          </a:prstGeom>
          <a:noFill/>
        </p:spPr>
        <p:txBody>
          <a:bodyPr wrap="none" rtlCol="0">
            <a:spAutoFit/>
          </a:bodyPr>
          <a:lstStyle/>
          <a:p>
            <a:r>
              <a:rPr lang="ja-JP" altLang="en-US" dirty="0" smtClean="0"/>
              <a:t>担当内容メモ</a:t>
            </a:r>
            <a:endParaRPr kumimoji="1" lang="en-US" altLang="ja-JP" dirty="0" smtClean="0"/>
          </a:p>
        </p:txBody>
      </p:sp>
      <p:graphicFrame>
        <p:nvGraphicFramePr>
          <p:cNvPr id="3" name="表 2"/>
          <p:cNvGraphicFramePr>
            <a:graphicFrameLocks noGrp="1"/>
          </p:cNvGraphicFramePr>
          <p:nvPr>
            <p:extLst>
              <p:ext uri="{D42A27DB-BD31-4B8C-83A1-F6EECF244321}">
                <p14:modId xmlns:p14="http://schemas.microsoft.com/office/powerpoint/2010/main" val="3287496907"/>
              </p:ext>
            </p:extLst>
          </p:nvPr>
        </p:nvGraphicFramePr>
        <p:xfrm>
          <a:off x="1735908" y="3931151"/>
          <a:ext cx="8128000" cy="210820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kumimoji="1" lang="ja-JP" altLang="en-US" dirty="0" smtClean="0"/>
                        <a:t>斎藤</a:t>
                      </a:r>
                      <a:endParaRPr kumimoji="1" lang="ja-JP" altLang="en-US" dirty="0"/>
                    </a:p>
                  </a:txBody>
                  <a:tcPr>
                    <a:solidFill>
                      <a:schemeClr val="accent3"/>
                    </a:solidFill>
                  </a:tcPr>
                </a:tc>
                <a:tc>
                  <a:txBody>
                    <a:bodyPr/>
                    <a:lstStyle/>
                    <a:p>
                      <a:r>
                        <a:rPr kumimoji="1" lang="ja-JP" altLang="en-US" dirty="0" smtClean="0"/>
                        <a:t>岩崎</a:t>
                      </a:r>
                      <a:endParaRPr kumimoji="1" lang="ja-JP" altLang="en-US" dirty="0"/>
                    </a:p>
                  </a:txBody>
                  <a:tcPr>
                    <a:solidFill>
                      <a:schemeClr val="accent3"/>
                    </a:solidFill>
                  </a:tcPr>
                </a:tc>
                <a:tc>
                  <a:txBody>
                    <a:bodyPr/>
                    <a:lstStyle/>
                    <a:p>
                      <a:r>
                        <a:rPr kumimoji="1" lang="ja-JP" altLang="en-US" dirty="0" smtClean="0"/>
                        <a:t>水野</a:t>
                      </a:r>
                      <a:endParaRPr kumimoji="1" lang="ja-JP" altLang="en-US" dirty="0"/>
                    </a:p>
                  </a:txBody>
                  <a:tcPr>
                    <a:solidFill>
                      <a:schemeClr val="accent3"/>
                    </a:solidFill>
                  </a:tcPr>
                </a:tc>
                <a:tc>
                  <a:txBody>
                    <a:bodyPr/>
                    <a:lstStyle/>
                    <a:p>
                      <a:r>
                        <a:rPr kumimoji="1" lang="ja-JP" altLang="en-US" dirty="0" smtClean="0"/>
                        <a:t>高野</a:t>
                      </a:r>
                      <a:endParaRPr kumimoji="1" lang="ja-JP" altLang="en-US" dirty="0"/>
                    </a:p>
                  </a:txBody>
                  <a:tcPr>
                    <a:solidFill>
                      <a:schemeClr val="accent3"/>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a:t>
                      </a:r>
                      <a:r>
                        <a:rPr kumimoji="1" lang="en-US" altLang="ja-JP" dirty="0" smtClean="0"/>
                        <a:t>DB</a:t>
                      </a:r>
                      <a:r>
                        <a:rPr kumimoji="1" lang="ja-JP" altLang="en-US" dirty="0" smtClean="0"/>
                        <a:t>作成</a:t>
                      </a:r>
                      <a:endParaRPr kumimoji="1" lang="en-US" altLang="ja-JP" dirty="0" smtClean="0"/>
                    </a:p>
                    <a:p>
                      <a:endParaRPr kumimoji="1" lang="ja-JP" altLang="en-US" dirty="0"/>
                    </a:p>
                  </a:txBody>
                  <a:tcP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・塩ふり</a:t>
                      </a:r>
                      <a:r>
                        <a:rPr lang="en-US" altLang="ja-JP" dirty="0" smtClean="0"/>
                        <a:t>/</a:t>
                      </a:r>
                      <a:r>
                        <a:rPr lang="en-US" altLang="ja-JP" dirty="0" err="1" smtClean="0"/>
                        <a:t>gitHub</a:t>
                      </a:r>
                      <a:r>
                        <a:rPr lang="ja-JP" altLang="en-US" dirty="0" smtClean="0"/>
                        <a:t>準備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・追加ページへ画像</a:t>
                      </a:r>
                      <a:r>
                        <a:rPr lang="en-US" altLang="ja-JP" dirty="0" smtClean="0"/>
                        <a:t>Upload</a:t>
                      </a:r>
                      <a:r>
                        <a:rPr lang="ja-JP" altLang="en-US" dirty="0" smtClean="0"/>
                        <a:t>ギミック追加</a:t>
                      </a:r>
                      <a:endParaRPr lang="en-US" altLang="ja-JP" dirty="0" smtClean="0"/>
                    </a:p>
                    <a:p>
                      <a:endParaRPr kumimoji="1" lang="ja-JP" altLang="en-US" dirty="0"/>
                    </a:p>
                  </a:txBody>
                  <a:tcP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a:t>
                      </a:r>
                      <a:r>
                        <a:rPr lang="en-US" altLang="ja-JP" dirty="0" smtClean="0"/>
                        <a:t>Bake</a:t>
                      </a: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・モンスター詳細ページ作成</a:t>
                      </a:r>
                      <a:endParaRPr lang="en-US" altLang="ja-JP" dirty="0" smtClean="0"/>
                    </a:p>
                    <a:p>
                      <a:endParaRPr kumimoji="1" lang="ja-JP" altLang="en-US" dirty="0"/>
                    </a:p>
                  </a:txBody>
                  <a:tcP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a:t>
                      </a:r>
                      <a:r>
                        <a:rPr lang="en-US" altLang="ja-JP" dirty="0" smtClean="0"/>
                        <a:t>TOP</a:t>
                      </a:r>
                      <a:r>
                        <a:rPr lang="ja-JP" altLang="en-US" dirty="0" smtClean="0"/>
                        <a:t>ページ叩き台</a:t>
                      </a:r>
                      <a:r>
                        <a:rPr lang="ja-JP" altLang="en-US" dirty="0" smtClean="0"/>
                        <a:t>作成</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・各種レイアウト作成</a:t>
                      </a:r>
                      <a:endParaRPr lang="en-US" altLang="ja-JP" dirty="0" smtClean="0"/>
                    </a:p>
                    <a:p>
                      <a:endParaRPr kumimoji="1" lang="ja-JP" altLang="en-US" dirty="0"/>
                    </a:p>
                  </a:txBody>
                  <a:tcPr>
                    <a:solidFill>
                      <a:schemeClr val="bg2"/>
                    </a:solidFill>
                  </a:tcPr>
                </a:tc>
              </a:tr>
            </a:tbl>
          </a:graphicData>
        </a:graphic>
      </p:graphicFrame>
    </p:spTree>
    <p:extLst>
      <p:ext uri="{BB962C8B-B14F-4D97-AF65-F5344CB8AC3E}">
        <p14:creationId xmlns:p14="http://schemas.microsoft.com/office/powerpoint/2010/main" val="2714367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円形吹き出し 2"/>
          <p:cNvSpPr/>
          <p:nvPr/>
        </p:nvSpPr>
        <p:spPr>
          <a:xfrm>
            <a:off x="3129099" y="692331"/>
            <a:ext cx="5347062" cy="1944580"/>
          </a:xfrm>
          <a:prstGeom prst="wedgeEllipseCallout">
            <a:avLst>
              <a:gd name="adj1" fmla="val 62356"/>
              <a:gd name="adj2" fmla="val 56622"/>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0" y="0"/>
            <a:ext cx="12192000" cy="369332"/>
          </a:xfrm>
          <a:prstGeom prst="rect">
            <a:avLst/>
          </a:prstGeom>
          <a:solidFill>
            <a:schemeClr val="accent6"/>
          </a:solidFill>
        </p:spPr>
        <p:txBody>
          <a:bodyPr wrap="square" rtlCol="0">
            <a:spAutoFit/>
          </a:bodyPr>
          <a:lstStyle/>
          <a:p>
            <a:r>
              <a:rPr kumimoji="1" lang="ja-JP" altLang="en-US" dirty="0" smtClean="0"/>
              <a:t>データベース</a:t>
            </a:r>
            <a:endParaRPr kumimoji="1" lang="en-US" altLang="ja-JP" dirty="0" smtClean="0"/>
          </a:p>
        </p:txBody>
      </p:sp>
      <p:sp>
        <p:nvSpPr>
          <p:cNvPr id="4" name="テキスト ボックス 3"/>
          <p:cNvSpPr txBox="1"/>
          <p:nvPr/>
        </p:nvSpPr>
        <p:spPr>
          <a:xfrm>
            <a:off x="1280700" y="3808129"/>
            <a:ext cx="798617" cy="369332"/>
          </a:xfrm>
          <a:prstGeom prst="rect">
            <a:avLst/>
          </a:prstGeom>
          <a:noFill/>
        </p:spPr>
        <p:txBody>
          <a:bodyPr wrap="none" rtlCol="0">
            <a:spAutoFit/>
          </a:bodyPr>
          <a:lstStyle/>
          <a:p>
            <a:r>
              <a:rPr kumimoji="1" lang="en-US" altLang="ja-JP" dirty="0" smtClean="0"/>
              <a:t>DB</a:t>
            </a:r>
            <a:r>
              <a:rPr kumimoji="1" lang="ja-JP" altLang="en-US" dirty="0" smtClean="0"/>
              <a:t>名：</a:t>
            </a:r>
            <a:endParaRPr kumimoji="1" lang="ja-JP" altLang="en-US" dirty="0"/>
          </a:p>
        </p:txBody>
      </p:sp>
      <p:sp>
        <p:nvSpPr>
          <p:cNvPr id="5" name="テキスト ボックス 4"/>
          <p:cNvSpPr txBox="1"/>
          <p:nvPr/>
        </p:nvSpPr>
        <p:spPr>
          <a:xfrm>
            <a:off x="492036" y="1164831"/>
            <a:ext cx="1146450" cy="1438573"/>
          </a:xfrm>
          <a:prstGeom prst="roundRect">
            <a:avLst>
              <a:gd name="adj" fmla="val 8527"/>
            </a:avLst>
          </a:prstGeom>
          <a:noFill/>
          <a:ln>
            <a:solidFill>
              <a:schemeClr val="accent1"/>
            </a:solidFill>
          </a:ln>
        </p:spPr>
        <p:txBody>
          <a:bodyPr wrap="none" rtlCol="0">
            <a:spAutoFit/>
          </a:bodyPr>
          <a:lstStyle/>
          <a:p>
            <a:r>
              <a:rPr kumimoji="1" lang="ja-JP" altLang="en-US" sz="1200" dirty="0" smtClean="0"/>
              <a:t>■必要な情報</a:t>
            </a:r>
            <a:endParaRPr kumimoji="1" lang="en-US" altLang="ja-JP" sz="1200" dirty="0" smtClean="0"/>
          </a:p>
          <a:p>
            <a:r>
              <a:rPr kumimoji="1" lang="ja-JP" altLang="en-US" sz="1200" dirty="0" smtClean="0"/>
              <a:t>レベル</a:t>
            </a:r>
            <a:endParaRPr kumimoji="1" lang="en-US" altLang="ja-JP" sz="1200" dirty="0" smtClean="0"/>
          </a:p>
          <a:p>
            <a:r>
              <a:rPr lang="en-US" altLang="ja-JP" sz="1200" dirty="0" smtClean="0"/>
              <a:t>HP</a:t>
            </a:r>
          </a:p>
          <a:p>
            <a:r>
              <a:rPr kumimoji="1" lang="ja-JP" altLang="en-US" sz="1200" dirty="0" smtClean="0"/>
              <a:t>攻撃力</a:t>
            </a:r>
            <a:endParaRPr kumimoji="1" lang="en-US" altLang="ja-JP" sz="1200" dirty="0" smtClean="0"/>
          </a:p>
          <a:p>
            <a:r>
              <a:rPr lang="ja-JP" altLang="en-US" sz="1200" dirty="0" smtClean="0"/>
              <a:t>属性</a:t>
            </a:r>
            <a:endParaRPr lang="en-US" altLang="ja-JP" sz="1200" dirty="0" smtClean="0"/>
          </a:p>
          <a:p>
            <a:r>
              <a:rPr kumimoji="1" lang="ja-JP" altLang="en-US" sz="1200" dirty="0" smtClean="0"/>
              <a:t>種族</a:t>
            </a:r>
            <a:endParaRPr kumimoji="1" lang="en-US" altLang="ja-JP" sz="1200" dirty="0" smtClean="0"/>
          </a:p>
          <a:p>
            <a:r>
              <a:rPr lang="ja-JP" altLang="en-US" sz="1200" dirty="0"/>
              <a:t>画像</a:t>
            </a:r>
            <a:endParaRPr kumimoji="1" lang="ja-JP" altLang="en-US" sz="1200" dirty="0"/>
          </a:p>
        </p:txBody>
      </p:sp>
      <p:sp>
        <p:nvSpPr>
          <p:cNvPr id="6" name="テキスト ボックス 5"/>
          <p:cNvSpPr txBox="1"/>
          <p:nvPr/>
        </p:nvSpPr>
        <p:spPr>
          <a:xfrm>
            <a:off x="5286103" y="1018290"/>
            <a:ext cx="1818126" cy="577081"/>
          </a:xfrm>
          <a:prstGeom prst="rect">
            <a:avLst/>
          </a:prstGeom>
          <a:noFill/>
          <a:ln>
            <a:solidFill>
              <a:schemeClr val="tx1"/>
            </a:solidFill>
          </a:ln>
        </p:spPr>
        <p:txBody>
          <a:bodyPr wrap="none" rtlCol="0">
            <a:spAutoFit/>
          </a:bodyPr>
          <a:lstStyle/>
          <a:p>
            <a:r>
              <a:rPr kumimoji="1" lang="ja-JP" altLang="en-US" sz="1050" dirty="0" smtClean="0"/>
              <a:t>＜属性＞</a:t>
            </a:r>
            <a:endParaRPr kumimoji="1" lang="en-US" altLang="ja-JP" sz="1050" dirty="0" smtClean="0"/>
          </a:p>
          <a:p>
            <a:r>
              <a:rPr lang="en-US" altLang="ja-JP" sz="1050" dirty="0" smtClean="0"/>
              <a:t>Id</a:t>
            </a:r>
          </a:p>
          <a:p>
            <a:r>
              <a:rPr kumimoji="1" lang="en-US" altLang="ja-JP" sz="1050" dirty="0" smtClean="0"/>
              <a:t>Type</a:t>
            </a:r>
            <a:r>
              <a:rPr kumimoji="1" lang="ja-JP" altLang="en-US" sz="1050" dirty="0" smtClean="0"/>
              <a:t>・・・（火、水、木、光、闇）</a:t>
            </a:r>
            <a:endParaRPr kumimoji="1" lang="en-US" altLang="ja-JP" sz="1050" dirty="0" smtClean="0"/>
          </a:p>
        </p:txBody>
      </p:sp>
      <p:sp>
        <p:nvSpPr>
          <p:cNvPr id="7" name="テキスト ボックス 6"/>
          <p:cNvSpPr txBox="1"/>
          <p:nvPr/>
        </p:nvSpPr>
        <p:spPr>
          <a:xfrm>
            <a:off x="5268958" y="1672123"/>
            <a:ext cx="2642070" cy="577081"/>
          </a:xfrm>
          <a:prstGeom prst="rect">
            <a:avLst/>
          </a:prstGeom>
          <a:noFill/>
          <a:ln>
            <a:solidFill>
              <a:schemeClr val="tx1"/>
            </a:solidFill>
          </a:ln>
        </p:spPr>
        <p:txBody>
          <a:bodyPr wrap="none" rtlCol="0">
            <a:spAutoFit/>
          </a:bodyPr>
          <a:lstStyle/>
          <a:p>
            <a:r>
              <a:rPr kumimoji="1" lang="ja-JP" altLang="en-US" sz="1050" dirty="0" smtClean="0"/>
              <a:t>＜種族＞</a:t>
            </a:r>
            <a:endParaRPr kumimoji="1" lang="en-US" altLang="ja-JP" sz="1050" dirty="0" smtClean="0"/>
          </a:p>
          <a:p>
            <a:r>
              <a:rPr lang="en-US" altLang="ja-JP" sz="1050" dirty="0" smtClean="0"/>
              <a:t>Id</a:t>
            </a:r>
          </a:p>
          <a:p>
            <a:r>
              <a:rPr kumimoji="1" lang="en-US" altLang="ja-JP" sz="1050" dirty="0" smtClean="0"/>
              <a:t>Type</a:t>
            </a:r>
            <a:r>
              <a:rPr kumimoji="1" lang="ja-JP" altLang="en-US" sz="1050" dirty="0" smtClean="0"/>
              <a:t>・・・（神、ドラゴン、バランス、攻撃、</a:t>
            </a:r>
            <a:r>
              <a:rPr kumimoji="1" lang="en-US" altLang="ja-JP" sz="1050" dirty="0" err="1" smtClean="0"/>
              <a:t>etc</a:t>
            </a:r>
            <a:r>
              <a:rPr kumimoji="1" lang="ja-JP" altLang="en-US" sz="1050" dirty="0" smtClean="0"/>
              <a:t>）</a:t>
            </a:r>
            <a:endParaRPr kumimoji="1" lang="en-US" altLang="ja-JP" sz="1050" dirty="0" smtClean="0"/>
          </a:p>
        </p:txBody>
      </p:sp>
      <p:sp>
        <p:nvSpPr>
          <p:cNvPr id="8" name="テキスト ボックス 7"/>
          <p:cNvSpPr txBox="1"/>
          <p:nvPr/>
        </p:nvSpPr>
        <p:spPr>
          <a:xfrm>
            <a:off x="4021012" y="1018290"/>
            <a:ext cx="1143262" cy="1223412"/>
          </a:xfrm>
          <a:prstGeom prst="rect">
            <a:avLst/>
          </a:prstGeom>
          <a:noFill/>
          <a:ln>
            <a:solidFill>
              <a:schemeClr val="tx1"/>
            </a:solidFill>
          </a:ln>
        </p:spPr>
        <p:txBody>
          <a:bodyPr wrap="none" rtlCol="0">
            <a:spAutoFit/>
          </a:bodyPr>
          <a:lstStyle/>
          <a:p>
            <a:r>
              <a:rPr kumimoji="1" lang="ja-JP" altLang="en-US" sz="1050" dirty="0" smtClean="0"/>
              <a:t>＜キャラクター＞</a:t>
            </a:r>
            <a:endParaRPr kumimoji="1" lang="en-US" altLang="ja-JP" sz="1050" dirty="0" smtClean="0"/>
          </a:p>
          <a:p>
            <a:r>
              <a:rPr lang="en-US" altLang="ja-JP" sz="1050" dirty="0" smtClean="0"/>
              <a:t>Id</a:t>
            </a:r>
          </a:p>
          <a:p>
            <a:r>
              <a:rPr kumimoji="1" lang="en-US" altLang="ja-JP" sz="1050" dirty="0" smtClean="0"/>
              <a:t>HP</a:t>
            </a:r>
          </a:p>
          <a:p>
            <a:r>
              <a:rPr lang="ja-JP" altLang="en-US" sz="1050" dirty="0" smtClean="0"/>
              <a:t>攻撃力</a:t>
            </a:r>
            <a:endParaRPr lang="en-US" altLang="ja-JP" sz="1050" dirty="0" smtClean="0"/>
          </a:p>
          <a:p>
            <a:r>
              <a:rPr lang="ja-JP" altLang="en-US" sz="1050" dirty="0" smtClean="0"/>
              <a:t>種族</a:t>
            </a:r>
            <a:r>
              <a:rPr lang="en-US" altLang="ja-JP" sz="1050" dirty="0" smtClean="0"/>
              <a:t>id</a:t>
            </a:r>
          </a:p>
          <a:p>
            <a:r>
              <a:rPr lang="ja-JP" altLang="en-US" sz="1050" dirty="0" smtClean="0"/>
              <a:t>属性</a:t>
            </a:r>
            <a:r>
              <a:rPr lang="en-US" altLang="ja-JP" sz="1050" dirty="0" smtClean="0"/>
              <a:t>id</a:t>
            </a:r>
          </a:p>
          <a:p>
            <a:r>
              <a:rPr kumimoji="1" lang="ja-JP" altLang="en-US" sz="1050" dirty="0"/>
              <a:t>画像</a:t>
            </a:r>
            <a:endParaRPr kumimoji="1" lang="en-US" altLang="ja-JP" sz="1050" dirty="0" smtClean="0"/>
          </a:p>
        </p:txBody>
      </p:sp>
      <p:sp>
        <p:nvSpPr>
          <p:cNvPr id="2" name="右矢印 1"/>
          <p:cNvSpPr/>
          <p:nvPr/>
        </p:nvSpPr>
        <p:spPr>
          <a:xfrm>
            <a:off x="1752130" y="154636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9279699" y="2624622"/>
            <a:ext cx="1476686" cy="307777"/>
          </a:xfrm>
          <a:prstGeom prst="rect">
            <a:avLst/>
          </a:prstGeom>
          <a:noFill/>
          <a:ln>
            <a:solidFill>
              <a:schemeClr val="tx1"/>
            </a:solidFill>
          </a:ln>
        </p:spPr>
        <p:txBody>
          <a:bodyPr wrap="none" rtlCol="0">
            <a:spAutoFit/>
          </a:bodyPr>
          <a:lstStyle/>
          <a:p>
            <a:r>
              <a:rPr kumimoji="1" lang="ja-JP" altLang="en-US" sz="1400" dirty="0" smtClean="0"/>
              <a:t>テーブルは</a:t>
            </a:r>
            <a:r>
              <a:rPr kumimoji="1" lang="en-US" altLang="ja-JP" sz="1400" dirty="0" smtClean="0"/>
              <a:t>3</a:t>
            </a:r>
            <a:r>
              <a:rPr kumimoji="1" lang="ja-JP" altLang="en-US" sz="1400" dirty="0" smtClean="0"/>
              <a:t>つ？</a:t>
            </a:r>
            <a:endParaRPr kumimoji="1" lang="en-US" altLang="ja-JP" sz="1400" dirty="0" smtClean="0"/>
          </a:p>
        </p:txBody>
      </p:sp>
      <p:sp>
        <p:nvSpPr>
          <p:cNvPr id="11" name="テキスト ボックス 10"/>
          <p:cNvSpPr txBox="1"/>
          <p:nvPr/>
        </p:nvSpPr>
        <p:spPr>
          <a:xfrm>
            <a:off x="460423" y="3630354"/>
            <a:ext cx="1209675" cy="369332"/>
          </a:xfrm>
          <a:prstGeom prst="rect">
            <a:avLst/>
          </a:prstGeom>
          <a:noFill/>
        </p:spPr>
        <p:txBody>
          <a:bodyPr wrap="square" rtlCol="0">
            <a:spAutoFit/>
          </a:bodyPr>
          <a:lstStyle/>
          <a:p>
            <a:r>
              <a:rPr kumimoji="1" lang="en-US" altLang="ja-JP" dirty="0" smtClean="0"/>
              <a:t>ER</a:t>
            </a:r>
            <a:r>
              <a:rPr kumimoji="1" lang="ja-JP" altLang="en-US" dirty="0" smtClean="0"/>
              <a:t>図</a:t>
            </a:r>
            <a:endParaRPr kumimoji="1" lang="en-US" altLang="ja-JP" dirty="0" smtClean="0"/>
          </a:p>
        </p:txBody>
      </p:sp>
      <p:cxnSp>
        <p:nvCxnSpPr>
          <p:cNvPr id="16" name="直線コネクタ 15"/>
          <p:cNvCxnSpPr/>
          <p:nvPr/>
        </p:nvCxnSpPr>
        <p:spPr>
          <a:xfrm flipV="1">
            <a:off x="4598998" y="4460261"/>
            <a:ext cx="2311297" cy="10514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V="1">
            <a:off x="4592643" y="5694854"/>
            <a:ext cx="2317652" cy="48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1925638" y="3814273"/>
            <a:ext cx="1068434" cy="369332"/>
          </a:xfrm>
          <a:prstGeom prst="rect">
            <a:avLst/>
          </a:prstGeom>
        </p:spPr>
        <p:txBody>
          <a:bodyPr wrap="none">
            <a:spAutoFit/>
          </a:bodyPr>
          <a:lstStyle/>
          <a:p>
            <a:r>
              <a:rPr lang="en-US" altLang="ja-JP" b="1" dirty="0" err="1">
                <a:hlinkClick r:id="rId2"/>
              </a:rPr>
              <a:t>Pazudora</a:t>
            </a:r>
            <a:endParaRPr lang="ja-JP" altLang="en-US" dirty="0"/>
          </a:p>
        </p:txBody>
      </p:sp>
      <p:sp>
        <p:nvSpPr>
          <p:cNvPr id="22" name="テキスト ボックス 21"/>
          <p:cNvSpPr txBox="1"/>
          <p:nvPr/>
        </p:nvSpPr>
        <p:spPr>
          <a:xfrm>
            <a:off x="309154" y="660065"/>
            <a:ext cx="1681871" cy="369332"/>
          </a:xfrm>
          <a:prstGeom prst="rect">
            <a:avLst/>
          </a:prstGeom>
          <a:noFill/>
        </p:spPr>
        <p:txBody>
          <a:bodyPr wrap="none" rtlCol="0">
            <a:spAutoFit/>
          </a:bodyPr>
          <a:lstStyle/>
          <a:p>
            <a:r>
              <a:rPr kumimoji="1" lang="ja-JP" altLang="en-US" dirty="0" smtClean="0"/>
              <a:t>データベース案</a:t>
            </a:r>
            <a:endParaRPr kumimoji="1" lang="ja-JP" altLang="en-US" dirty="0"/>
          </a:p>
        </p:txBody>
      </p:sp>
      <p:cxnSp>
        <p:nvCxnSpPr>
          <p:cNvPr id="24" name="直線コネクタ 23"/>
          <p:cNvCxnSpPr/>
          <p:nvPr/>
        </p:nvCxnSpPr>
        <p:spPr>
          <a:xfrm>
            <a:off x="492036" y="3427275"/>
            <a:ext cx="11242764"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右矢印 11"/>
          <p:cNvSpPr/>
          <p:nvPr/>
        </p:nvSpPr>
        <p:spPr>
          <a:xfrm rot="5400000">
            <a:off x="5302420" y="3142311"/>
            <a:ext cx="904451" cy="484632"/>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27" name="表 26"/>
          <p:cNvGraphicFramePr>
            <a:graphicFrameLocks noGrp="1"/>
          </p:cNvGraphicFramePr>
          <p:nvPr>
            <p:extLst>
              <p:ext uri="{D42A27DB-BD31-4B8C-83A1-F6EECF244321}">
                <p14:modId xmlns:p14="http://schemas.microsoft.com/office/powerpoint/2010/main" val="3512935716"/>
              </p:ext>
            </p:extLst>
          </p:nvPr>
        </p:nvGraphicFramePr>
        <p:xfrm>
          <a:off x="1371944" y="4162243"/>
          <a:ext cx="3227054" cy="2438400"/>
        </p:xfrm>
        <a:graphic>
          <a:graphicData uri="http://schemas.openxmlformats.org/drawingml/2006/table">
            <a:tbl>
              <a:tblPr firstRow="1" bandRow="1">
                <a:tableStyleId>{5C22544A-7EE6-4342-B048-85BDC9FD1C3A}</a:tableStyleId>
              </a:tblPr>
              <a:tblGrid>
                <a:gridCol w="1613527"/>
                <a:gridCol w="1613527"/>
              </a:tblGrid>
              <a:tr h="234698">
                <a:tc gridSpan="2">
                  <a:txBody>
                    <a:bodyPr/>
                    <a:lstStyle/>
                    <a:p>
                      <a:r>
                        <a:rPr kumimoji="1" lang="en-US" altLang="ja-JP" sz="1000" dirty="0" smtClean="0"/>
                        <a:t>&lt;monsters&gt;</a:t>
                      </a:r>
                      <a:endParaRPr kumimoji="1" lang="ja-JP" altLang="en-US" sz="1000" dirty="0"/>
                    </a:p>
                  </a:txBody>
                  <a:tcPr>
                    <a:solidFill>
                      <a:schemeClr val="bg2">
                        <a:lumMod val="75000"/>
                      </a:schemeClr>
                    </a:solidFill>
                  </a:tcPr>
                </a:tc>
                <a:tc hMerge="1">
                  <a:txBody>
                    <a:bodyPr/>
                    <a:lstStyle/>
                    <a:p>
                      <a:endParaRPr kumimoji="1" lang="ja-JP" altLang="en-US" dirty="0"/>
                    </a:p>
                  </a:txBody>
                  <a:tcPr/>
                </a:tc>
              </a:tr>
              <a:tr h="234698">
                <a:tc>
                  <a:txBody>
                    <a:bodyPr/>
                    <a:lstStyle/>
                    <a:p>
                      <a:r>
                        <a:rPr kumimoji="1" lang="en-US" altLang="ja-JP" sz="1000" dirty="0" smtClean="0"/>
                        <a:t>Id</a:t>
                      </a:r>
                      <a:endParaRPr kumimoji="1" lang="ja-JP" altLang="en-US" sz="1000" dirty="0"/>
                    </a:p>
                  </a:txBody>
                  <a:tcPr/>
                </a:tc>
                <a:tc>
                  <a:txBody>
                    <a:bodyPr/>
                    <a:lstStyle/>
                    <a:p>
                      <a:r>
                        <a:rPr kumimoji="1" lang="en-US" altLang="ja-JP" sz="1000" dirty="0" err="1" smtClean="0"/>
                        <a:t>Int</a:t>
                      </a:r>
                      <a:r>
                        <a:rPr kumimoji="1" lang="en-US" altLang="ja-JP" sz="1000" dirty="0" smtClean="0"/>
                        <a:t>/AI/</a:t>
                      </a:r>
                      <a:r>
                        <a:rPr kumimoji="1" lang="en-US" altLang="ja-JP" sz="1000" dirty="0" err="1" smtClean="0"/>
                        <a:t>pri</a:t>
                      </a:r>
                      <a:endParaRPr kumimoji="1" lang="ja-JP" altLang="en-US" sz="1000" dirty="0"/>
                    </a:p>
                  </a:txBody>
                  <a:tcPr/>
                </a:tc>
              </a:tr>
              <a:tr h="234698">
                <a:tc>
                  <a:txBody>
                    <a:bodyPr/>
                    <a:lstStyle/>
                    <a:p>
                      <a:r>
                        <a:rPr kumimoji="1" lang="en-US" altLang="ja-JP" sz="1000" dirty="0" smtClean="0"/>
                        <a:t>name</a:t>
                      </a:r>
                      <a:endParaRPr kumimoji="1" lang="ja-JP" altLang="en-US" sz="1000" dirty="0"/>
                    </a:p>
                  </a:txBody>
                  <a:tcPr/>
                </a:tc>
                <a:tc>
                  <a:txBody>
                    <a:bodyPr/>
                    <a:lstStyle/>
                    <a:p>
                      <a:r>
                        <a:rPr kumimoji="1" lang="en-US" altLang="ja-JP" sz="1000" dirty="0" smtClean="0"/>
                        <a:t>Varchar(32)</a:t>
                      </a:r>
                      <a:endParaRPr kumimoji="1" lang="ja-JP" altLang="en-US" sz="1000" dirty="0"/>
                    </a:p>
                  </a:txBody>
                  <a:tcPr/>
                </a:tc>
              </a:tr>
              <a:tr h="234698">
                <a:tc>
                  <a:txBody>
                    <a:bodyPr/>
                    <a:lstStyle/>
                    <a:p>
                      <a:r>
                        <a:rPr kumimoji="1" lang="en-US" altLang="ja-JP" sz="1000" dirty="0" err="1" smtClean="0"/>
                        <a:t>hp</a:t>
                      </a:r>
                      <a:endParaRPr kumimoji="1" lang="ja-JP" altLang="en-US" sz="1000" dirty="0"/>
                    </a:p>
                  </a:txBody>
                  <a:tcPr/>
                </a:tc>
                <a:tc>
                  <a:txBody>
                    <a:bodyPr/>
                    <a:lstStyle/>
                    <a:p>
                      <a:r>
                        <a:rPr kumimoji="1" lang="en-US" altLang="ja-JP" sz="1000" dirty="0" err="1" smtClean="0"/>
                        <a:t>Int</a:t>
                      </a:r>
                      <a:endParaRPr kumimoji="1" lang="ja-JP" altLang="en-US" sz="1000" dirty="0"/>
                    </a:p>
                  </a:txBody>
                  <a:tcPr/>
                </a:tc>
              </a:tr>
              <a:tr h="234698">
                <a:tc>
                  <a:txBody>
                    <a:bodyPr/>
                    <a:lstStyle/>
                    <a:p>
                      <a:r>
                        <a:rPr kumimoji="1" lang="en-US" altLang="ja-JP" sz="1000" dirty="0" err="1" smtClean="0"/>
                        <a:t>atatck</a:t>
                      </a:r>
                      <a:endParaRPr kumimoji="1" lang="ja-JP" altLang="en-US" sz="1000" dirty="0"/>
                    </a:p>
                  </a:txBody>
                  <a:tcPr/>
                </a:tc>
                <a:tc>
                  <a:txBody>
                    <a:bodyPr/>
                    <a:lstStyle/>
                    <a:p>
                      <a:r>
                        <a:rPr kumimoji="1" lang="en-US" altLang="ja-JP" sz="1000" dirty="0" err="1" smtClean="0"/>
                        <a:t>Int</a:t>
                      </a:r>
                      <a:endParaRPr kumimoji="1" lang="ja-JP" altLang="en-US" sz="1000" dirty="0"/>
                    </a:p>
                  </a:txBody>
                  <a:tcPr/>
                </a:tc>
              </a:tr>
              <a:tr h="234698">
                <a:tc>
                  <a:txBody>
                    <a:bodyPr/>
                    <a:lstStyle/>
                    <a:p>
                      <a:r>
                        <a:rPr kumimoji="1" lang="en-US" altLang="ja-JP" sz="1000" dirty="0" err="1" smtClean="0"/>
                        <a:t>attr_id</a:t>
                      </a:r>
                      <a:endParaRPr kumimoji="1" lang="ja-JP" altLang="en-US" sz="1000" dirty="0"/>
                    </a:p>
                  </a:txBody>
                  <a:tcPr/>
                </a:tc>
                <a:tc>
                  <a:txBody>
                    <a:bodyPr/>
                    <a:lstStyle/>
                    <a:p>
                      <a:r>
                        <a:rPr kumimoji="1" lang="en-US" altLang="ja-JP" sz="1000" dirty="0" err="1" smtClean="0"/>
                        <a:t>Int</a:t>
                      </a:r>
                      <a:endParaRPr kumimoji="1" lang="ja-JP" altLang="en-US" sz="1000" dirty="0"/>
                    </a:p>
                  </a:txBody>
                  <a:tcPr/>
                </a:tc>
              </a:tr>
              <a:tr h="234698">
                <a:tc>
                  <a:txBody>
                    <a:bodyPr/>
                    <a:lstStyle/>
                    <a:p>
                      <a:r>
                        <a:rPr kumimoji="1" lang="en-US" altLang="ja-JP" sz="1000" dirty="0" err="1" smtClean="0"/>
                        <a:t>Kind_id</a:t>
                      </a:r>
                      <a:endParaRPr kumimoji="1" lang="ja-JP" altLang="en-US" sz="1000" dirty="0"/>
                    </a:p>
                  </a:txBody>
                  <a:tcPr/>
                </a:tc>
                <a:tc>
                  <a:txBody>
                    <a:bodyPr/>
                    <a:lstStyle/>
                    <a:p>
                      <a:r>
                        <a:rPr kumimoji="1" lang="en-US" altLang="ja-JP" sz="1000" dirty="0" err="1" smtClean="0"/>
                        <a:t>Int</a:t>
                      </a:r>
                      <a:endParaRPr kumimoji="1" lang="ja-JP" altLang="en-US" sz="1000" dirty="0"/>
                    </a:p>
                  </a:txBody>
                  <a:tcPr/>
                </a:tc>
              </a:tr>
              <a:tr h="234698">
                <a:tc>
                  <a:txBody>
                    <a:bodyPr/>
                    <a:lstStyle/>
                    <a:p>
                      <a:r>
                        <a:rPr kumimoji="1" lang="en-US" altLang="ja-JP" sz="1000" dirty="0" err="1" smtClean="0"/>
                        <a:t>image_file_name</a:t>
                      </a:r>
                      <a:endParaRPr kumimoji="1" lang="ja-JP" altLang="en-US" sz="1000" dirty="0"/>
                    </a:p>
                  </a:txBody>
                  <a:tcPr/>
                </a:tc>
                <a:tc>
                  <a:txBody>
                    <a:bodyPr/>
                    <a:lstStyle/>
                    <a:p>
                      <a:r>
                        <a:rPr kumimoji="1" lang="en-US" altLang="ja-JP" sz="1000" dirty="0" smtClean="0"/>
                        <a:t>Varchar(255)/NULL</a:t>
                      </a:r>
                      <a:endParaRPr kumimoji="1" lang="ja-JP" altLang="en-US" sz="1000" dirty="0"/>
                    </a:p>
                  </a:txBody>
                  <a:tcPr/>
                </a:tc>
              </a:tr>
              <a:tr h="234698">
                <a:tc>
                  <a:txBody>
                    <a:bodyPr/>
                    <a:lstStyle/>
                    <a:p>
                      <a:r>
                        <a:rPr kumimoji="1" lang="en-US" altLang="ja-JP" sz="1000" dirty="0" smtClean="0"/>
                        <a:t>Created</a:t>
                      </a:r>
                      <a:endParaRPr kumimoji="1" lang="ja-JP" altLang="en-US" sz="1000" dirty="0"/>
                    </a:p>
                  </a:txBody>
                  <a:tcPr/>
                </a:tc>
                <a:tc>
                  <a:txBody>
                    <a:bodyPr/>
                    <a:lstStyle/>
                    <a:p>
                      <a:r>
                        <a:rPr kumimoji="1" lang="en-US" altLang="ja-JP" sz="1000" dirty="0" err="1" smtClean="0"/>
                        <a:t>datetime</a:t>
                      </a:r>
                      <a:endParaRPr kumimoji="1" lang="ja-JP" altLang="en-US" sz="1000" dirty="0"/>
                    </a:p>
                  </a:txBody>
                  <a:tcPr/>
                </a:tc>
              </a:tr>
              <a:tr h="234698">
                <a:tc>
                  <a:txBody>
                    <a:bodyPr/>
                    <a:lstStyle/>
                    <a:p>
                      <a:r>
                        <a:rPr kumimoji="1" lang="en-US" altLang="ja-JP" sz="1000" dirty="0" smtClean="0"/>
                        <a:t>Modified</a:t>
                      </a:r>
                      <a:endParaRPr kumimoji="1" lang="ja-JP"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t>datetime</a:t>
                      </a:r>
                      <a:endParaRPr kumimoji="1" lang="ja-JP" altLang="en-US" sz="1000" dirty="0" smtClean="0"/>
                    </a:p>
                  </a:txBody>
                  <a:tcPr/>
                </a:tc>
              </a:tr>
            </a:tbl>
          </a:graphicData>
        </a:graphic>
      </p:graphicFrame>
      <p:graphicFrame>
        <p:nvGraphicFramePr>
          <p:cNvPr id="28" name="表 27"/>
          <p:cNvGraphicFramePr>
            <a:graphicFrameLocks noGrp="1"/>
          </p:cNvGraphicFramePr>
          <p:nvPr>
            <p:extLst>
              <p:ext uri="{D42A27DB-BD31-4B8C-83A1-F6EECF244321}">
                <p14:modId xmlns:p14="http://schemas.microsoft.com/office/powerpoint/2010/main" val="2744209343"/>
              </p:ext>
            </p:extLst>
          </p:nvPr>
        </p:nvGraphicFramePr>
        <p:xfrm>
          <a:off x="6910295" y="3850661"/>
          <a:ext cx="3227054" cy="1219200"/>
        </p:xfrm>
        <a:graphic>
          <a:graphicData uri="http://schemas.openxmlformats.org/drawingml/2006/table">
            <a:tbl>
              <a:tblPr firstRow="1" bandRow="1">
                <a:tableStyleId>{5C22544A-7EE6-4342-B048-85BDC9FD1C3A}</a:tableStyleId>
              </a:tblPr>
              <a:tblGrid>
                <a:gridCol w="1613527"/>
                <a:gridCol w="1613527"/>
              </a:tblGrid>
              <a:tr h="234698">
                <a:tc gridSpan="2">
                  <a:txBody>
                    <a:bodyPr/>
                    <a:lstStyle/>
                    <a:p>
                      <a:r>
                        <a:rPr kumimoji="1" lang="en-US" altLang="ja-JP" sz="1000" dirty="0" smtClean="0"/>
                        <a:t>&lt;</a:t>
                      </a:r>
                      <a:r>
                        <a:rPr kumimoji="1" lang="en-US" altLang="ja-JP" sz="1000" dirty="0" err="1" smtClean="0"/>
                        <a:t>attrs</a:t>
                      </a:r>
                      <a:r>
                        <a:rPr kumimoji="1" lang="en-US" altLang="ja-JP" sz="1000" dirty="0" smtClean="0"/>
                        <a:t>&gt;</a:t>
                      </a:r>
                      <a:endParaRPr kumimoji="1" lang="ja-JP" altLang="en-US" sz="1000" dirty="0"/>
                    </a:p>
                  </a:txBody>
                  <a:tcPr>
                    <a:solidFill>
                      <a:schemeClr val="bg2">
                        <a:lumMod val="75000"/>
                      </a:schemeClr>
                    </a:solidFill>
                  </a:tcPr>
                </a:tc>
                <a:tc hMerge="1">
                  <a:txBody>
                    <a:bodyPr/>
                    <a:lstStyle/>
                    <a:p>
                      <a:endParaRPr kumimoji="1" lang="ja-JP" altLang="en-US" dirty="0"/>
                    </a:p>
                  </a:txBody>
                  <a:tcPr/>
                </a:tc>
              </a:tr>
              <a:tr h="234698">
                <a:tc>
                  <a:txBody>
                    <a:bodyPr/>
                    <a:lstStyle/>
                    <a:p>
                      <a:r>
                        <a:rPr kumimoji="1" lang="en-US" altLang="ja-JP" sz="1000" dirty="0" smtClean="0"/>
                        <a:t>Id</a:t>
                      </a:r>
                      <a:endParaRPr kumimoji="1" lang="ja-JP" altLang="en-US" sz="1000" dirty="0"/>
                    </a:p>
                  </a:txBody>
                  <a:tcPr/>
                </a:tc>
                <a:tc>
                  <a:txBody>
                    <a:bodyPr/>
                    <a:lstStyle/>
                    <a:p>
                      <a:r>
                        <a:rPr kumimoji="1" lang="en-US" altLang="ja-JP" sz="1000" dirty="0" err="1" smtClean="0"/>
                        <a:t>Int</a:t>
                      </a:r>
                      <a:r>
                        <a:rPr kumimoji="1" lang="en-US" altLang="ja-JP" sz="1000" dirty="0" smtClean="0"/>
                        <a:t>/AI/</a:t>
                      </a:r>
                      <a:r>
                        <a:rPr kumimoji="1" lang="en-US" altLang="ja-JP" sz="1000" dirty="0" err="1" smtClean="0"/>
                        <a:t>pri</a:t>
                      </a:r>
                      <a:endParaRPr kumimoji="1" lang="ja-JP" altLang="en-US" sz="1000" dirty="0"/>
                    </a:p>
                  </a:txBody>
                  <a:tcPr/>
                </a:tc>
              </a:tr>
              <a:tr h="234698">
                <a:tc>
                  <a:txBody>
                    <a:bodyPr/>
                    <a:lstStyle/>
                    <a:p>
                      <a:r>
                        <a:rPr kumimoji="1" lang="en-US" altLang="ja-JP" sz="1000" dirty="0" err="1" smtClean="0"/>
                        <a:t>attr_type</a:t>
                      </a:r>
                      <a:endParaRPr kumimoji="1" lang="ja-JP" altLang="en-US" sz="1000" dirty="0"/>
                    </a:p>
                  </a:txBody>
                  <a:tcPr/>
                </a:tc>
                <a:tc>
                  <a:txBody>
                    <a:bodyPr/>
                    <a:lstStyle/>
                    <a:p>
                      <a:r>
                        <a:rPr kumimoji="1" lang="en-US" altLang="ja-JP" sz="1000" dirty="0" smtClean="0"/>
                        <a:t>Varchar(8)</a:t>
                      </a:r>
                      <a:endParaRPr kumimoji="1" lang="ja-JP" altLang="en-US" sz="1000" dirty="0"/>
                    </a:p>
                  </a:txBody>
                  <a:tcPr/>
                </a:tc>
              </a:tr>
              <a:tr h="234698">
                <a:tc>
                  <a:txBody>
                    <a:bodyPr/>
                    <a:lstStyle/>
                    <a:p>
                      <a:r>
                        <a:rPr kumimoji="1" lang="en-US" altLang="ja-JP" sz="1000" dirty="0" smtClean="0"/>
                        <a:t>Created</a:t>
                      </a:r>
                      <a:endParaRPr kumimoji="1" lang="ja-JP" altLang="en-US" sz="1000" dirty="0"/>
                    </a:p>
                  </a:txBody>
                  <a:tcPr/>
                </a:tc>
                <a:tc>
                  <a:txBody>
                    <a:bodyPr/>
                    <a:lstStyle/>
                    <a:p>
                      <a:r>
                        <a:rPr kumimoji="1" lang="en-US" altLang="ja-JP" sz="1000" dirty="0" err="1" smtClean="0"/>
                        <a:t>datetime</a:t>
                      </a:r>
                      <a:endParaRPr kumimoji="1" lang="ja-JP" altLang="en-US" sz="1000" dirty="0"/>
                    </a:p>
                  </a:txBody>
                  <a:tcPr/>
                </a:tc>
              </a:tr>
              <a:tr h="234698">
                <a:tc>
                  <a:txBody>
                    <a:bodyPr/>
                    <a:lstStyle/>
                    <a:p>
                      <a:r>
                        <a:rPr kumimoji="1" lang="en-US" altLang="ja-JP" sz="1000" dirty="0" smtClean="0"/>
                        <a:t>Modified</a:t>
                      </a:r>
                      <a:endParaRPr kumimoji="1" lang="ja-JP"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t>datetime</a:t>
                      </a:r>
                      <a:endParaRPr kumimoji="1" lang="ja-JP" altLang="en-US" sz="1000" dirty="0" smtClean="0"/>
                    </a:p>
                  </a:txBody>
                  <a:tcPr/>
                </a:tc>
              </a:tr>
            </a:tbl>
          </a:graphicData>
        </a:graphic>
      </p:graphicFrame>
      <p:graphicFrame>
        <p:nvGraphicFramePr>
          <p:cNvPr id="29" name="表 28"/>
          <p:cNvGraphicFramePr>
            <a:graphicFrameLocks noGrp="1"/>
          </p:cNvGraphicFramePr>
          <p:nvPr>
            <p:extLst>
              <p:ext uri="{D42A27DB-BD31-4B8C-83A1-F6EECF244321}">
                <p14:modId xmlns:p14="http://schemas.microsoft.com/office/powerpoint/2010/main" val="1616274284"/>
              </p:ext>
            </p:extLst>
          </p:nvPr>
        </p:nvGraphicFramePr>
        <p:xfrm>
          <a:off x="6910295" y="5301533"/>
          <a:ext cx="3227054" cy="1219200"/>
        </p:xfrm>
        <a:graphic>
          <a:graphicData uri="http://schemas.openxmlformats.org/drawingml/2006/table">
            <a:tbl>
              <a:tblPr firstRow="1" bandRow="1">
                <a:tableStyleId>{5C22544A-7EE6-4342-B048-85BDC9FD1C3A}</a:tableStyleId>
              </a:tblPr>
              <a:tblGrid>
                <a:gridCol w="1613527"/>
                <a:gridCol w="1613527"/>
              </a:tblGrid>
              <a:tr h="234698">
                <a:tc gridSpan="2">
                  <a:txBody>
                    <a:bodyPr/>
                    <a:lstStyle/>
                    <a:p>
                      <a:r>
                        <a:rPr kumimoji="1" lang="en-US" altLang="ja-JP" sz="1000" dirty="0" smtClean="0"/>
                        <a:t>&lt;kinds&gt;</a:t>
                      </a:r>
                      <a:endParaRPr kumimoji="1" lang="ja-JP" altLang="en-US" sz="1000" dirty="0"/>
                    </a:p>
                  </a:txBody>
                  <a:tcPr>
                    <a:solidFill>
                      <a:schemeClr val="bg2">
                        <a:lumMod val="75000"/>
                      </a:schemeClr>
                    </a:solidFill>
                  </a:tcPr>
                </a:tc>
                <a:tc hMerge="1">
                  <a:txBody>
                    <a:bodyPr/>
                    <a:lstStyle/>
                    <a:p>
                      <a:endParaRPr kumimoji="1" lang="ja-JP" altLang="en-US" dirty="0"/>
                    </a:p>
                  </a:txBody>
                  <a:tcPr/>
                </a:tc>
              </a:tr>
              <a:tr h="234698">
                <a:tc>
                  <a:txBody>
                    <a:bodyPr/>
                    <a:lstStyle/>
                    <a:p>
                      <a:r>
                        <a:rPr kumimoji="1" lang="en-US" altLang="ja-JP" sz="1000" dirty="0" smtClean="0"/>
                        <a:t>Id</a:t>
                      </a:r>
                      <a:endParaRPr kumimoji="1" lang="ja-JP" altLang="en-US" sz="1000" dirty="0"/>
                    </a:p>
                  </a:txBody>
                  <a:tcPr/>
                </a:tc>
                <a:tc>
                  <a:txBody>
                    <a:bodyPr/>
                    <a:lstStyle/>
                    <a:p>
                      <a:r>
                        <a:rPr kumimoji="1" lang="en-US" altLang="ja-JP" sz="1000" dirty="0" err="1" smtClean="0"/>
                        <a:t>Int</a:t>
                      </a:r>
                      <a:r>
                        <a:rPr kumimoji="1" lang="en-US" altLang="ja-JP" sz="1000" dirty="0" smtClean="0"/>
                        <a:t>/AI/</a:t>
                      </a:r>
                      <a:r>
                        <a:rPr kumimoji="1" lang="en-US" altLang="ja-JP" sz="1000" dirty="0" err="1" smtClean="0"/>
                        <a:t>pri</a:t>
                      </a:r>
                      <a:endParaRPr kumimoji="1" lang="ja-JP" altLang="en-US" sz="1000" dirty="0"/>
                    </a:p>
                  </a:txBody>
                  <a:tcPr/>
                </a:tc>
              </a:tr>
              <a:tr h="234698">
                <a:tc>
                  <a:txBody>
                    <a:bodyPr/>
                    <a:lstStyle/>
                    <a:p>
                      <a:r>
                        <a:rPr kumimoji="1" lang="en-US" altLang="ja-JP" sz="1000" dirty="0" err="1" smtClean="0"/>
                        <a:t>kind_type</a:t>
                      </a:r>
                      <a:endParaRPr kumimoji="1" lang="ja-JP" altLang="en-US" sz="1000" dirty="0"/>
                    </a:p>
                  </a:txBody>
                  <a:tcPr/>
                </a:tc>
                <a:tc>
                  <a:txBody>
                    <a:bodyPr/>
                    <a:lstStyle/>
                    <a:p>
                      <a:r>
                        <a:rPr kumimoji="1" lang="en-US" altLang="ja-JP" sz="1000" dirty="0" smtClean="0"/>
                        <a:t>Varchar(32)</a:t>
                      </a:r>
                      <a:endParaRPr kumimoji="1" lang="ja-JP" altLang="en-US" sz="1000" dirty="0"/>
                    </a:p>
                  </a:txBody>
                  <a:tcPr/>
                </a:tc>
              </a:tr>
              <a:tr h="234698">
                <a:tc>
                  <a:txBody>
                    <a:bodyPr/>
                    <a:lstStyle/>
                    <a:p>
                      <a:r>
                        <a:rPr kumimoji="1" lang="en-US" altLang="ja-JP" sz="1000" dirty="0" smtClean="0"/>
                        <a:t>Created</a:t>
                      </a:r>
                      <a:endParaRPr kumimoji="1" lang="ja-JP" altLang="en-US" sz="1000" dirty="0"/>
                    </a:p>
                  </a:txBody>
                  <a:tcPr/>
                </a:tc>
                <a:tc>
                  <a:txBody>
                    <a:bodyPr/>
                    <a:lstStyle/>
                    <a:p>
                      <a:r>
                        <a:rPr kumimoji="1" lang="en-US" altLang="ja-JP" sz="1000" dirty="0" err="1" smtClean="0"/>
                        <a:t>datetime</a:t>
                      </a:r>
                      <a:endParaRPr kumimoji="1" lang="ja-JP" altLang="en-US" sz="1000" dirty="0"/>
                    </a:p>
                  </a:txBody>
                  <a:tcPr/>
                </a:tc>
              </a:tr>
              <a:tr h="234698">
                <a:tc>
                  <a:txBody>
                    <a:bodyPr/>
                    <a:lstStyle/>
                    <a:p>
                      <a:r>
                        <a:rPr kumimoji="1" lang="en-US" altLang="ja-JP" sz="1000" dirty="0" smtClean="0"/>
                        <a:t>Modified</a:t>
                      </a:r>
                      <a:endParaRPr kumimoji="1" lang="ja-JP"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t>datetime</a:t>
                      </a:r>
                      <a:endParaRPr kumimoji="1" lang="ja-JP" altLang="en-US" sz="1000" dirty="0" smtClean="0"/>
                    </a:p>
                  </a:txBody>
                  <a:tcPr/>
                </a:tc>
              </a:tr>
            </a:tbl>
          </a:graphicData>
        </a:graphic>
      </p:graphicFrame>
    </p:spTree>
    <p:extLst>
      <p:ext uri="{BB962C8B-B14F-4D97-AF65-F5344CB8AC3E}">
        <p14:creationId xmlns:p14="http://schemas.microsoft.com/office/powerpoint/2010/main" val="2135604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13211" y="69669"/>
            <a:ext cx="1489960" cy="369332"/>
          </a:xfrm>
          <a:prstGeom prst="rect">
            <a:avLst/>
          </a:prstGeom>
          <a:noFill/>
        </p:spPr>
        <p:txBody>
          <a:bodyPr wrap="none" rtlCol="0">
            <a:spAutoFit/>
          </a:bodyPr>
          <a:lstStyle/>
          <a:p>
            <a:r>
              <a:rPr kumimoji="1" lang="en-US" altLang="ja-JP" dirty="0" smtClean="0"/>
              <a:t>View</a:t>
            </a:r>
            <a:r>
              <a:rPr kumimoji="1" lang="ja-JP" altLang="en-US" dirty="0" smtClean="0"/>
              <a:t>イメージ</a:t>
            </a:r>
            <a:endParaRPr kumimoji="1" lang="ja-JP" altLang="en-US" dirty="0"/>
          </a:p>
        </p:txBody>
      </p:sp>
      <p:sp>
        <p:nvSpPr>
          <p:cNvPr id="6" name="テキスト ボックス 5"/>
          <p:cNvSpPr txBox="1"/>
          <p:nvPr/>
        </p:nvSpPr>
        <p:spPr>
          <a:xfrm>
            <a:off x="495175" y="705391"/>
            <a:ext cx="3632688" cy="1200329"/>
          </a:xfrm>
          <a:prstGeom prst="rect">
            <a:avLst/>
          </a:prstGeom>
          <a:noFill/>
          <a:ln>
            <a:solidFill>
              <a:schemeClr val="tx1"/>
            </a:solidFill>
          </a:ln>
        </p:spPr>
        <p:txBody>
          <a:bodyPr wrap="square" rtlCol="0">
            <a:spAutoFit/>
          </a:bodyPr>
          <a:lstStyle/>
          <a:p>
            <a:r>
              <a:rPr kumimoji="1" lang="ja-JP" altLang="en-US" dirty="0" smtClean="0"/>
              <a:t>属性一覧</a:t>
            </a:r>
            <a:endParaRPr kumimoji="1" lang="en-US" altLang="ja-JP" dirty="0" smtClean="0"/>
          </a:p>
          <a:p>
            <a:r>
              <a:rPr lang="en-US" altLang="ja-JP" dirty="0" smtClean="0"/>
              <a:t>Mob1	</a:t>
            </a:r>
            <a:r>
              <a:rPr lang="ja-JP" altLang="en-US" dirty="0" smtClean="0"/>
              <a:t>光</a:t>
            </a:r>
            <a:endParaRPr lang="en-US" altLang="ja-JP" dirty="0" smtClean="0"/>
          </a:p>
          <a:p>
            <a:r>
              <a:rPr lang="en-US" altLang="ja-JP" dirty="0" smtClean="0"/>
              <a:t>Mob2</a:t>
            </a:r>
            <a:r>
              <a:rPr lang="en-US" altLang="ja-JP" dirty="0"/>
              <a:t>	</a:t>
            </a:r>
            <a:r>
              <a:rPr lang="ja-JP" altLang="en-US" dirty="0" smtClean="0"/>
              <a:t>光</a:t>
            </a:r>
            <a:endParaRPr lang="en-US" altLang="ja-JP" dirty="0" smtClean="0"/>
          </a:p>
          <a:p>
            <a:r>
              <a:rPr lang="en-US" altLang="ja-JP" dirty="0" smtClean="0"/>
              <a:t>Mob3</a:t>
            </a:r>
            <a:r>
              <a:rPr lang="en-US" altLang="ja-JP" dirty="0"/>
              <a:t>	</a:t>
            </a:r>
            <a:r>
              <a:rPr lang="ja-JP" altLang="en-US" dirty="0" smtClean="0"/>
              <a:t>光</a:t>
            </a:r>
            <a:endParaRPr lang="en-US" altLang="ja-JP" dirty="0"/>
          </a:p>
        </p:txBody>
      </p:sp>
      <p:sp>
        <p:nvSpPr>
          <p:cNvPr id="9" name="テキスト ボックス 8"/>
          <p:cNvSpPr txBox="1"/>
          <p:nvPr/>
        </p:nvSpPr>
        <p:spPr>
          <a:xfrm>
            <a:off x="4792855" y="705391"/>
            <a:ext cx="3632688" cy="1200329"/>
          </a:xfrm>
          <a:prstGeom prst="rect">
            <a:avLst/>
          </a:prstGeom>
          <a:noFill/>
          <a:ln>
            <a:solidFill>
              <a:schemeClr val="tx1"/>
            </a:solidFill>
          </a:ln>
        </p:spPr>
        <p:txBody>
          <a:bodyPr wrap="square" rtlCol="0">
            <a:spAutoFit/>
          </a:bodyPr>
          <a:lstStyle/>
          <a:p>
            <a:r>
              <a:rPr kumimoji="1" lang="ja-JP" altLang="en-US" dirty="0" smtClean="0"/>
              <a:t>種族一覧</a:t>
            </a:r>
            <a:endParaRPr kumimoji="1" lang="en-US" altLang="ja-JP" dirty="0" smtClean="0"/>
          </a:p>
          <a:p>
            <a:r>
              <a:rPr lang="en-US" altLang="ja-JP" dirty="0" smtClean="0"/>
              <a:t>Mob1	</a:t>
            </a:r>
            <a:r>
              <a:rPr lang="ja-JP" altLang="en-US" dirty="0" smtClean="0"/>
              <a:t>ドラゴン</a:t>
            </a:r>
            <a:endParaRPr lang="en-US" altLang="ja-JP" dirty="0" smtClean="0"/>
          </a:p>
          <a:p>
            <a:r>
              <a:rPr lang="en-US" altLang="ja-JP" dirty="0" smtClean="0"/>
              <a:t>Mob2</a:t>
            </a:r>
            <a:r>
              <a:rPr lang="en-US" altLang="ja-JP" dirty="0"/>
              <a:t>	</a:t>
            </a:r>
            <a:r>
              <a:rPr lang="ja-JP" altLang="en-US" dirty="0" smtClean="0"/>
              <a:t>ドラゴン</a:t>
            </a:r>
            <a:endParaRPr lang="en-US" altLang="ja-JP" dirty="0" smtClean="0"/>
          </a:p>
          <a:p>
            <a:r>
              <a:rPr lang="en-US" altLang="ja-JP" dirty="0" smtClean="0"/>
              <a:t>Mob3</a:t>
            </a:r>
            <a:r>
              <a:rPr lang="en-US" altLang="ja-JP" dirty="0"/>
              <a:t>	</a:t>
            </a:r>
            <a:r>
              <a:rPr lang="ja-JP" altLang="en-US" dirty="0" smtClean="0"/>
              <a:t>ドラゴン</a:t>
            </a:r>
            <a:endParaRPr lang="en-US" altLang="ja-JP" dirty="0"/>
          </a:p>
        </p:txBody>
      </p:sp>
      <p:sp>
        <p:nvSpPr>
          <p:cNvPr id="11" name="テキスト ボックス 10"/>
          <p:cNvSpPr txBox="1"/>
          <p:nvPr/>
        </p:nvSpPr>
        <p:spPr>
          <a:xfrm>
            <a:off x="4792855" y="2303413"/>
            <a:ext cx="3632688" cy="2862322"/>
          </a:xfrm>
          <a:prstGeom prst="rect">
            <a:avLst/>
          </a:prstGeom>
          <a:noFill/>
          <a:ln>
            <a:solidFill>
              <a:schemeClr val="tx1"/>
            </a:solidFill>
          </a:ln>
        </p:spPr>
        <p:txBody>
          <a:bodyPr wrap="square" rtlCol="0">
            <a:spAutoFit/>
          </a:bodyPr>
          <a:lstStyle/>
          <a:p>
            <a:r>
              <a:rPr kumimoji="1" lang="ja-JP" altLang="en-US" dirty="0" smtClean="0"/>
              <a:t>モンスター図鑑　</a:t>
            </a:r>
            <a:r>
              <a:rPr kumimoji="1" lang="en-US" altLang="ja-JP" dirty="0" err="1" smtClean="0"/>
              <a:t>No.xxx</a:t>
            </a:r>
            <a:endParaRPr kumimoji="1" lang="en-US" altLang="ja-JP" dirty="0" smtClean="0"/>
          </a:p>
          <a:p>
            <a:endParaRPr lang="en-US" altLang="ja-JP" dirty="0" smtClean="0"/>
          </a:p>
          <a:p>
            <a:endParaRPr lang="en-US" altLang="ja-JP" dirty="0"/>
          </a:p>
          <a:p>
            <a:endParaRPr lang="en-US" altLang="ja-JP" dirty="0" smtClean="0"/>
          </a:p>
          <a:p>
            <a:endParaRPr lang="en-US" altLang="ja-JP" dirty="0"/>
          </a:p>
          <a:p>
            <a:r>
              <a:rPr lang="ja-JP" altLang="en-US" dirty="0" smtClean="0"/>
              <a:t>ゴブリン</a:t>
            </a:r>
            <a:endParaRPr lang="en-US" altLang="ja-JP" dirty="0" smtClean="0"/>
          </a:p>
          <a:p>
            <a:r>
              <a:rPr lang="en-US" altLang="ja-JP" dirty="0" smtClean="0"/>
              <a:t>HP</a:t>
            </a:r>
            <a:r>
              <a:rPr lang="en-US" altLang="ja-JP" dirty="0"/>
              <a:t>		</a:t>
            </a:r>
            <a:r>
              <a:rPr lang="en-US" altLang="ja-JP" dirty="0" smtClean="0"/>
              <a:t>300</a:t>
            </a:r>
          </a:p>
          <a:p>
            <a:r>
              <a:rPr lang="ja-JP" altLang="en-US" dirty="0" smtClean="0"/>
              <a:t>攻撃力</a:t>
            </a:r>
            <a:r>
              <a:rPr lang="en-US" altLang="ja-JP" dirty="0"/>
              <a:t>		</a:t>
            </a:r>
            <a:r>
              <a:rPr lang="en-US" altLang="ja-JP" dirty="0" smtClean="0"/>
              <a:t>30</a:t>
            </a:r>
            <a:endParaRPr lang="en-US" altLang="ja-JP" dirty="0"/>
          </a:p>
          <a:p>
            <a:r>
              <a:rPr lang="ja-JP" altLang="en-US" dirty="0" smtClean="0"/>
              <a:t>属性</a:t>
            </a:r>
            <a:r>
              <a:rPr lang="en-US" altLang="ja-JP" dirty="0"/>
              <a:t>		</a:t>
            </a:r>
            <a:r>
              <a:rPr lang="ja-JP" altLang="en-US" dirty="0" smtClean="0"/>
              <a:t>光</a:t>
            </a:r>
            <a:endParaRPr lang="en-US" altLang="ja-JP" dirty="0"/>
          </a:p>
          <a:p>
            <a:r>
              <a:rPr lang="ja-JP" altLang="en-US" dirty="0" smtClean="0"/>
              <a:t>種族</a:t>
            </a:r>
            <a:r>
              <a:rPr lang="en-US" altLang="ja-JP" dirty="0"/>
              <a:t>		</a:t>
            </a:r>
            <a:r>
              <a:rPr lang="ja-JP" altLang="en-US" dirty="0" smtClean="0"/>
              <a:t>ドラゴン</a:t>
            </a:r>
            <a:endParaRPr lang="en-US" altLang="ja-JP" dirty="0"/>
          </a:p>
        </p:txBody>
      </p:sp>
      <p:sp>
        <p:nvSpPr>
          <p:cNvPr id="2" name="正方形/長方形 1"/>
          <p:cNvSpPr/>
          <p:nvPr/>
        </p:nvSpPr>
        <p:spPr>
          <a:xfrm>
            <a:off x="4933406" y="2699658"/>
            <a:ext cx="289995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495175" y="2303413"/>
            <a:ext cx="3632688" cy="1200329"/>
          </a:xfrm>
          <a:prstGeom prst="rect">
            <a:avLst/>
          </a:prstGeom>
          <a:noFill/>
          <a:ln>
            <a:solidFill>
              <a:schemeClr val="tx1"/>
            </a:solidFill>
          </a:ln>
        </p:spPr>
        <p:txBody>
          <a:bodyPr wrap="square" rtlCol="0">
            <a:spAutoFit/>
          </a:bodyPr>
          <a:lstStyle/>
          <a:p>
            <a:r>
              <a:rPr kumimoji="1" lang="ja-JP" altLang="en-US" dirty="0" smtClean="0"/>
              <a:t>モンスター一覧</a:t>
            </a:r>
            <a:endParaRPr kumimoji="1" lang="en-US" altLang="ja-JP" dirty="0" smtClean="0"/>
          </a:p>
          <a:p>
            <a:r>
              <a:rPr lang="ja-JP" altLang="en-US" dirty="0" smtClean="0"/>
              <a:t>ｺﾞﾌﾞﾘﾝ</a:t>
            </a:r>
            <a:r>
              <a:rPr lang="en-US" altLang="ja-JP" dirty="0" smtClean="0"/>
              <a:t>	</a:t>
            </a:r>
            <a:r>
              <a:rPr lang="ja-JP" altLang="en-US" dirty="0" smtClean="0"/>
              <a:t>光</a:t>
            </a:r>
            <a:r>
              <a:rPr lang="en-US" altLang="ja-JP" dirty="0" smtClean="0"/>
              <a:t>	150</a:t>
            </a:r>
          </a:p>
          <a:p>
            <a:r>
              <a:rPr lang="en-US" altLang="ja-JP" dirty="0" smtClean="0"/>
              <a:t>Mob2</a:t>
            </a:r>
            <a:r>
              <a:rPr lang="en-US" altLang="ja-JP" dirty="0"/>
              <a:t>	</a:t>
            </a:r>
            <a:r>
              <a:rPr lang="ja-JP" altLang="en-US" dirty="0" smtClean="0"/>
              <a:t>光</a:t>
            </a:r>
            <a:r>
              <a:rPr lang="en-US" altLang="ja-JP" dirty="0" smtClean="0"/>
              <a:t>	200</a:t>
            </a:r>
          </a:p>
          <a:p>
            <a:r>
              <a:rPr lang="en-US" altLang="ja-JP" dirty="0" smtClean="0"/>
              <a:t>Mob3</a:t>
            </a:r>
            <a:r>
              <a:rPr lang="en-US" altLang="ja-JP" dirty="0"/>
              <a:t>	</a:t>
            </a:r>
            <a:r>
              <a:rPr lang="ja-JP" altLang="en-US" dirty="0" smtClean="0"/>
              <a:t>光</a:t>
            </a:r>
            <a:r>
              <a:rPr lang="en-US" altLang="ja-JP" dirty="0" smtClean="0"/>
              <a:t>	250</a:t>
            </a:r>
            <a:endParaRPr lang="en-US" altLang="ja-JP" dirty="0"/>
          </a:p>
        </p:txBody>
      </p:sp>
      <p:sp>
        <p:nvSpPr>
          <p:cNvPr id="5" name="右矢印 4"/>
          <p:cNvSpPr/>
          <p:nvPr/>
        </p:nvSpPr>
        <p:spPr>
          <a:xfrm>
            <a:off x="3814447" y="2754008"/>
            <a:ext cx="978408" cy="48463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9692201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223</Words>
  <Application>Microsoft Office PowerPoint</Application>
  <PresentationFormat>ワイド画面</PresentationFormat>
  <Paragraphs>126</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ＭＳ Ｐゴシック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Iwasaki.Kazuharu</dc:creator>
  <cp:lastModifiedBy>Iwasaki.Kazuharu</cp:lastModifiedBy>
  <cp:revision>18</cp:revision>
  <dcterms:created xsi:type="dcterms:W3CDTF">2016-01-19T08:34:09Z</dcterms:created>
  <dcterms:modified xsi:type="dcterms:W3CDTF">2016-01-21T07:24:36Z</dcterms:modified>
</cp:coreProperties>
</file>