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2" r:id="rId2"/>
    <p:sldId id="298" r:id="rId3"/>
    <p:sldId id="307" r:id="rId4"/>
    <p:sldId id="324" r:id="rId5"/>
    <p:sldId id="325" r:id="rId6"/>
    <p:sldId id="326" r:id="rId7"/>
    <p:sldId id="300" r:id="rId8"/>
    <p:sldId id="327" r:id="rId9"/>
    <p:sldId id="269"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FF"/>
    <a:srgbClr val="4F4FFF"/>
    <a:srgbClr val="6C9AC3"/>
    <a:srgbClr val="80BE63"/>
    <a:srgbClr val="E28F41"/>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3835" autoAdjust="0"/>
  </p:normalViewPr>
  <p:slideViewPr>
    <p:cSldViewPr snapToGrid="0" showGuides="1">
      <p:cViewPr varScale="1">
        <p:scale>
          <a:sx n="42" d="100"/>
          <a:sy n="42" d="100"/>
        </p:scale>
        <p:origin x="1500"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first met this diagram in our neural anatomy presentation.  Today, our focus is the activation function.  More specifically, some of the popular activation options available to us.  I’m spending some extra time on this topic because this choice can have a large impact on how well a network learns.</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Let’s first consider activation functions made up of one or more straight lines.  Here, the “curves” are just straight lines.</a:t>
            </a:r>
          </a:p>
          <a:p>
            <a:endParaRPr lang="en-US" b="0" i="0" dirty="0">
              <a:solidFill>
                <a:srgbClr val="3D3B49"/>
              </a:solidFill>
              <a:effectLst/>
              <a:latin typeface="+mn-lt"/>
            </a:endParaRPr>
          </a:p>
          <a:p>
            <a:r>
              <a:rPr lang="en-US" dirty="0">
                <a:latin typeface="+mn-lt"/>
              </a:rPr>
              <a:t>Let’s look at the leftmost example. If we pick any point on the X axis, and go vertically up until we hit the line, the value of that intersection on the Y axis is the same as the value on the X axis. The output, or y value, of this curve is always the same as the input, or x value. We call this the identity function.</a:t>
            </a:r>
          </a:p>
          <a:p>
            <a:endParaRPr lang="en-US" dirty="0">
              <a:latin typeface="+mn-lt"/>
            </a:endParaRPr>
          </a:p>
          <a:p>
            <a:r>
              <a:rPr lang="en-US" dirty="0">
                <a:latin typeface="+mn-lt"/>
              </a:rPr>
              <a:t>The other curves are also straight lines, but they’re tilted to different slopes. We call any curve that’s just a single straight line a linear function.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or rectified linear unit. It outputs 0 for all negative inputs, otherwise the output is the input.</a:t>
            </a:r>
          </a:p>
          <a:p>
            <a:endParaRPr lang="en-US" dirty="0"/>
          </a:p>
          <a:p>
            <a:r>
              <a:rPr lang="en-US" dirty="0"/>
              <a:t>The ReLU activation function is popular because it’s a simple and fast way to include a nonlinearity at the end of our artificial neurons.</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For inputs in the range of about −6 to 6, it smoothly transitions between the two.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There’s an operation that we typically apply only to the output neurons of a classifier neural network, and even then, only if there are two or more output neurons. It’s not an activation function in the sense that we’ve been using the term because it takes as input the outputs of all the output neurons simultaneously. It processes them together and then produces a new output value for each neuron. Though it’s not quite an activation function, it’s close enough in spirit to activation functions to merit including it in this discussion.</a:t>
            </a:r>
          </a:p>
          <a:p>
            <a:endParaRPr lang="en-US" i="0" dirty="0"/>
          </a:p>
          <a:p>
            <a:r>
              <a:rPr lang="en-US" i="0" dirty="0"/>
              <a:t>The technique is called softmax. The purpose of softmax is to turn the numbers that come out of a classification network into class probabilities.  All of the probabilities add up to 1.</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163631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finally – as you continue your deep learning journey – you will encounter a variety of mathematical equations and symbols.  But do not fear!  With a little effort, you will quickly master them.  To get you started, here’s a list of the most frequently used mathematical symbols in deep learning, along with their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55089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10/21/2021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10/21/2021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Activation Functions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900578"/>
            <a:ext cx="12192000" cy="68598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2.03 (</a:t>
            </a:r>
            <a:r>
              <a:rPr lang="en-US" sz="3600" b="0" i="0" dirty="0">
                <a:solidFill>
                  <a:schemeClr val="tx1">
                    <a:lumMod val="65000"/>
                    <a:lumOff val="35000"/>
                  </a:schemeClr>
                </a:solidFill>
                <a:effectLst/>
                <a:latin typeface="Palatino Linotype" panose="02040502050505030304" pitchFamily="18" charset="0"/>
              </a:rPr>
              <a:t>Multi-class Classification Using a Perceptron</a:t>
            </a:r>
            <a:r>
              <a:rPr lang="en-US" sz="3600" dirty="0">
                <a:solidFill>
                  <a:schemeClr val="tx1">
                    <a:lumMod val="65000"/>
                    <a:lumOff val="35000"/>
                  </a:schemeClr>
                </a:solidFill>
                <a:latin typeface="Palatino Linotype" panose="02040502050505030304" pitchFamily="18" charset="0"/>
              </a:rPr>
              <a:t>)</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957422"/>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2.02 (Perceptron as Binary Classifier)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4552121" y="5505496"/>
            <a:ext cx="3087757" cy="461665"/>
          </a:xfrm>
          <a:prstGeom prst="rect">
            <a:avLst/>
          </a:prstGeom>
          <a:noFill/>
        </p:spPr>
        <p:txBody>
          <a:bodyPr wrap="square" rtlCol="0">
            <a:spAutoFit/>
          </a:bodyPr>
          <a:lstStyle/>
          <a:p>
            <a:pPr algn="ctr"/>
            <a:r>
              <a:rPr lang="en-US" sz="2400" dirty="0">
                <a:latin typeface="Courier New" panose="02070309020205020404" pitchFamily="49" charset="0"/>
                <a:cs typeface="Courier New" panose="02070309020205020404" pitchFamily="49" charset="0"/>
              </a:rPr>
              <a:t>y = f(x)</a:t>
            </a:r>
          </a:p>
        </p:txBody>
      </p:sp>
      <p:sp>
        <p:nvSpPr>
          <p:cNvPr id="3" name="TextBox 2">
            <a:extLst>
              <a:ext uri="{FF2B5EF4-FFF2-40B4-BE49-F238E27FC236}">
                <a16:creationId xmlns:a16="http://schemas.microsoft.com/office/drawing/2014/main" id="{E36C76D5-706C-465F-83C4-2F7896E6FA9C}"/>
              </a:ext>
            </a:extLst>
          </p:cNvPr>
          <p:cNvSpPr txBox="1"/>
          <p:nvPr/>
        </p:nvSpPr>
        <p:spPr>
          <a:xfrm>
            <a:off x="1848997" y="1720120"/>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4552121" y="4967744"/>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981779" y="2133600"/>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2001659" y="5120145"/>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61" y="2257872"/>
            <a:ext cx="8211827" cy="2696502"/>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891" y="909334"/>
            <a:ext cx="4868217" cy="503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891" y="969849"/>
            <a:ext cx="4868217" cy="491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1047750"/>
            <a:ext cx="46291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83891"/>
            <a:ext cx="2829181" cy="815404"/>
          </a:xfrm>
        </p:spPr>
        <p:txBody>
          <a:bodyPr>
            <a:normAutofit/>
          </a:bodyPr>
          <a:lstStyle/>
          <a:p>
            <a:pPr algn="ctr"/>
            <a:r>
              <a:rPr lang="en-US" sz="2000" dirty="0">
                <a:latin typeface="Segoe UI Light" panose="020B0502040204020203" pitchFamily="34"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29E86-F4EC-4823-9A43-A52FE451A52D}"/>
              </a:ext>
            </a:extLst>
          </p:cNvPr>
          <p:cNvPicPr>
            <a:picLocks noChangeAspect="1"/>
          </p:cNvPicPr>
          <p:nvPr/>
        </p:nvPicPr>
        <p:blipFill>
          <a:blip r:embed="rId3"/>
          <a:stretch>
            <a:fillRect/>
          </a:stretch>
        </p:blipFill>
        <p:spPr>
          <a:xfrm>
            <a:off x="3333037" y="960774"/>
            <a:ext cx="5525925" cy="5245292"/>
          </a:xfrm>
          <a:prstGeom prst="rect">
            <a:avLst/>
          </a:prstGeom>
        </p:spPr>
      </p:pic>
    </p:spTree>
    <p:extLst>
      <p:ext uri="{BB962C8B-B14F-4D97-AF65-F5344CB8AC3E}">
        <p14:creationId xmlns:p14="http://schemas.microsoft.com/office/powerpoint/2010/main" val="25331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3581</TotalTime>
  <Words>835</Words>
  <Application>Microsoft Office PowerPoint</Application>
  <PresentationFormat>Widescreen</PresentationFormat>
  <Paragraphs>41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Palatino Linotype</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 2.02 (Perceptron as Binary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325</cp:revision>
  <dcterms:created xsi:type="dcterms:W3CDTF">2021-03-18T17:30:04Z</dcterms:created>
  <dcterms:modified xsi:type="dcterms:W3CDTF">2021-10-21T18:12:31Z</dcterms:modified>
</cp:coreProperties>
</file>