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326" r:id="rId2"/>
    <p:sldId id="257" r:id="rId3"/>
    <p:sldId id="303" r:id="rId4"/>
    <p:sldId id="323" r:id="rId5"/>
    <p:sldId id="274" r:id="rId6"/>
    <p:sldId id="302" r:id="rId7"/>
    <p:sldId id="325" r:id="rId8"/>
    <p:sldId id="301" r:id="rId9"/>
    <p:sldId id="290" r:id="rId10"/>
    <p:sldId id="295" r:id="rId11"/>
    <p:sldId id="296" r:id="rId12"/>
    <p:sldId id="297" r:id="rId13"/>
    <p:sldId id="305" r:id="rId14"/>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FF"/>
    <a:srgbClr val="80BE63"/>
    <a:srgbClr val="6C9AC3"/>
    <a:srgbClr val="E28F41"/>
    <a:srgbClr val="4747FF"/>
    <a:srgbClr val="4F4FFF"/>
    <a:srgbClr val="A19D9D"/>
    <a:srgbClr val="8D8787"/>
    <a:srgbClr val="5F5FF6"/>
    <a:srgbClr val="106E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973" autoAdjust="0"/>
    <p:restoredTop sz="62687" autoAdjust="0"/>
  </p:normalViewPr>
  <p:slideViewPr>
    <p:cSldViewPr snapToGrid="0" showGuides="1">
      <p:cViewPr varScale="1">
        <p:scale>
          <a:sx n="44" d="100"/>
          <a:sy n="44" d="100"/>
        </p:scale>
        <p:origin x="768" y="28"/>
      </p:cViewPr>
      <p:guideLst>
        <p:guide orient="horz" pos="2088"/>
        <p:guide pos="3816"/>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FD93C9B2-20F6-4DB1-B471-224337D0AC79}" type="datetimeFigureOut">
              <a:rPr lang="en-US" smtClean="0"/>
              <a:t>10/20/2021</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Palatino Linotype" panose="02040502050505030304" pitchFamily="18" charset="0"/>
              </a:rPr>
              <a:t>Hello and welcome to this first presentation in the Practicum AI </a:t>
            </a:r>
            <a:r>
              <a:rPr lang="en-US" i="1" dirty="0">
                <a:latin typeface="Palatino Linotype" panose="02040502050505030304" pitchFamily="18" charset="0"/>
              </a:rPr>
              <a:t>Deep Learning Foundations </a:t>
            </a:r>
            <a:r>
              <a:rPr lang="en-US" dirty="0">
                <a:latin typeface="Palatino Linotype" panose="02040502050505030304" pitchFamily="18" charset="0"/>
              </a:rPr>
              <a:t>workshop series.  I’m Dan Maxwell, and I will act as your guide and mentor for this learning experience.  I currently work as an AI Trainer / Consultant in the Research Computing Department at the University of Florida.</a:t>
            </a:r>
          </a:p>
          <a:p>
            <a:endParaRPr lang="en-US" dirty="0">
              <a:latin typeface="Palatino Linotype" panose="02040502050505030304" pitchFamily="18" charset="0"/>
            </a:endParaRPr>
          </a:p>
          <a:p>
            <a:r>
              <a:rPr lang="en-US" dirty="0">
                <a:latin typeface="Palatino Linotype" panose="02040502050505030304" pitchFamily="18" charset="0"/>
              </a:rPr>
              <a:t>Let’s get started…</a:t>
            </a:r>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dirty="0">
                <a:solidFill>
                  <a:srgbClr val="3C3C3B"/>
                </a:solidFill>
                <a:effectLst/>
                <a:latin typeface="Calibri" panose="020F0502020204030204" pitchFamily="34" charset="0"/>
                <a:cs typeface="Calibri" panose="020F0502020204030204" pitchFamily="34" charset="0"/>
              </a:rPr>
              <a:t>A </a:t>
            </a:r>
            <a:r>
              <a:rPr lang="en-US" sz="1100" b="1" i="0" dirty="0">
                <a:solidFill>
                  <a:srgbClr val="3C3C3B"/>
                </a:solidFill>
                <a:effectLst/>
                <a:latin typeface="Calibri" panose="020F0502020204030204" pitchFamily="34" charset="0"/>
                <a:cs typeface="Calibri" panose="020F0502020204030204" pitchFamily="34" charset="0"/>
              </a:rPr>
              <a:t>convolutional neural network (CNN) </a:t>
            </a:r>
            <a:r>
              <a:rPr lang="en-US" sz="1100" b="0" i="0" dirty="0">
                <a:solidFill>
                  <a:srgbClr val="3C3C3B"/>
                </a:solidFill>
                <a:effectLst/>
                <a:latin typeface="Calibri" panose="020F0502020204030204" pitchFamily="34" charset="0"/>
                <a:cs typeface="Calibri" panose="020F0502020204030204" pitchFamily="34" charset="0"/>
              </a:rPr>
              <a:t>is a class of AI models that are predominantly used for image recognition.  In a fully connected neural network, each neuron in a layer is connected to every other neuron in the next layer.  CNNs, however, adopt a different strategy and do not employ a fully connected architecture. Instead, CNNs extract local features from images, which are then fed to the subsequent layers.  Some application of CNNs include:</a:t>
            </a:r>
          </a:p>
          <a:p>
            <a:endParaRPr lang="en-US" sz="1100" b="0" i="0" dirty="0">
              <a:solidFill>
                <a:srgbClr val="3C3C3B"/>
              </a:solidFill>
              <a:effectLst/>
              <a:latin typeface="Calibri" panose="020F0502020204030204" pitchFamily="34" charset="0"/>
              <a:cs typeface="Calibri" panose="020F0502020204030204" pitchFamily="34" charset="0"/>
            </a:endParaRPr>
          </a:p>
          <a:p>
            <a:pPr marL="233309" indent="-233309" defTabSz="933237">
              <a:buFontTx/>
              <a:buAutoNum type="arabicPeriod"/>
              <a:defRPr/>
            </a:pPr>
            <a:r>
              <a:rPr lang="en-US" sz="1100" b="0" i="0" dirty="0">
                <a:solidFill>
                  <a:srgbClr val="000000"/>
                </a:solidFill>
                <a:effectLst/>
                <a:latin typeface="Calibri" panose="020F0502020204030204" pitchFamily="34" charset="0"/>
                <a:cs typeface="Calibri" panose="020F0502020204030204" pitchFamily="34" charset="0"/>
              </a:rPr>
              <a:t>Image processing</a:t>
            </a:r>
          </a:p>
          <a:p>
            <a:pPr marL="233309" indent="-233309" defTabSz="933237">
              <a:buFontTx/>
              <a:buAutoNum type="arabicPeriod"/>
              <a:defRPr/>
            </a:pPr>
            <a:r>
              <a:rPr lang="en-US" sz="1100" b="0" i="0" dirty="0">
                <a:solidFill>
                  <a:srgbClr val="000000"/>
                </a:solidFill>
                <a:effectLst/>
                <a:latin typeface="Calibri" panose="020F0502020204030204" pitchFamily="34" charset="0"/>
                <a:cs typeface="Calibri" panose="020F0502020204030204" pitchFamily="34" charset="0"/>
              </a:rPr>
              <a:t>Computer Vision</a:t>
            </a:r>
          </a:p>
          <a:p>
            <a:pPr marL="233309" indent="-233309" defTabSz="933237">
              <a:buFontTx/>
              <a:buAutoNum type="arabicPeriod"/>
              <a:defRPr/>
            </a:pPr>
            <a:r>
              <a:rPr lang="en-US" sz="1100" b="0" i="0" dirty="0">
                <a:solidFill>
                  <a:srgbClr val="000000"/>
                </a:solidFill>
                <a:effectLst/>
                <a:latin typeface="Calibri" panose="020F0502020204030204" pitchFamily="34" charset="0"/>
                <a:cs typeface="Calibri" panose="020F0502020204030204" pitchFamily="34" charset="0"/>
              </a:rPr>
              <a:t>Speech Recognition</a:t>
            </a:r>
          </a:p>
          <a:p>
            <a:pPr marL="233309" indent="-233309" defTabSz="933237">
              <a:buFontTx/>
              <a:buAutoNum type="arabicPeriod"/>
              <a:defRPr/>
            </a:pPr>
            <a:endParaRPr lang="en-US" b="0" i="0" dirty="0">
              <a:solidFill>
                <a:srgbClr val="000000"/>
              </a:solidFill>
              <a:effectLst/>
              <a:latin typeface="Lato"/>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345247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i="0" dirty="0">
                <a:solidFill>
                  <a:srgbClr val="3C3C3B"/>
                </a:solidFill>
                <a:effectLst/>
                <a:latin typeface="Calibri" panose="020F0502020204030204" pitchFamily="34" charset="0"/>
                <a:cs typeface="Calibri" panose="020F0502020204030204" pitchFamily="34" charset="0"/>
              </a:rPr>
              <a:t>Recurrent neural networks (RNNs) </a:t>
            </a:r>
            <a:r>
              <a:rPr lang="en-US" sz="1100" b="0" i="0" dirty="0">
                <a:solidFill>
                  <a:srgbClr val="3C3C3B"/>
                </a:solidFill>
                <a:effectLst/>
                <a:latin typeface="Calibri" panose="020F0502020204030204" pitchFamily="34" charset="0"/>
                <a:cs typeface="Calibri" panose="020F0502020204030204" pitchFamily="34" charset="0"/>
              </a:rPr>
              <a:t>propagate data forward, but also backwards.  As pictured here, the red arrow indicates that the hidden layer connects back to itself, thereby allowing the network to remember what it has already done. </a:t>
            </a:r>
          </a:p>
          <a:p>
            <a:endParaRPr lang="en-US" sz="1100" b="0" i="0" dirty="0">
              <a:solidFill>
                <a:srgbClr val="3C3C3B"/>
              </a:solidFill>
              <a:effectLst/>
              <a:latin typeface="Calibri" panose="020F0502020204030204" pitchFamily="34" charset="0"/>
              <a:cs typeface="Calibri" panose="020F0502020204030204" pitchFamily="34" charset="0"/>
            </a:endParaRPr>
          </a:p>
          <a:p>
            <a:r>
              <a:rPr lang="en-US" sz="1100" b="0" i="0" dirty="0">
                <a:solidFill>
                  <a:srgbClr val="3C3C3B"/>
                </a:solidFill>
                <a:effectLst/>
                <a:latin typeface="Calibri" panose="020F0502020204030204" pitchFamily="34" charset="0"/>
                <a:cs typeface="Calibri" panose="020F0502020204030204" pitchFamily="34" charset="0"/>
              </a:rPr>
              <a:t>Some application of RNNs include:</a:t>
            </a:r>
          </a:p>
          <a:p>
            <a:endParaRPr lang="en-US" sz="1100" b="0" i="0" dirty="0">
              <a:solidFill>
                <a:srgbClr val="3C3C3B"/>
              </a:solidFill>
              <a:effectLst/>
              <a:latin typeface="Calibri" panose="020F0502020204030204" pitchFamily="34" charset="0"/>
              <a:cs typeface="Calibri" panose="020F0502020204030204" pitchFamily="34" charset="0"/>
            </a:endParaRPr>
          </a:p>
          <a:p>
            <a:pPr marL="233309" indent="-233309">
              <a:buFont typeface="Arial" panose="020B0604020202020204" pitchFamily="34" charset="0"/>
              <a:buAutoNum type="arabicPeriod"/>
            </a:pPr>
            <a:r>
              <a:rPr lang="en-US" sz="1100" b="0" i="0" dirty="0">
                <a:solidFill>
                  <a:srgbClr val="000000"/>
                </a:solidFill>
                <a:effectLst/>
                <a:latin typeface="Calibri" panose="020F0502020204030204" pitchFamily="34" charset="0"/>
                <a:cs typeface="Calibri" panose="020F0502020204030204" pitchFamily="34" charset="0"/>
              </a:rPr>
              <a:t>Text processing like auto suggest, grammar checks, etc.</a:t>
            </a:r>
          </a:p>
          <a:p>
            <a:pPr marL="233309" indent="-233309" defTabSz="933237">
              <a:buFont typeface="Arial" panose="020B0604020202020204" pitchFamily="34" charset="0"/>
              <a:buAutoNum type="arabicPeriod"/>
              <a:defRPr/>
            </a:pPr>
            <a:r>
              <a:rPr lang="en-US" sz="1100" b="0" i="0" dirty="0">
                <a:solidFill>
                  <a:srgbClr val="000000"/>
                </a:solidFill>
                <a:effectLst/>
                <a:latin typeface="Calibri" panose="020F0502020204030204" pitchFamily="34" charset="0"/>
                <a:cs typeface="Calibri" panose="020F0502020204030204" pitchFamily="34" charset="0"/>
              </a:rPr>
              <a:t>Text to speech processing</a:t>
            </a:r>
          </a:p>
          <a:p>
            <a:pPr marL="233309" indent="-233309" defTabSz="933237">
              <a:buFont typeface="Arial" panose="020B0604020202020204" pitchFamily="34" charset="0"/>
              <a:buAutoNum type="arabicPeriod"/>
              <a:defRPr/>
            </a:pPr>
            <a:r>
              <a:rPr lang="en-US" sz="1100" b="0" i="0" dirty="0">
                <a:solidFill>
                  <a:srgbClr val="000000"/>
                </a:solidFill>
                <a:effectLst/>
                <a:latin typeface="Calibri" panose="020F0502020204030204" pitchFamily="34" charset="0"/>
                <a:cs typeface="Calibri" panose="020F0502020204030204" pitchFamily="34" charset="0"/>
              </a:rPr>
              <a:t>Sentiment Analysis</a:t>
            </a:r>
          </a:p>
          <a:p>
            <a:pPr marL="233309" indent="-233309" defTabSz="933237">
              <a:buFont typeface="Arial" panose="020B0604020202020204" pitchFamily="34" charset="0"/>
              <a:buAutoNum type="arabicPeriod"/>
              <a:defRPr/>
            </a:pPr>
            <a:r>
              <a:rPr lang="en-US" sz="1100" b="0" i="0" dirty="0">
                <a:solidFill>
                  <a:srgbClr val="000000"/>
                </a:solidFill>
                <a:effectLst/>
                <a:latin typeface="Calibri" panose="020F0502020204030204" pitchFamily="34" charset="0"/>
                <a:cs typeface="Calibri" panose="020F0502020204030204" pitchFamily="34" charset="0"/>
              </a:rPr>
              <a:t>Time sequence projections</a:t>
            </a:r>
          </a:p>
          <a:p>
            <a:pPr marL="233309" indent="-233309" defTabSz="933237">
              <a:buFont typeface="Arial" panose="020B0604020202020204" pitchFamily="34" charset="0"/>
              <a:buAutoNum type="arabicPeriod"/>
              <a:defRPr/>
            </a:pPr>
            <a:r>
              <a:rPr lang="en-US" sz="1100" b="0" i="0" dirty="0">
                <a:solidFill>
                  <a:srgbClr val="000000"/>
                </a:solidFill>
                <a:effectLst/>
                <a:latin typeface="Calibri" panose="020F0502020204030204" pitchFamily="34" charset="0"/>
                <a:cs typeface="Calibri" panose="020F0502020204030204" pitchFamily="34" charset="0"/>
              </a:rPr>
              <a:t>Translation</a:t>
            </a: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41493811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mn-lt"/>
              </a:rPr>
              <a:t>A </a:t>
            </a:r>
            <a:r>
              <a:rPr lang="en-US" sz="1100" b="1" dirty="0">
                <a:latin typeface="+mn-lt"/>
              </a:rPr>
              <a:t>generative adversarial network (GAN) </a:t>
            </a:r>
            <a:r>
              <a:rPr lang="en-US" sz="1100" dirty="0">
                <a:latin typeface="+mn-lt"/>
              </a:rPr>
              <a:t>is a model in which two neural networks compete with each other to become more accurate in their predictions.  The two neural networks that make up a GAN are referred to as the generator and the discriminator. The goal of the generator is to artificially manufacture outputs that could easily be mistaken for real data. The goal of the discriminator is to identify which outputs it receives have been artificially created.</a:t>
            </a:r>
          </a:p>
          <a:p>
            <a:endParaRPr lang="en-US" sz="1100" b="1" i="0" dirty="0">
              <a:solidFill>
                <a:srgbClr val="3C3C3B"/>
              </a:solidFill>
              <a:effectLst/>
              <a:latin typeface="+mn-lt"/>
            </a:endParaRPr>
          </a:p>
          <a:p>
            <a:pPr algn="l"/>
            <a:r>
              <a:rPr lang="en-US" sz="1800" b="0" i="0" u="none" strike="noStrike" baseline="0" dirty="0">
                <a:latin typeface="OpenSans"/>
              </a:rPr>
              <a:t>GANs are a big area of research, and there are many use cases for them. Some of the useful applications of GANs are as follows:</a:t>
            </a:r>
          </a:p>
          <a:p>
            <a:pPr algn="l"/>
            <a:endParaRPr lang="en-US" sz="1800" b="0" i="0" u="none" strike="noStrike" baseline="0" dirty="0">
              <a:latin typeface="OpenSans"/>
            </a:endParaRPr>
          </a:p>
          <a:p>
            <a:pPr algn="l"/>
            <a:r>
              <a:rPr lang="en-US" sz="1800" b="0" i="0" u="none" strike="noStrike" baseline="0" dirty="0">
                <a:latin typeface="OpenSans"/>
              </a:rPr>
              <a:t>• Image translation</a:t>
            </a:r>
          </a:p>
          <a:p>
            <a:pPr algn="l"/>
            <a:r>
              <a:rPr lang="en-US" sz="1800" b="0" i="0" u="none" strike="noStrike" baseline="0" dirty="0">
                <a:latin typeface="OpenSans"/>
              </a:rPr>
              <a:t>• Text to image synthesis</a:t>
            </a:r>
          </a:p>
          <a:p>
            <a:pPr algn="l"/>
            <a:r>
              <a:rPr lang="en-US" sz="1800" b="0" i="0" u="none" strike="noStrike" baseline="0" dirty="0">
                <a:latin typeface="OpenSans"/>
              </a:rPr>
              <a:t>• Generating videos</a:t>
            </a:r>
          </a:p>
          <a:p>
            <a:pPr algn="l"/>
            <a:r>
              <a:rPr lang="en-US" sz="1800" b="0" i="0" u="none" strike="noStrike" baseline="0" dirty="0">
                <a:latin typeface="OpenSans"/>
              </a:rPr>
              <a:t>• The restoration of art</a:t>
            </a:r>
          </a:p>
          <a:p>
            <a:pPr algn="l"/>
            <a:endParaRPr lang="en-US" sz="1800" b="0" i="0" u="none" strike="noStrike" baseline="0" dirty="0">
              <a:latin typeface="OpenSan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24746252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additional practice, I recommend that you read the </a:t>
            </a:r>
            <a:r>
              <a:rPr lang="en-US" i="1" dirty="0"/>
              <a:t>Introduction to Tensorflow </a:t>
            </a:r>
            <a:r>
              <a:rPr lang="en-US" dirty="0"/>
              <a:t>as well as the </a:t>
            </a:r>
            <a:r>
              <a:rPr lang="en-US" i="1" dirty="0"/>
              <a:t>Linear Algebra with Tensorflow </a:t>
            </a:r>
            <a:r>
              <a:rPr lang="en-US" dirty="0"/>
              <a:t>sections, found in the latter half of chapter 1 of our textbook.  The exercises listed in this slide review the basic operations of linear algebra – matrix multiplication, etc…  The matrix multiplication video embedded in the exercise-1.03 Jupyter Notebook is also worth watching.</a:t>
            </a:r>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1974960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r>
              <a:rPr lang="en-US" sz="1100" b="0" i="0" dirty="0">
                <a:solidFill>
                  <a:srgbClr val="2D3B45"/>
                </a:solidFill>
                <a:effectLst/>
                <a:latin typeface="+mn-lt"/>
              </a:rPr>
              <a:t>Our textbook for this seminar is </a:t>
            </a:r>
            <a:r>
              <a:rPr lang="en-US" sz="1100" b="0" i="1" dirty="0">
                <a:solidFill>
                  <a:srgbClr val="2D3B45"/>
                </a:solidFill>
                <a:effectLst/>
                <a:latin typeface="+mn-lt"/>
              </a:rPr>
              <a:t>The Deep Learning Workshop </a:t>
            </a:r>
            <a:r>
              <a:rPr lang="en-US" sz="1100" b="0" i="0" dirty="0">
                <a:solidFill>
                  <a:srgbClr val="2D3B45"/>
                </a:solidFill>
                <a:effectLst/>
                <a:latin typeface="+mn-lt"/>
              </a:rPr>
              <a:t>from Packt Publishing.  We will provide you with an electronic copy of this book which contains the exercises you will be working on in class as well as out-of-class.  If you are not a UF student or employee, we encourage you to purchase an electronic or paper copy of this text.</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3755491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solidFill>
                  <a:schemeClr val="tx1">
                    <a:lumMod val="65000"/>
                    <a:lumOff val="35000"/>
                  </a:schemeClr>
                </a:solidFill>
              </a:rPr>
              <a:t>Our Deep Learning Foundations series comprise 3 workshops.  In this session and the next two which follow, we cover the basics of deep learning.  In other words, this series provides a foundation for our intermediate and advanced workshops.</a:t>
            </a: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2619827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solidFill>
                  <a:schemeClr val="tx1">
                    <a:lumMod val="75000"/>
                    <a:lumOff val="25000"/>
                  </a:schemeClr>
                </a:solidFill>
              </a:rPr>
              <a:t>This workshop series is guided by two essential questions:  How does it – a particular AI algorithm – work?  And where can I use it? </a:t>
            </a:r>
          </a:p>
          <a:p>
            <a:endParaRPr lang="en-US" sz="1100" dirty="0">
              <a:solidFill>
                <a:schemeClr val="tx1">
                  <a:lumMod val="75000"/>
                  <a:lumOff val="25000"/>
                </a:schemeClr>
              </a:solidFill>
            </a:endParaRPr>
          </a:p>
          <a:p>
            <a:r>
              <a:rPr lang="en-US" sz="1100" dirty="0">
                <a:solidFill>
                  <a:schemeClr val="tx1">
                    <a:lumMod val="75000"/>
                    <a:lumOff val="25000"/>
                  </a:schemeClr>
                </a:solidFill>
              </a:rPr>
              <a:t>With respect to the first question, let me assure you that you can do interesting work in AI without having to master the mathematical details.  Just as you can drive a car without understanding the laws of thermodynamics, likewise you can drive the various types of neural network without having to master the calculus, statistics, and algebra which power them.  Of course, you need to know how they work at a higher level – what the various dials and gauges mean (called </a:t>
            </a:r>
            <a:r>
              <a:rPr lang="en-US" sz="1100" b="1" dirty="0">
                <a:solidFill>
                  <a:schemeClr val="tx1">
                    <a:lumMod val="75000"/>
                    <a:lumOff val="25000"/>
                  </a:schemeClr>
                </a:solidFill>
              </a:rPr>
              <a:t>hyperparameters</a:t>
            </a:r>
            <a:r>
              <a:rPr lang="en-US" sz="1100" dirty="0">
                <a:solidFill>
                  <a:schemeClr val="tx1">
                    <a:lumMod val="75000"/>
                    <a:lumOff val="25000"/>
                  </a:schemeClr>
                </a:solidFill>
              </a:rPr>
              <a:t>) – and the various ways you can manage the learning process.  But you do not need a year of calculus to achieve that kind of understanding.</a:t>
            </a:r>
          </a:p>
          <a:p>
            <a:endParaRPr lang="en-US" sz="1100" dirty="0">
              <a:solidFill>
                <a:schemeClr val="tx1">
                  <a:lumMod val="75000"/>
                  <a:lumOff val="25000"/>
                </a:schemeClr>
              </a:solidFill>
            </a:endParaRPr>
          </a:p>
          <a:p>
            <a:r>
              <a:rPr lang="en-US" sz="1100" dirty="0">
                <a:solidFill>
                  <a:schemeClr val="tx1">
                    <a:lumMod val="75000"/>
                    <a:lumOff val="25000"/>
                  </a:schemeClr>
                </a:solidFill>
              </a:rPr>
              <a:t>The second question is also important.  In fact, it is the primary focus of this learning experience.  It is not a question that we can fully answer for you as it requires a certain level of knowledge and imagination on your part, though we can prime your thinking by demonstrating a specific application.  That’s what you will be doing today.  You are going to write some code to build and then test a neural network capable of classifying images. </a:t>
            </a: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933296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dirty="0">
                <a:solidFill>
                  <a:schemeClr val="tx1">
                    <a:lumMod val="65000"/>
                    <a:lumOff val="35000"/>
                  </a:schemeClr>
                </a:solidFill>
                <a:effectLst/>
                <a:latin typeface="Calibri" panose="020F0502020204030204" pitchFamily="34" charset="0"/>
                <a:cs typeface="Calibri" panose="020F0502020204030204" pitchFamily="34" charset="0"/>
              </a:rPr>
              <a:t>Artificial intelligence is the branch of computer science aimed at developing machines that can simulate human intelligence.  And human intelligence is dependent on our five senses – sight, hearing, touch, smell, and taste.  AI is an established field and has been in existence since the 1950s.</a:t>
            </a:r>
          </a:p>
          <a:p>
            <a:endParaRPr lang="en-US" sz="1100" dirty="0">
              <a:solidFill>
                <a:schemeClr val="tx1">
                  <a:lumMod val="65000"/>
                  <a:lumOff val="35000"/>
                </a:schemeClr>
              </a:solidFill>
              <a:latin typeface="Calibri" panose="020F0502020204030204" pitchFamily="34" charset="0"/>
              <a:cs typeface="Calibri" panose="020F0502020204030204" pitchFamily="34" charset="0"/>
            </a:endParaRPr>
          </a:p>
          <a:p>
            <a:r>
              <a:rPr lang="en-US" sz="1100" b="0" i="0" dirty="0">
                <a:solidFill>
                  <a:schemeClr val="tx1">
                    <a:lumMod val="65000"/>
                    <a:lumOff val="35000"/>
                  </a:schemeClr>
                </a:solidFill>
                <a:effectLst/>
                <a:latin typeface="Calibri" panose="020F0502020204030204" pitchFamily="34" charset="0"/>
                <a:cs typeface="Calibri" panose="020F0502020204030204" pitchFamily="34" charset="0"/>
              </a:rPr>
              <a:t>Machine learning is the subset of AI that performs specific tasks by identifying patterns within data and extracting inferences. The inferences derived from data are then used to predict outcomes on unseen data.  In machine learning, unlike traditional computer programming, the rules and heuristics are not explicitly written.  Rather, they are learned from the dataset.</a:t>
            </a:r>
          </a:p>
          <a:p>
            <a:endParaRPr lang="en-US" sz="1100" dirty="0">
              <a:solidFill>
                <a:schemeClr val="tx1">
                  <a:lumMod val="65000"/>
                  <a:lumOff val="35000"/>
                </a:schemeClr>
              </a:solidFill>
              <a:latin typeface="Calibri" panose="020F0502020204030204" pitchFamily="34" charset="0"/>
              <a:cs typeface="Calibri" panose="020F0502020204030204" pitchFamily="34" charset="0"/>
            </a:endParaRPr>
          </a:p>
          <a:p>
            <a:r>
              <a:rPr lang="en-US" sz="1100" b="0" i="0" dirty="0">
                <a:solidFill>
                  <a:schemeClr val="tx1">
                    <a:lumMod val="65000"/>
                    <a:lumOff val="35000"/>
                  </a:schemeClr>
                </a:solidFill>
                <a:effectLst/>
                <a:latin typeface="Calibri" panose="020F0502020204030204" pitchFamily="34" charset="0"/>
                <a:cs typeface="Calibri" panose="020F0502020204030204" pitchFamily="34" charset="0"/>
              </a:rPr>
              <a:t>Deep learning is a subset of machine learning and an extension of a certain kind of algorithm called Artificial Neural Networks (ANNs). Neural networks are not a new phenomenon. Neural networks were created in the first half of the 1940s.</a:t>
            </a:r>
            <a:r>
              <a:rPr lang="en-US" sz="1100" dirty="0">
                <a:solidFill>
                  <a:schemeClr val="tx1">
                    <a:lumMod val="65000"/>
                    <a:lumOff val="35000"/>
                  </a:schemeClr>
                </a:solidFill>
                <a:latin typeface="Calibri" panose="020F0502020204030204" pitchFamily="34" charset="0"/>
                <a:cs typeface="Calibri" panose="020F0502020204030204" pitchFamily="34" charset="0"/>
              </a:rPr>
              <a:t>  Two factors have led to the exponential rise of deep learning in the past ten years.  The first is Big Data.  The second is enhanced hardware – graphical processing units or GPUs made by companies like Nvidia.  And the third is open-source deep learning software like TensorFlow from Google.</a:t>
            </a: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3219308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for those of you who have not worked in a JupyterLab environment, we encourage you to watch our Introduction to JupyterLab video.</a:t>
            </a: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13288243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exercise for this </a:t>
            </a:r>
            <a:r>
              <a:rPr lang="en-US"/>
              <a:t>learning experience </a:t>
            </a:r>
            <a:r>
              <a:rPr lang="en-US" dirty="0"/>
              <a:t>starts on page 7 of the textbook.  For additional information, please watch the exercise 1.01 orientation video.</a:t>
            </a: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22790878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variety of neural network types and innovation is ongoing in this area.  So, I’d like to conclude this presentation with a brief overview of some of the more popular architectures, including their various applications.</a:t>
            </a: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3873866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dirty="0">
                <a:solidFill>
                  <a:srgbClr val="3C3C3B"/>
                </a:solidFill>
                <a:effectLst/>
                <a:latin typeface="+mn-lt"/>
              </a:rPr>
              <a:t>The </a:t>
            </a:r>
            <a:r>
              <a:rPr lang="en-US" sz="1100" b="1" i="0" dirty="0">
                <a:solidFill>
                  <a:srgbClr val="3C3C3B"/>
                </a:solidFill>
                <a:effectLst/>
                <a:latin typeface="+mn-lt"/>
              </a:rPr>
              <a:t>multi-layer perceptron</a:t>
            </a:r>
            <a:r>
              <a:rPr lang="en-US" sz="1100" b="0" i="0" dirty="0">
                <a:solidFill>
                  <a:srgbClr val="3C3C3B"/>
                </a:solidFill>
                <a:effectLst/>
                <a:latin typeface="+mn-lt"/>
              </a:rPr>
              <a:t> (</a:t>
            </a:r>
            <a:r>
              <a:rPr lang="en-US" sz="1100" b="1" i="0" dirty="0">
                <a:solidFill>
                  <a:srgbClr val="3C3C3B"/>
                </a:solidFill>
                <a:effectLst/>
                <a:latin typeface="+mn-lt"/>
              </a:rPr>
              <a:t>MLP</a:t>
            </a:r>
            <a:r>
              <a:rPr lang="en-US" sz="1100" b="0" i="0" dirty="0">
                <a:solidFill>
                  <a:srgbClr val="3C3C3B"/>
                </a:solidFill>
                <a:effectLst/>
                <a:latin typeface="+mn-lt"/>
              </a:rPr>
              <a:t>) is a basic type of neural network. An MLP is also known as a feed-forward network.  Applications of the multi-layer perceptron include:</a:t>
            </a:r>
          </a:p>
          <a:p>
            <a:endParaRPr lang="en-US" sz="1100" b="0" i="0" dirty="0">
              <a:solidFill>
                <a:srgbClr val="3C3C3B"/>
              </a:solidFill>
              <a:effectLst/>
              <a:latin typeface="+mn-lt"/>
            </a:endParaRPr>
          </a:p>
          <a:p>
            <a:pPr marL="233309" indent="-233309" defTabSz="933237">
              <a:buFontTx/>
              <a:buAutoNum type="arabicPeriod"/>
              <a:defRPr/>
            </a:pPr>
            <a:r>
              <a:rPr lang="en-US" sz="1100" b="0" i="0" dirty="0">
                <a:solidFill>
                  <a:srgbClr val="000000"/>
                </a:solidFill>
                <a:effectLst/>
                <a:latin typeface="+mn-lt"/>
              </a:rPr>
              <a:t>Complex Classification</a:t>
            </a:r>
          </a:p>
          <a:p>
            <a:pPr marL="233309" indent="-233309" defTabSz="933237">
              <a:buFontTx/>
              <a:buAutoNum type="arabicPeriod"/>
              <a:defRPr/>
            </a:pPr>
            <a:r>
              <a:rPr lang="en-US" sz="1100" b="0" i="0" dirty="0">
                <a:solidFill>
                  <a:srgbClr val="000000"/>
                </a:solidFill>
                <a:effectLst/>
                <a:latin typeface="+mn-lt"/>
              </a:rPr>
              <a:t>Machine Translation</a:t>
            </a:r>
          </a:p>
          <a:p>
            <a:pPr defTabSz="933237">
              <a:defRPr/>
            </a:pPr>
            <a:endParaRPr lang="en-US" b="0" i="0" dirty="0">
              <a:solidFill>
                <a:srgbClr val="000000"/>
              </a:solidFill>
              <a:effectLst/>
              <a:latin typeface="Lato"/>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473801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10/20/2021</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10/20/2021</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10/20/2021</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10/20/2021</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10/20/2021</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10/20/2021</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10/20/2021</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10/20/2021</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10/20/2021</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10/20/2021</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10/20/2021</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10/20/2021</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Neural Networks: Getting Started</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1B2267F-0737-40CB-ABEF-A5C6BC50BABC}"/>
              </a:ext>
            </a:extLst>
          </p:cNvPr>
          <p:cNvPicPr>
            <a:picLocks noChangeAspect="1"/>
          </p:cNvPicPr>
          <p:nvPr/>
        </p:nvPicPr>
        <p:blipFill>
          <a:blip r:embed="rId3"/>
          <a:stretch>
            <a:fillRect/>
          </a:stretch>
        </p:blipFill>
        <p:spPr>
          <a:xfrm>
            <a:off x="819150" y="962025"/>
            <a:ext cx="10553700" cy="4933950"/>
          </a:xfrm>
          <a:prstGeom prst="rect">
            <a:avLst/>
          </a:prstGeom>
        </p:spPr>
      </p:pic>
    </p:spTree>
    <p:extLst>
      <p:ext uri="{BB962C8B-B14F-4D97-AF65-F5344CB8AC3E}">
        <p14:creationId xmlns:p14="http://schemas.microsoft.com/office/powerpoint/2010/main" val="1962216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48558F-9AA9-4957-9FCA-3E1C7D63C9D6}"/>
              </a:ext>
            </a:extLst>
          </p:cNvPr>
          <p:cNvPicPr>
            <a:picLocks noChangeAspect="1"/>
          </p:cNvPicPr>
          <p:nvPr/>
        </p:nvPicPr>
        <p:blipFill>
          <a:blip r:embed="rId3"/>
          <a:stretch>
            <a:fillRect/>
          </a:stretch>
        </p:blipFill>
        <p:spPr>
          <a:xfrm>
            <a:off x="3476625" y="557212"/>
            <a:ext cx="5238750" cy="5743575"/>
          </a:xfrm>
          <a:prstGeom prst="rect">
            <a:avLst/>
          </a:prstGeom>
        </p:spPr>
      </p:pic>
    </p:spTree>
    <p:extLst>
      <p:ext uri="{BB962C8B-B14F-4D97-AF65-F5344CB8AC3E}">
        <p14:creationId xmlns:p14="http://schemas.microsoft.com/office/powerpoint/2010/main" val="338905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A4B05AC-34B0-47AF-A560-EDA23C2287BB}"/>
              </a:ext>
            </a:extLst>
          </p:cNvPr>
          <p:cNvPicPr>
            <a:picLocks noChangeAspect="1"/>
          </p:cNvPicPr>
          <p:nvPr/>
        </p:nvPicPr>
        <p:blipFill>
          <a:blip r:embed="rId3"/>
          <a:stretch>
            <a:fillRect/>
          </a:stretch>
        </p:blipFill>
        <p:spPr>
          <a:xfrm>
            <a:off x="771525" y="1466850"/>
            <a:ext cx="10648950" cy="3924300"/>
          </a:xfrm>
          <a:prstGeom prst="rect">
            <a:avLst/>
          </a:prstGeom>
        </p:spPr>
      </p:pic>
    </p:spTree>
    <p:extLst>
      <p:ext uri="{BB962C8B-B14F-4D97-AF65-F5344CB8AC3E}">
        <p14:creationId xmlns:p14="http://schemas.microsoft.com/office/powerpoint/2010/main" val="2434671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9D0A82-7D34-4E48-BE20-B982B3990537}"/>
              </a:ext>
            </a:extLst>
          </p:cNvPr>
          <p:cNvPicPr>
            <a:picLocks noChangeAspect="1"/>
          </p:cNvPicPr>
          <p:nvPr/>
        </p:nvPicPr>
        <p:blipFill>
          <a:blip r:embed="rId3"/>
          <a:stretch>
            <a:fillRect/>
          </a:stretch>
        </p:blipFill>
        <p:spPr>
          <a:xfrm>
            <a:off x="0" y="324192"/>
            <a:ext cx="3233668" cy="840754"/>
          </a:xfrm>
          <a:prstGeom prst="rect">
            <a:avLst/>
          </a:prstGeom>
        </p:spPr>
      </p:pic>
      <p:sp>
        <p:nvSpPr>
          <p:cNvPr id="8" name="TextBox 7">
            <a:extLst>
              <a:ext uri="{FF2B5EF4-FFF2-40B4-BE49-F238E27FC236}">
                <a16:creationId xmlns:a16="http://schemas.microsoft.com/office/drawing/2014/main" id="{4AD8EB02-F5C0-4262-A653-4F56FF9C406E}"/>
              </a:ext>
            </a:extLst>
          </p:cNvPr>
          <p:cNvSpPr txBox="1"/>
          <p:nvPr/>
        </p:nvSpPr>
        <p:spPr>
          <a:xfrm>
            <a:off x="477981" y="2265724"/>
            <a:ext cx="11236037" cy="3046988"/>
          </a:xfrm>
          <a:prstGeom prst="rect">
            <a:avLst/>
          </a:prstGeom>
          <a:noFill/>
        </p:spPr>
        <p:txBody>
          <a:bodyPr wrap="square">
            <a:spAutoFit/>
          </a:bodyPr>
          <a:lstStyle/>
          <a:p>
            <a:pPr algn="l"/>
            <a:r>
              <a:rPr lang="en-US" sz="2400" b="0" i="0" dirty="0">
                <a:effectLst/>
                <a:latin typeface="Palatino Linotype" panose="02040502050505030304" pitchFamily="18" charset="0"/>
              </a:rPr>
              <a:t>Complete the following exercises:</a:t>
            </a:r>
          </a:p>
          <a:p>
            <a:pPr algn="l"/>
            <a:r>
              <a:rPr lang="en-US" sz="2400" dirty="0">
                <a:latin typeface="Palatino Linotype" panose="02040502050505030304" pitchFamily="18" charset="0"/>
              </a:rPr>
              <a:t>	</a:t>
            </a:r>
            <a:r>
              <a:rPr lang="en-US" sz="2400" b="0" i="0" dirty="0">
                <a:effectLst/>
                <a:latin typeface="Palatino Linotype" panose="02040502050505030304" pitchFamily="18" charset="0"/>
              </a:rPr>
              <a:t>Exercise 1.02</a:t>
            </a:r>
          </a:p>
          <a:p>
            <a:pPr algn="l"/>
            <a:r>
              <a:rPr lang="en-US" sz="2400" b="0" i="0" dirty="0">
                <a:effectLst/>
                <a:latin typeface="Palatino Linotype" panose="02040502050505030304" pitchFamily="18" charset="0"/>
              </a:rPr>
              <a:t>	Exercise 1.03</a:t>
            </a:r>
          </a:p>
          <a:p>
            <a:pPr algn="l"/>
            <a:r>
              <a:rPr lang="en-US" sz="2400" b="0" i="0" dirty="0">
                <a:effectLst/>
                <a:latin typeface="Palatino Linotype" panose="02040502050505030304" pitchFamily="18" charset="0"/>
              </a:rPr>
              <a:t>	Exercise 1.04</a:t>
            </a:r>
          </a:p>
          <a:p>
            <a:pPr algn="l"/>
            <a:r>
              <a:rPr lang="en-US" sz="2400" b="0" i="0" dirty="0">
                <a:effectLst/>
                <a:latin typeface="Palatino Linotype" panose="02040502050505030304" pitchFamily="18" charset="0"/>
              </a:rPr>
              <a:t>	Exercise 1.05</a:t>
            </a:r>
          </a:p>
          <a:p>
            <a:pPr algn="l"/>
            <a:r>
              <a:rPr lang="en-US" sz="2400" b="0" i="0" dirty="0">
                <a:effectLst/>
                <a:latin typeface="Palatino Linotype" panose="02040502050505030304" pitchFamily="18" charset="0"/>
              </a:rPr>
              <a:t>	Exercise 1.06</a:t>
            </a:r>
          </a:p>
          <a:p>
            <a:pPr algn="l"/>
            <a:endParaRPr lang="en-US" sz="2400" dirty="0">
              <a:latin typeface="Palatino Linotype" panose="02040502050505030304" pitchFamily="18" charset="0"/>
            </a:endParaRPr>
          </a:p>
          <a:p>
            <a:pPr algn="l"/>
            <a:r>
              <a:rPr lang="en-US" sz="2000" b="0" i="0" dirty="0">
                <a:effectLst/>
                <a:latin typeface="Palatino Linotype" panose="02040502050505030304" pitchFamily="18" charset="0"/>
              </a:rPr>
              <a:t>Watch the Matrix Multiplication video embedded in exercise-1.03-student.ipynb.</a:t>
            </a:r>
          </a:p>
        </p:txBody>
      </p:sp>
    </p:spTree>
    <p:extLst>
      <p:ext uri="{BB962C8B-B14F-4D97-AF65-F5344CB8AC3E}">
        <p14:creationId xmlns:p14="http://schemas.microsoft.com/office/powerpoint/2010/main" val="994788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5654A88-5BCE-4533-8B40-338E944E97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6032" y="1778793"/>
            <a:ext cx="2679935" cy="3300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4088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B9362F4-9084-461C-860B-747D5A45DE19}"/>
              </a:ext>
            </a:extLst>
          </p:cNvPr>
          <p:cNvSpPr txBox="1">
            <a:spLocks/>
          </p:cNvSpPr>
          <p:nvPr/>
        </p:nvSpPr>
        <p:spPr>
          <a:xfrm>
            <a:off x="0" y="870001"/>
            <a:ext cx="12192000" cy="82627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4800" dirty="0">
                <a:solidFill>
                  <a:schemeClr val="tx1">
                    <a:lumMod val="65000"/>
                    <a:lumOff val="35000"/>
                  </a:schemeClr>
                </a:solidFill>
                <a:latin typeface="Palatino Linotype" panose="02040502050505030304" pitchFamily="18" charset="0"/>
              </a:rPr>
              <a:t>Deep Learning Foundations</a:t>
            </a:r>
          </a:p>
        </p:txBody>
      </p:sp>
      <p:pic>
        <p:nvPicPr>
          <p:cNvPr id="6" name="Picture 5">
            <a:extLst>
              <a:ext uri="{FF2B5EF4-FFF2-40B4-BE49-F238E27FC236}">
                <a16:creationId xmlns:a16="http://schemas.microsoft.com/office/drawing/2014/main" id="{41FF463C-1F11-41C3-8B6E-21A66C3DBBC3}"/>
              </a:ext>
            </a:extLst>
          </p:cNvPr>
          <p:cNvPicPr>
            <a:picLocks noChangeAspect="1"/>
          </p:cNvPicPr>
          <p:nvPr/>
        </p:nvPicPr>
        <p:blipFill>
          <a:blip r:embed="rId3"/>
          <a:stretch>
            <a:fillRect/>
          </a:stretch>
        </p:blipFill>
        <p:spPr>
          <a:xfrm>
            <a:off x="2458217" y="2633029"/>
            <a:ext cx="7275565" cy="1591941"/>
          </a:xfrm>
          <a:prstGeom prst="rect">
            <a:avLst/>
          </a:prstGeom>
        </p:spPr>
      </p:pic>
    </p:spTree>
    <p:extLst>
      <p:ext uri="{BB962C8B-B14F-4D97-AF65-F5344CB8AC3E}">
        <p14:creationId xmlns:p14="http://schemas.microsoft.com/office/powerpoint/2010/main" val="2262579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4">
            <a:extLst>
              <a:ext uri="{FF2B5EF4-FFF2-40B4-BE49-F238E27FC236}">
                <a16:creationId xmlns:a16="http://schemas.microsoft.com/office/drawing/2014/main" id="{FBFBF73E-2EDC-4C51-9339-B87AEA3DAC75}"/>
              </a:ext>
            </a:extLst>
          </p:cNvPr>
          <p:cNvSpPr txBox="1">
            <a:spLocks/>
          </p:cNvSpPr>
          <p:nvPr/>
        </p:nvSpPr>
        <p:spPr>
          <a:xfrm>
            <a:off x="812801" y="1386840"/>
            <a:ext cx="10540999" cy="479012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endParaRPr lang="en-US" sz="4800" dirty="0">
              <a:solidFill>
                <a:schemeClr val="tx1">
                  <a:lumMod val="75000"/>
                  <a:lumOff val="25000"/>
                </a:schemeClr>
              </a:solidFill>
              <a:latin typeface="Palatino Linotype" panose="02040502050505030304" pitchFamily="18" charset="0"/>
            </a:endParaRPr>
          </a:p>
          <a:p>
            <a:pPr marL="685800" indent="-685800" algn="ctr">
              <a:buFont typeface="Wingdings" panose="05000000000000000000" pitchFamily="2" charset="2"/>
              <a:buChar char="v"/>
            </a:pPr>
            <a:r>
              <a:rPr lang="en-US" sz="4800" dirty="0">
                <a:solidFill>
                  <a:schemeClr val="tx1">
                    <a:lumMod val="75000"/>
                    <a:lumOff val="25000"/>
                  </a:schemeClr>
                </a:solidFill>
                <a:latin typeface="Palatino Linotype" panose="02040502050505030304" pitchFamily="18" charset="0"/>
              </a:rPr>
              <a:t> How does it work?</a:t>
            </a:r>
          </a:p>
          <a:p>
            <a:pPr algn="ctr"/>
            <a:endParaRPr lang="en-US" sz="4800" dirty="0">
              <a:solidFill>
                <a:schemeClr val="tx1">
                  <a:lumMod val="75000"/>
                  <a:lumOff val="25000"/>
                </a:schemeClr>
              </a:solidFill>
              <a:latin typeface="Palatino Linotype" panose="02040502050505030304" pitchFamily="18" charset="0"/>
            </a:endParaRPr>
          </a:p>
          <a:p>
            <a:pPr marL="685800" indent="-685800" algn="ctr">
              <a:buFont typeface="Wingdings" panose="05000000000000000000" pitchFamily="2" charset="2"/>
              <a:buChar char="v"/>
            </a:pPr>
            <a:r>
              <a:rPr lang="en-US" sz="4800" dirty="0">
                <a:solidFill>
                  <a:schemeClr val="tx1">
                    <a:lumMod val="75000"/>
                    <a:lumOff val="25000"/>
                  </a:schemeClr>
                </a:solidFill>
                <a:latin typeface="Palatino Linotype" panose="02040502050505030304" pitchFamily="18" charset="0"/>
              </a:rPr>
              <a:t> Where can I use it?</a:t>
            </a:r>
          </a:p>
        </p:txBody>
      </p:sp>
      <p:sp>
        <p:nvSpPr>
          <p:cNvPr id="5" name="Title 4">
            <a:extLst>
              <a:ext uri="{FF2B5EF4-FFF2-40B4-BE49-F238E27FC236}">
                <a16:creationId xmlns:a16="http://schemas.microsoft.com/office/drawing/2014/main" id="{B7397125-7572-4152-9BD7-1AE49B44DA61}"/>
              </a:ext>
            </a:extLst>
          </p:cNvPr>
          <p:cNvSpPr>
            <a:spLocks noGrp="1"/>
          </p:cNvSpPr>
          <p:nvPr>
            <p:ph type="title"/>
          </p:nvPr>
        </p:nvSpPr>
        <p:spPr>
          <a:xfrm>
            <a:off x="0" y="365126"/>
            <a:ext cx="12192000" cy="920749"/>
          </a:xfrm>
        </p:spPr>
        <p:txBody>
          <a:bodyPr>
            <a:normAutofit/>
          </a:bodyPr>
          <a:lstStyle/>
          <a:p>
            <a:pPr algn="ctr"/>
            <a:r>
              <a:rPr lang="en-US" sz="4800" dirty="0">
                <a:solidFill>
                  <a:schemeClr val="tx1">
                    <a:lumMod val="75000"/>
                    <a:lumOff val="25000"/>
                  </a:schemeClr>
                </a:solidFill>
                <a:latin typeface="Palatino Linotype" panose="02040502050505030304" pitchFamily="18" charset="0"/>
              </a:rPr>
              <a:t>Essential Questions</a:t>
            </a:r>
          </a:p>
        </p:txBody>
      </p:sp>
    </p:spTree>
    <p:extLst>
      <p:ext uri="{BB962C8B-B14F-4D97-AF65-F5344CB8AC3E}">
        <p14:creationId xmlns:p14="http://schemas.microsoft.com/office/powerpoint/2010/main" val="170006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descr="A picture containing graphical user interface&#10;&#10;Description automatically generated">
            <a:extLst>
              <a:ext uri="{FF2B5EF4-FFF2-40B4-BE49-F238E27FC236}">
                <a16:creationId xmlns:a16="http://schemas.microsoft.com/office/drawing/2014/main" id="{5D8E0BAF-A356-453D-9D7F-65ED07018A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9380" y="1253331"/>
            <a:ext cx="8033239" cy="4351338"/>
          </a:xfrm>
          <a:prstGeom prst="rect">
            <a:avLst/>
          </a:prstGeom>
        </p:spPr>
      </p:pic>
    </p:spTree>
    <p:extLst>
      <p:ext uri="{BB962C8B-B14F-4D97-AF65-F5344CB8AC3E}">
        <p14:creationId xmlns:p14="http://schemas.microsoft.com/office/powerpoint/2010/main" val="2552939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Project Jupyter - Wikipedia">
            <a:extLst>
              <a:ext uri="{FF2B5EF4-FFF2-40B4-BE49-F238E27FC236}">
                <a16:creationId xmlns:a16="http://schemas.microsoft.com/office/drawing/2014/main" id="{D47FA80A-C63A-4289-A2E5-C40C439B39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1516" y="1754685"/>
            <a:ext cx="2888968" cy="3348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134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53981-B13F-4917-804F-EBF0D4819E7E}"/>
              </a:ext>
            </a:extLst>
          </p:cNvPr>
          <p:cNvSpPr>
            <a:spLocks noGrp="1"/>
          </p:cNvSpPr>
          <p:nvPr>
            <p:ph type="title"/>
          </p:nvPr>
        </p:nvSpPr>
        <p:spPr>
          <a:xfrm>
            <a:off x="0" y="3076806"/>
            <a:ext cx="12192000" cy="704387"/>
          </a:xfrm>
          <a:noFill/>
        </p:spPr>
        <p:txBody>
          <a:bodyPr>
            <a:noAutofit/>
          </a:bodyPr>
          <a:lstStyle/>
          <a:p>
            <a:pPr algn="ct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r>
              <a:rPr lang="en-US" sz="3600" dirty="0">
                <a:solidFill>
                  <a:schemeClr val="tx1">
                    <a:lumMod val="65000"/>
                    <a:lumOff val="35000"/>
                  </a:schemeClr>
                </a:solidFill>
              </a:rPr>
              <a:t>     </a:t>
            </a:r>
            <a:r>
              <a:rPr lang="en-US" sz="3600" dirty="0">
                <a:solidFill>
                  <a:schemeClr val="tx1">
                    <a:lumMod val="65000"/>
                    <a:lumOff val="35000"/>
                  </a:schemeClr>
                </a:solidFill>
                <a:latin typeface="Palatino Linotype" panose="02040502050505030304" pitchFamily="18" charset="0"/>
              </a:rPr>
              <a:t>1.01 (Image &amp; Speech Recognition Demo)</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pic>
        <p:nvPicPr>
          <p:cNvPr id="4" name="Picture 3">
            <a:extLst>
              <a:ext uri="{FF2B5EF4-FFF2-40B4-BE49-F238E27FC236}">
                <a16:creationId xmlns:a16="http://schemas.microsoft.com/office/drawing/2014/main" id="{539F426C-5A30-441C-B0C2-04ADFC8CE324}"/>
              </a:ext>
            </a:extLst>
          </p:cNvPr>
          <p:cNvPicPr>
            <a:picLocks noChangeAspect="1"/>
          </p:cNvPicPr>
          <p:nvPr/>
        </p:nvPicPr>
        <p:blipFill>
          <a:blip r:embed="rId3"/>
          <a:stretch>
            <a:fillRect/>
          </a:stretch>
        </p:blipFill>
        <p:spPr>
          <a:xfrm>
            <a:off x="0" y="365760"/>
            <a:ext cx="3233668" cy="805144"/>
          </a:xfrm>
          <a:prstGeom prst="rect">
            <a:avLst/>
          </a:prstGeom>
        </p:spPr>
      </p:pic>
    </p:spTree>
    <p:extLst>
      <p:ext uri="{BB962C8B-B14F-4D97-AF65-F5344CB8AC3E}">
        <p14:creationId xmlns:p14="http://schemas.microsoft.com/office/powerpoint/2010/main" val="300486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53981-B13F-4917-804F-EBF0D4819E7E}"/>
              </a:ext>
            </a:extLst>
          </p:cNvPr>
          <p:cNvSpPr>
            <a:spLocks noGrp="1"/>
          </p:cNvSpPr>
          <p:nvPr>
            <p:ph type="title"/>
          </p:nvPr>
        </p:nvSpPr>
        <p:spPr>
          <a:xfrm>
            <a:off x="0" y="2953213"/>
            <a:ext cx="12192000" cy="951574"/>
          </a:xfrm>
          <a:noFill/>
        </p:spPr>
        <p:txBody>
          <a:bodyPr>
            <a:normAutofit fontScale="90000"/>
          </a:bodyPr>
          <a:lstStyle/>
          <a:p>
            <a:pPr algn="ctr"/>
            <a:br>
              <a:rPr lang="en-US" sz="4400" dirty="0">
                <a:solidFill>
                  <a:schemeClr val="tx1">
                    <a:lumMod val="65000"/>
                    <a:lumOff val="35000"/>
                  </a:schemeClr>
                </a:solidFill>
              </a:rPr>
            </a:br>
            <a:br>
              <a:rPr lang="en-US" sz="4400" dirty="0">
                <a:solidFill>
                  <a:schemeClr val="tx1">
                    <a:lumMod val="65000"/>
                    <a:lumOff val="35000"/>
                  </a:schemeClr>
                </a:solidFill>
              </a:rPr>
            </a:br>
            <a:br>
              <a:rPr lang="en-US" sz="4400" dirty="0">
                <a:solidFill>
                  <a:schemeClr val="tx1">
                    <a:lumMod val="65000"/>
                    <a:lumOff val="35000"/>
                  </a:schemeClr>
                </a:solidFill>
              </a:rPr>
            </a:br>
            <a:br>
              <a:rPr lang="en-US" sz="4400" dirty="0">
                <a:solidFill>
                  <a:schemeClr val="tx1">
                    <a:lumMod val="65000"/>
                    <a:lumOff val="35000"/>
                  </a:schemeClr>
                </a:solidFill>
              </a:rPr>
            </a:br>
            <a:br>
              <a:rPr lang="en-US" sz="4400" dirty="0">
                <a:solidFill>
                  <a:schemeClr val="tx1">
                    <a:lumMod val="65000"/>
                    <a:lumOff val="35000"/>
                  </a:schemeClr>
                </a:solidFill>
              </a:rPr>
            </a:br>
            <a:br>
              <a:rPr lang="en-US" sz="4400" dirty="0">
                <a:solidFill>
                  <a:schemeClr val="tx1">
                    <a:lumMod val="65000"/>
                    <a:lumOff val="35000"/>
                  </a:schemeClr>
                </a:solidFill>
              </a:rPr>
            </a:br>
            <a:br>
              <a:rPr lang="en-US" sz="4400" dirty="0">
                <a:solidFill>
                  <a:schemeClr val="tx1">
                    <a:lumMod val="65000"/>
                    <a:lumOff val="35000"/>
                  </a:schemeClr>
                </a:solidFill>
              </a:rPr>
            </a:br>
            <a:br>
              <a:rPr lang="en-US" sz="4400" dirty="0">
                <a:solidFill>
                  <a:schemeClr val="tx1">
                    <a:lumMod val="65000"/>
                    <a:lumOff val="35000"/>
                  </a:schemeClr>
                </a:solidFill>
              </a:rPr>
            </a:br>
            <a:r>
              <a:rPr lang="en-US" sz="4400" dirty="0">
                <a:solidFill>
                  <a:schemeClr val="tx1">
                    <a:lumMod val="65000"/>
                    <a:lumOff val="35000"/>
                  </a:schemeClr>
                </a:solidFill>
              </a:rPr>
              <a:t>     </a:t>
            </a:r>
            <a:r>
              <a:rPr lang="en-US" sz="6700" dirty="0">
                <a:solidFill>
                  <a:schemeClr val="tx1">
                    <a:lumMod val="65000"/>
                    <a:lumOff val="35000"/>
                  </a:schemeClr>
                </a:solidFill>
                <a:latin typeface="Palatino Linotype" panose="02040502050505030304" pitchFamily="18" charset="0"/>
              </a:rPr>
              <a:t>Neural Network Architectures</a:t>
            </a:r>
            <a:endParaRPr lang="en-US" sz="67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spTree>
    <p:extLst>
      <p:ext uri="{BB962C8B-B14F-4D97-AF65-F5344CB8AC3E}">
        <p14:creationId xmlns:p14="http://schemas.microsoft.com/office/powerpoint/2010/main" val="2101828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E8786A-DC4B-41D1-94C9-80F444DEC6FA}"/>
              </a:ext>
            </a:extLst>
          </p:cNvPr>
          <p:cNvPicPr>
            <a:picLocks noChangeAspect="1"/>
          </p:cNvPicPr>
          <p:nvPr/>
        </p:nvPicPr>
        <p:blipFill>
          <a:blip r:embed="rId3"/>
          <a:stretch>
            <a:fillRect/>
          </a:stretch>
        </p:blipFill>
        <p:spPr>
          <a:xfrm>
            <a:off x="2806558" y="1208627"/>
            <a:ext cx="6578883" cy="4440746"/>
          </a:xfrm>
          <a:prstGeom prst="rect">
            <a:avLst/>
          </a:prstGeom>
        </p:spPr>
      </p:pic>
    </p:spTree>
    <p:extLst>
      <p:ext uri="{BB962C8B-B14F-4D97-AF65-F5344CB8AC3E}">
        <p14:creationId xmlns:p14="http://schemas.microsoft.com/office/powerpoint/2010/main" val="844444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2955</TotalTime>
  <Words>1192</Words>
  <Application>Microsoft Office PowerPoint</Application>
  <PresentationFormat>Widescreen</PresentationFormat>
  <Paragraphs>78</Paragraphs>
  <Slides>13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OpenSans</vt:lpstr>
      <vt:lpstr>Arial</vt:lpstr>
      <vt:lpstr>Calibri</vt:lpstr>
      <vt:lpstr>Calibri Light</vt:lpstr>
      <vt:lpstr>Lato</vt:lpstr>
      <vt:lpstr>Palatino Linotype</vt:lpstr>
      <vt:lpstr>Wingdings</vt:lpstr>
      <vt:lpstr>Office Theme</vt:lpstr>
      <vt:lpstr>PowerPoint Presentation</vt:lpstr>
      <vt:lpstr>PowerPoint Presentation</vt:lpstr>
      <vt:lpstr>PowerPoint Presentation</vt:lpstr>
      <vt:lpstr>Essential Questions</vt:lpstr>
      <vt:lpstr>PowerPoint Presentation</vt:lpstr>
      <vt:lpstr>PowerPoint Presentation</vt:lpstr>
      <vt:lpstr>             1.01 (Image &amp; Speech Recognition Demo)</vt:lpstr>
      <vt:lpstr>             Neural Network Architectures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Maxwell,Daniel</cp:lastModifiedBy>
  <cp:revision>266</cp:revision>
  <cp:lastPrinted>2021-06-29T20:31:42Z</cp:lastPrinted>
  <dcterms:created xsi:type="dcterms:W3CDTF">2021-03-18T17:30:04Z</dcterms:created>
  <dcterms:modified xsi:type="dcterms:W3CDTF">2021-10-20T18:15:37Z</dcterms:modified>
</cp:coreProperties>
</file>