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2" r:id="rId2"/>
    <p:sldId id="304" r:id="rId3"/>
    <p:sldId id="327" r:id="rId4"/>
    <p:sldId id="309" r:id="rId5"/>
    <p:sldId id="312" r:id="rId6"/>
    <p:sldId id="302" r:id="rId7"/>
    <p:sldId id="306" r:id="rId8"/>
    <p:sldId id="307" r:id="rId9"/>
    <p:sldId id="303" r:id="rId10"/>
    <p:sldId id="308" r:id="rId11"/>
    <p:sldId id="313" r:id="rId12"/>
    <p:sldId id="329" r:id="rId13"/>
    <p:sldId id="325" r:id="rId14"/>
    <p:sldId id="331" r:id="rId15"/>
    <p:sldId id="330" r:id="rId16"/>
    <p:sldId id="311" r:id="rId17"/>
    <p:sldId id="294" r:id="rId18"/>
    <p:sldId id="323" r:id="rId19"/>
    <p:sldId id="289" r:id="rId20"/>
    <p:sldId id="328" r:id="rId21"/>
    <p:sldId id="305" r:id="rId22"/>
    <p:sldId id="3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56371" autoAdjust="0"/>
  </p:normalViewPr>
  <p:slideViewPr>
    <p:cSldViewPr snapToGrid="0" showGuides="1">
      <p:cViewPr varScale="1">
        <p:scale>
          <a:sx n="39" d="100"/>
          <a:sy n="39" d="100"/>
        </p:scale>
        <p:origin x="1492"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In complex cases like this, finding the global minimum can be a challenge.  Consider this image.  If the start point is on the left, then gradient descent will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which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the starting point is on the right, then it may take a long time to cross the plateau.  And if you stop too early, you will never reach the global minimum.  So, is there a solution to this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Thankfully, a lot of research has been done on the best way to adjust the learning rate to find the global minimum when a given loss function has a complex contour, one with ridges, valleys, and plateaus.  Finding that minimum is the job of the </a:t>
            </a:r>
            <a:r>
              <a:rPr lang="en-US" sz="1200" b="1" i="0" u="none" strike="noStrike" kern="1200" dirty="0">
                <a:solidFill>
                  <a:schemeClr val="tx1"/>
                </a:solidFill>
                <a:effectLst/>
                <a:latin typeface="+mn-lt"/>
                <a:ea typeface="+mn-ea"/>
                <a:cs typeface="+mn-cs"/>
              </a:rPr>
              <a:t>optimizer</a:t>
            </a:r>
            <a:r>
              <a:rPr lang="en-US" sz="1200" b="0" i="0" u="none" strike="noStrike" kern="1200" dirty="0">
                <a:solidFill>
                  <a:schemeClr val="tx1"/>
                </a:solidFill>
                <a:effectLst/>
                <a:latin typeface="+mn-lt"/>
                <a:ea typeface="+mn-ea"/>
                <a:cs typeface="+mn-cs"/>
              </a:rPr>
              <a: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instance, a popular optimizer is Adam (Adaptive momentum).  Imagine our loss curve as a mountain and our current position as a marble.  If we drop a marble on top of a mountain, it will pick up speed, jumping over trenches (local minima) before hopefully landing at a lower minima.</a:t>
            </a:r>
          </a:p>
          <a:p>
            <a:pPr rtl="0" fontAlgn="base"/>
            <a:endParaRPr lang="en-US" sz="1200" b="0" i="0" u="none" strike="noStrike" kern="1200" dirty="0">
              <a:solidFill>
                <a:schemeClr val="tx1"/>
              </a:solidFill>
              <a:effectLst/>
              <a:latin typeface="Trebuchet MS" pitchFamily="34" charset="0"/>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it’s time to take a closer look at how the network’s weights are adjusted.</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start with a key observation: When the output of any neuron in our network changes, the final output error changes by a proportional amount. </a:t>
            </a:r>
            <a:r>
              <a:rPr lang="en-US" sz="1200" dirty="0">
                <a:effectLst/>
                <a:latin typeface="+mn-lt"/>
                <a:ea typeface="Malgun Gothic" panose="020B0503020000020004" pitchFamily="34" charset="-127"/>
                <a:cs typeface="Times New Roman" panose="02020603050405020304" pitchFamily="18" charset="0"/>
              </a:rPr>
              <a:t>The connection between any change in the neuron’s output and the resulting change in the final error is just the neuron’s change multiplied by some number. This number goes by various names, but the most popular is the lowercase Greek letter δ (delta), though sometimes the uppercase version, Δ, is used. Mathematicians often use the delta character to mean “change” of some sort, so this was a natural (if terse) choice of name.  </a:t>
            </a: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just on one neuron’s output for a moment by adding some arbitrary number to its output just before that value emerges.  This image shows the idea graphically, where we use the letter m (for “modification”) for this extra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drawn the outputs of neurons as arrows coming out of a circle to the right. Let’s draw deltas using arrows coming out of the circles to the left, as pictured here.  With this convention – which we’ve already seen in the backpropagation slide,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whole process for finding the updated value for weight AC, or AC – (</a:t>
            </a:r>
            <a:r>
              <a:rPr lang="en-US" sz="1200" dirty="0" err="1">
                <a:effectLst/>
                <a:latin typeface="+mn-lt"/>
                <a:ea typeface="Malgun Gothic" panose="020B0503020000020004" pitchFamily="34" charset="-127"/>
                <a:cs typeface="Times New Roman" panose="02020603050405020304" pitchFamily="18" charset="0"/>
              </a:rPr>
              <a:t>Ao</a:t>
            </a:r>
            <a:r>
              <a:rPr lang="en-US" sz="1200" dirty="0">
                <a:effectLst/>
                <a:latin typeface="+mn-lt"/>
                <a:ea typeface="Malgun Gothic" panose="020B0503020000020004" pitchFamily="34" charset="-127"/>
                <a:cs typeface="Times New Roman" panose="02020603050405020304" pitchFamily="18" charset="0"/>
              </a:rPr>
              <a:t> × </a:t>
            </a:r>
            <a:r>
              <a:rPr lang="en-US" sz="1200" dirty="0" err="1">
                <a:effectLst/>
                <a:latin typeface="+mn-lt"/>
                <a:ea typeface="Malgun Gothic" panose="020B0503020000020004" pitchFamily="34" charset="-127"/>
                <a:cs typeface="Times New Roman" panose="02020603050405020304" pitchFamily="18" charset="0"/>
              </a:rPr>
              <a:t>Cδ</a:t>
            </a:r>
            <a:r>
              <a:rPr lang="en-US" sz="1200" dirty="0">
                <a:effectLst/>
                <a:latin typeface="+mn-lt"/>
                <a:ea typeface="Malgun Gothic" panose="020B0503020000020004" pitchFamily="34" charset="-127"/>
                <a:cs typeface="Times New Roman" panose="02020603050405020304" pitchFamily="18" charset="0"/>
              </a:rPr>
              <a:t>), is summarized here. Showing subtraction in a diagram like this is hard, because if we have a “minus” node with two incoming arrows, it’s not clear which value is being subtracted from the other (that is, if the inputs are x and y, are we computing x − y or y − x?). To sidestep that problem, we compute AC − (</a:t>
            </a:r>
            <a:r>
              <a:rPr lang="en-US" sz="1200" dirty="0" err="1">
                <a:effectLst/>
                <a:latin typeface="+mn-lt"/>
                <a:ea typeface="Malgun Gothic" panose="020B0503020000020004" pitchFamily="34" charset="-127"/>
                <a:cs typeface="Times New Roman" panose="02020603050405020304" pitchFamily="18" charset="0"/>
              </a:rPr>
              <a:t>Ao</a:t>
            </a:r>
            <a:r>
              <a:rPr lang="en-US" sz="1200" dirty="0">
                <a:effectLst/>
                <a:latin typeface="+mn-lt"/>
                <a:ea typeface="Malgun Gothic" panose="020B0503020000020004" pitchFamily="34" charset="-127"/>
                <a:cs typeface="Times New Roman" panose="02020603050405020304" pitchFamily="18" charset="0"/>
              </a:rPr>
              <a:t> × </a:t>
            </a:r>
            <a:r>
              <a:rPr lang="en-US" sz="1200" dirty="0" err="1">
                <a:effectLst/>
                <a:latin typeface="+mn-lt"/>
                <a:ea typeface="Malgun Gothic" panose="020B0503020000020004" pitchFamily="34" charset="-127"/>
                <a:cs typeface="Times New Roman" panose="02020603050405020304" pitchFamily="18" charset="0"/>
              </a:rPr>
              <a:t>Cδ</a:t>
            </a:r>
            <a:r>
              <a:rPr lang="en-US" sz="1200" dirty="0">
                <a:effectLst/>
                <a:latin typeface="+mn-lt"/>
                <a:ea typeface="Malgun Gothic" panose="020B0503020000020004" pitchFamily="34" charset="-127"/>
                <a:cs typeface="Times New Roman" panose="02020603050405020304" pitchFamily="18" charset="0"/>
              </a:rPr>
              <a:t>) by finding </a:t>
            </a:r>
            <a:r>
              <a:rPr lang="en-US" sz="1200" dirty="0" err="1">
                <a:effectLst/>
                <a:latin typeface="+mn-lt"/>
                <a:ea typeface="Malgun Gothic" panose="020B0503020000020004" pitchFamily="34" charset="-127"/>
                <a:cs typeface="Times New Roman" panose="02020603050405020304" pitchFamily="18" charset="0"/>
              </a:rPr>
              <a:t>Ao</a:t>
            </a:r>
            <a:r>
              <a:rPr lang="en-US" sz="1200" dirty="0">
                <a:effectLst/>
                <a:latin typeface="+mn-lt"/>
                <a:ea typeface="Malgun Gothic" panose="020B0503020000020004" pitchFamily="34" charset="-127"/>
                <a:cs typeface="Times New Roman" panose="02020603050405020304" pitchFamily="18" charset="0"/>
              </a:rPr>
              <a:t> × </a:t>
            </a:r>
            <a:r>
              <a:rPr lang="en-US" sz="1200" dirty="0" err="1">
                <a:effectLst/>
                <a:latin typeface="+mn-lt"/>
                <a:ea typeface="Malgun Gothic" panose="020B0503020000020004" pitchFamily="34" charset="-127"/>
                <a:cs typeface="Times New Roman" panose="02020603050405020304" pitchFamily="18" charset="0"/>
              </a:rPr>
              <a:t>Cδ</a:t>
            </a:r>
            <a:r>
              <a:rPr lang="en-US" sz="1200" dirty="0">
                <a:effectLst/>
                <a:latin typeface="+mn-lt"/>
                <a:ea typeface="Malgun Gothic" panose="020B0503020000020004" pitchFamily="34" charset="-127"/>
                <a:cs typeface="Times New Roman" panose="02020603050405020304" pitchFamily="18" charset="0"/>
              </a:rPr>
              <a:t>, multiplying that by −1, and then adding that result to AC.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a:t>
            </a:r>
            <a:r>
              <a:rPr lang="en-US" sz="1200" dirty="0" err="1">
                <a:effectLst/>
                <a:latin typeface="+mn-lt"/>
                <a:ea typeface="Malgun Gothic" panose="020B0503020000020004" pitchFamily="34" charset="-127"/>
                <a:cs typeface="Times New Roman" panose="02020603050405020304" pitchFamily="18" charset="0"/>
              </a:rPr>
              <a:t>Ao</a:t>
            </a:r>
            <a:r>
              <a:rPr lang="en-US" sz="1200" dirty="0">
                <a:effectLst/>
                <a:latin typeface="+mn-lt"/>
                <a:ea typeface="Malgun Gothic" panose="020B0503020000020004" pitchFamily="34" charset="-127"/>
                <a:cs typeface="Times New Roman" panose="02020603050405020304" pitchFamily="18" charset="0"/>
              </a:rPr>
              <a:t> from neuron A and the delta </a:t>
            </a:r>
            <a:r>
              <a:rPr lang="en-US" sz="1200" dirty="0" err="1">
                <a:effectLst/>
                <a:latin typeface="+mn-lt"/>
                <a:ea typeface="Malgun Gothic" panose="020B0503020000020004" pitchFamily="34" charset="-127"/>
                <a:cs typeface="Times New Roman" panose="02020603050405020304" pitchFamily="18" charset="0"/>
              </a:rPr>
              <a:t>Cδ</a:t>
            </a:r>
            <a:r>
              <a:rPr lang="en-US" sz="1200" dirty="0">
                <a:effectLst/>
                <a:latin typeface="+mn-lt"/>
                <a:ea typeface="Malgun Gothic" panose="020B0503020000020004" pitchFamily="34" charset="-127"/>
                <a:cs typeface="Times New Roman" panose="02020603050405020304" pitchFamily="18" charset="0"/>
              </a:rPr>
              <a:t> from output neuron C, and multiply them together (at the top of the figure). We want to subtract this from the current value of AC. To show this clearly in the diagram, we multiply the product by −1 and then add it to the weight AC. The green arrow is the update step, where this result becomes the new value of AC.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W4 is linked to weight W6 which, in turn, is linked to the Total Error.  Once the error (loss) function calculates the total error, its location on the gradient, and the slope (derivative) at that location, the backpropagation algorithm must then walk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W6 and then weight W4.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start with a quick review of a couple key points from the forward propagation slide as presented in our anatomy of a neural network presentation.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however, is reversed in </a:t>
            </a:r>
            <a:r>
              <a:rPr lang="en-US" b="1" i="0" dirty="0">
                <a:solidFill>
                  <a:srgbClr val="3C3C3B"/>
                </a:solidFill>
                <a:effectLst/>
                <a:latin typeface="+mn-lt"/>
              </a:rPr>
              <a:t>back propagation</a:t>
            </a:r>
            <a:r>
              <a:rPr lang="en-US" b="0" i="0" dirty="0">
                <a:solidFill>
                  <a:srgbClr val="3C3C3B"/>
                </a:solidFill>
                <a:effectLst/>
                <a:latin typeface="+mn-lt"/>
              </a:rPr>
              <a:t> as we will see in the next slide.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The network’s output is passed from node (F) to an </a:t>
            </a:r>
            <a:r>
              <a:rPr lang="en-US" b="1" i="0" dirty="0">
                <a:solidFill>
                  <a:srgbClr val="3C3C3B"/>
                </a:solidFill>
                <a:effectLst/>
                <a:latin typeface="+mn-lt"/>
              </a:rPr>
              <a:t>error function </a:t>
            </a:r>
            <a:r>
              <a:rPr lang="en-US" b="0" i="0" dirty="0">
                <a:solidFill>
                  <a:srgbClr val="3C3C3B"/>
                </a:solidFill>
                <a:effectLst/>
                <a:latin typeface="+mn-lt"/>
              </a:rPr>
              <a:t>(also called a </a:t>
            </a:r>
            <a:r>
              <a:rPr lang="en-US" b="1" i="0" dirty="0">
                <a:solidFill>
                  <a:srgbClr val="3C3C3B"/>
                </a:solidFill>
                <a:effectLst/>
                <a:latin typeface="+mn-lt"/>
              </a:rPr>
              <a:t>loss function</a:t>
            </a:r>
            <a:r>
              <a:rPr lang="en-US" b="0" i="0" dirty="0">
                <a:solidFill>
                  <a:srgbClr val="3C3C3B"/>
                </a:solidFill>
                <a:effectLst/>
                <a:latin typeface="+mn-lt"/>
              </a:rPr>
              <a:t>)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network output.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that process in backpropagation…</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of its weights such that the total error is minimized.  More concretely, the network must calculate the individual contribution of each weight to the total error and then proceed to adjust each (up / down) in relation to its contribution to the total error. </a:t>
            </a:r>
            <a:endParaRPr lang="en-US" b="0" i="0" dirty="0">
              <a:solidFill>
                <a:srgbClr val="3C3C3B"/>
              </a:solidFill>
              <a:effectLst/>
              <a:latin typeface="Lato"/>
            </a:endParaRPr>
          </a:p>
          <a:p>
            <a:pPr marL="228600" indent="-228600">
              <a:buAutoNum type="arabicPeriod"/>
            </a:pPr>
            <a:endParaRPr lang="en-US" b="0" i="0" dirty="0">
              <a:solidFill>
                <a:srgbClr val="3C3C3B"/>
              </a:solidFill>
              <a:effectLst/>
              <a:latin typeface="Lato"/>
            </a:endParaRPr>
          </a:p>
          <a:p>
            <a:r>
              <a:rPr lang="en-US" b="0" i="0" dirty="0">
                <a:solidFill>
                  <a:srgbClr val="3C3C3B"/>
                </a:solidFill>
                <a:effectLst/>
                <a:latin typeface="Lato"/>
              </a:rPr>
              <a:t>Let’s begin our exploration of gradient descent with a graph…</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total error calculated by our error (loss) function can be plotted as a contour in 3 dimensions (x, y, and z), as shown here..  Naturally, this example has been greatly simplified – the real world is often much more complex, though the underlying logic holds.  Now at the start of training, the network’s error is typically high, with a large difference between its output and the desired value.  In this example, the initial error value is located at a point in one of the corners of the contour labelled </a:t>
            </a:r>
            <a:r>
              <a:rPr lang="en-US" b="0" i="1" dirty="0">
                <a:solidFill>
                  <a:srgbClr val="3C3C3B"/>
                </a:solidFill>
                <a:effectLst>
                  <a:outerShdw blurRad="38100" dist="38100" dir="2700000" algn="tl">
                    <a:srgbClr val="000000">
                      <a:alpha val="43137"/>
                    </a:srgbClr>
                  </a:outerShdw>
                </a:effectLst>
                <a:latin typeface="+mn-lt"/>
              </a:rPr>
              <a:t>Start</a:t>
            </a:r>
            <a:r>
              <a:rPr lang="en-US" b="0" i="0" dirty="0">
                <a:solidFill>
                  <a:srgbClr val="3C3C3B"/>
                </a:solidFill>
                <a:effectLst/>
                <a:latin typeface="+mn-lt"/>
              </a:rPr>
              <a:t>, far from the global minimum labelled </a:t>
            </a:r>
            <a:r>
              <a:rPr lang="en-US" b="0" i="1" u="none" dirty="0">
                <a:solidFill>
                  <a:srgbClr val="3C3C3B"/>
                </a:solidFill>
                <a:effectLst/>
                <a:latin typeface="+mn-lt"/>
              </a:rPr>
              <a:t>End</a:t>
            </a:r>
            <a:r>
              <a:rPr lang="en-US" b="0" i="0" dirty="0">
                <a:solidFill>
                  <a:srgbClr val="3C3C3B"/>
                </a:solidFill>
                <a:effectLst/>
                <a:latin typeface="+mn-lt"/>
              </a:rPr>
              <a:t>.  So, what we want to do is “walk” down this slope or gradient, from an initial starting point to an end point where the error is minimized.  And because the network is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But this raises an interesting question.  How does the neural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Let’s start with an additional simplification…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the lowest point (global minimum) of this curve.  All you can feel is the slope of the ground below your feet.  A good strategy to get to the bottom of the valley quickly is to go downhill in the direction of the steepest slope.  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(that is, the line goes up as we move to the right), then increasing the value of the weight (moving it to the right) causes the error to go up. Similarly, and more usefully, decreasing the value of the weight (moving it to the left) causes the error to go down, as is the case with the purple line. If the slope of the error is negative, the situation is reversed, as is the case with the gold line.</a:t>
            </a:r>
          </a:p>
          <a:p>
            <a:endParaRPr lang="en-US" b="0" i="0" dirty="0">
              <a:solidFill>
                <a:srgbClr val="3C3C3B"/>
              </a:solidFill>
              <a:effectLst/>
              <a:latin typeface="+mn-lt"/>
            </a:endParaRPr>
          </a:p>
          <a:p>
            <a:r>
              <a:rPr lang="en-US" b="0" i="0" dirty="0">
                <a:solidFill>
                  <a:srgbClr val="3D3B49"/>
                </a:solidFill>
                <a:effectLst/>
                <a:latin typeface="+mn-lt"/>
              </a:rPr>
              <a:t>The error curve for every weight in the network is different because every weight has a different effect on the final error. But if we can find the gradient for a specific weight, we’ve solved the problem of guessing whether it needs to increase or decrease in order to reduce the error. If we can find the gradients for all the weights, we can adjust them all at once, rather than one by one.  And this is what backprop does.</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Also note that the slope varies depending on your location.  For example, the slope of the gold tangent line is smaller than the purple one.  What that means is this:  as you approach the global minimum at the bottom, the slope gets smaller and smaller until it’s zero.  In short, that’s how the neural network ‘knows’ it has found the best possible solution and minimized the network’s total error.</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With the slope of our current location calculated, we know which way to go.  Now the question is: What size of step should we take in that direction?  This question highlights the importance of the </a:t>
            </a:r>
            <a:r>
              <a:rPr lang="en-US" sz="1800" b="1" i="0" dirty="0">
                <a:solidFill>
                  <a:srgbClr val="3C3C3B"/>
                </a:solidFill>
                <a:effectLst/>
                <a:latin typeface="+mn-lt"/>
              </a:rPr>
              <a:t>learning rate</a:t>
            </a:r>
            <a:r>
              <a:rPr lang="en-US" sz="1800" b="0" i="0" dirty="0">
                <a:solidFill>
                  <a:srgbClr val="3C3C3B"/>
                </a:solidFill>
                <a:effectLst/>
                <a:latin typeface="+mn-lt"/>
              </a:rPr>
              <a:t>, an important hyperparameter in Gradient Descent.  </a:t>
            </a:r>
            <a:r>
              <a:rPr lang="en-US" sz="1800" b="0" i="0" u="none" strike="noStrike" baseline="0" dirty="0">
                <a:solidFill>
                  <a:srgbClr val="000000"/>
                </a:solidFill>
                <a:latin typeface="+mn-lt"/>
              </a:rPr>
              <a:t>If the learning rate is too small, the algorithm will have to go through many iterations to arrive at the global minimum, taking an inordinate amount of time to get there, as shown here.</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On the other hand, if the learning rate is too high, you might jump across the valley and end up on the other side, possibly even higher up than you were before.  A big learning rate might cause the algorithm to diverge,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1333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contour for many cost functions does not look like a nice, regular bowl.  So far, I have used a simple example to facilitate a foundational understanding.  But reality is often much more complex.  A contour may have holes, ridges, plateaus, and all sorts of irregular terrains, making convergence to the minimum difficult to achieve, as shown here. </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919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11/19/2021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11/19/2021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2">
            <a:extLst>
              <a:ext uri="{FF2B5EF4-FFF2-40B4-BE49-F238E27FC236}">
                <a16:creationId xmlns:a16="http://schemas.microsoft.com/office/drawing/2014/main" id="{76F3258B-B0C6-44B7-8834-6C848B087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679311-680E-47D0-AEB5-A6FF64033ED1}"/>
              </a:ext>
            </a:extLst>
          </p:cNvPr>
          <p:cNvPicPr>
            <a:picLocks noChangeAspect="1"/>
          </p:cNvPicPr>
          <p:nvPr/>
        </p:nvPicPr>
        <p:blipFill>
          <a:blip r:embed="rId3"/>
          <a:stretch>
            <a:fillRect/>
          </a:stretch>
        </p:blipFill>
        <p:spPr>
          <a:xfrm>
            <a:off x="917733" y="1101989"/>
            <a:ext cx="10356534" cy="4654021"/>
          </a:xfrm>
          <a:prstGeom prst="rect">
            <a:avLst/>
          </a:prstGeom>
        </p:spPr>
      </p:pic>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287209"/>
            <a:ext cx="12192000" cy="617577"/>
          </a:xfrm>
          <a:noFill/>
        </p:spPr>
        <p:txBody>
          <a:bodyPr>
            <a:noAutofit/>
          </a:body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2.05 (Binary Classification using Keras)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3086009"/>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2.06 (</a:t>
            </a:r>
            <a:r>
              <a:rPr lang="en-US" sz="3600" b="0" i="0" dirty="0">
                <a:solidFill>
                  <a:schemeClr val="tx1">
                    <a:lumMod val="65000"/>
                    <a:lumOff val="35000"/>
                  </a:schemeClr>
                </a:solidFill>
                <a:effectLst/>
                <a:latin typeface="Palatino Linotype" panose="02040502050505030304" pitchFamily="18" charset="0"/>
              </a:rPr>
              <a:t>Multilayer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120"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385048" y="5121254"/>
            <a:ext cx="1569409" cy="57633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cxnSp>
        <p:nvCxnSpPr>
          <p:cNvPr id="3" name="Straight Connector 2">
            <a:extLst>
              <a:ext uri="{FF2B5EF4-FFF2-40B4-BE49-F238E27FC236}">
                <a16:creationId xmlns:a16="http://schemas.microsoft.com/office/drawing/2014/main" id="{92203F62-6AE7-4293-9D61-BA38A68C67E8}"/>
              </a:ext>
            </a:extLst>
          </p:cNvPr>
          <p:cNvCxnSpPr/>
          <p:nvPr/>
        </p:nvCxnSpPr>
        <p:spPr>
          <a:xfrm>
            <a:off x="6270170" y="4441372"/>
            <a:ext cx="245291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1F4F03-4309-4B2C-B4F7-C0730727FFBD}"/>
              </a:ext>
            </a:extLst>
          </p:cNvPr>
          <p:cNvSpPr txBox="1"/>
          <p:nvPr/>
        </p:nvSpPr>
        <p:spPr>
          <a:xfrm>
            <a:off x="8723084" y="4256705"/>
            <a:ext cx="566056" cy="369333"/>
          </a:xfrm>
          <a:prstGeom prst="rect">
            <a:avLst/>
          </a:prstGeom>
          <a:noFill/>
        </p:spPr>
        <p:txBody>
          <a:bodyPr wrap="square" rtlCol="0">
            <a:spAutoFit/>
          </a:bodyPr>
          <a:lstStyle/>
          <a:p>
            <a:r>
              <a:rPr lang="en-US" dirty="0">
                <a:latin typeface="+mj-lt"/>
              </a:rPr>
              <a:t>End</a:t>
            </a:r>
          </a:p>
        </p:txBody>
      </p:sp>
      <p:cxnSp>
        <p:nvCxnSpPr>
          <p:cNvPr id="8" name="Straight Connector 7">
            <a:extLst>
              <a:ext uri="{FF2B5EF4-FFF2-40B4-BE49-F238E27FC236}">
                <a16:creationId xmlns:a16="http://schemas.microsoft.com/office/drawing/2014/main" id="{83D1922A-7C29-451A-A651-C9D9835D293E}"/>
              </a:ext>
            </a:extLst>
          </p:cNvPr>
          <p:cNvCxnSpPr>
            <a:cxnSpLocks/>
          </p:cNvCxnSpPr>
          <p:nvPr/>
        </p:nvCxnSpPr>
        <p:spPr>
          <a:xfrm>
            <a:off x="7699827" y="2169886"/>
            <a:ext cx="158931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DF0E1A5-8828-439E-AF7F-B239E6B848E5}"/>
              </a:ext>
            </a:extLst>
          </p:cNvPr>
          <p:cNvSpPr txBox="1"/>
          <p:nvPr/>
        </p:nvSpPr>
        <p:spPr>
          <a:xfrm>
            <a:off x="9289140" y="1985220"/>
            <a:ext cx="703945" cy="369332"/>
          </a:xfrm>
          <a:prstGeom prst="rect">
            <a:avLst/>
          </a:prstGeom>
          <a:noFill/>
        </p:spPr>
        <p:txBody>
          <a:bodyPr wrap="square" rtlCol="0">
            <a:spAutoFit/>
          </a:bodyPr>
          <a:lstStyle/>
          <a:p>
            <a:r>
              <a:rPr lang="en-US" dirty="0">
                <a:latin typeface="+mj-lt"/>
              </a:rPr>
              <a:t>Start</a:t>
            </a:r>
          </a:p>
        </p:txBody>
      </p:sp>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4078</TotalTime>
  <Words>3186</Words>
  <Application>Microsoft Office PowerPoint</Application>
  <PresentationFormat>Widescreen</PresentationFormat>
  <Paragraphs>111</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Calibri Light</vt:lpstr>
      <vt:lpstr>Lato</vt:lpstr>
      <vt:lpstr>Palatino Linotype</vt:lpstr>
      <vt:lpstr>Trebuchet MS</vt:lpstr>
      <vt:lpstr>Wingdings</vt:lpstr>
      <vt:lpstr>Office Theme</vt:lpstr>
      <vt:lpstr>Visio</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2.05 (Binary Classification using Keras)</vt:lpstr>
      <vt:lpstr>  2.06 (Multilayer Binary Classifier)</vt:lpstr>
      <vt:lpstr>Summary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410</cp:revision>
  <dcterms:created xsi:type="dcterms:W3CDTF">2021-03-18T17:30:04Z</dcterms:created>
  <dcterms:modified xsi:type="dcterms:W3CDTF">2021-11-19T13:13:50Z</dcterms:modified>
</cp:coreProperties>
</file>