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22" r:id="rId2"/>
    <p:sldId id="270" r:id="rId3"/>
    <p:sldId id="310" r:id="rId4"/>
    <p:sldId id="299" r:id="rId5"/>
    <p:sldId id="298" r:id="rId6"/>
    <p:sldId id="324" r:id="rId7"/>
    <p:sldId id="325" r:id="rId8"/>
    <p:sldId id="326" r:id="rId9"/>
    <p:sldId id="327" r:id="rId10"/>
    <p:sldId id="304" r:id="rId11"/>
    <p:sldId id="302" r:id="rId12"/>
    <p:sldId id="309" r:id="rId13"/>
    <p:sldId id="305" r:id="rId14"/>
    <p:sldId id="307" r:id="rId15"/>
    <p:sldId id="306"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EF4"/>
    <a:srgbClr val="6C9AC3"/>
    <a:srgbClr val="80BE63"/>
    <a:srgbClr val="E28F41"/>
    <a:srgbClr val="4747FF"/>
    <a:srgbClr val="4F4FFF"/>
    <a:srgbClr val="6666FF"/>
    <a:srgbClr val="A19D9D"/>
    <a:srgbClr val="8D8787"/>
    <a:srgbClr val="5F5F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1004" autoAdjust="0"/>
  </p:normalViewPr>
  <p:slideViewPr>
    <p:cSldViewPr snapToGrid="0" showGuides="1">
      <p:cViewPr varScale="1">
        <p:scale>
          <a:sx n="42" d="100"/>
          <a:sy n="42" d="100"/>
        </p:scale>
        <p:origin x="1388" y="48"/>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10/26/2021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Alright – let’s put everything we’ve discussed so far into a single image / example.  </a:t>
            </a:r>
          </a:p>
          <a:p>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u="none" dirty="0">
                <a:solidFill>
                  <a:srgbClr val="3C3C3B"/>
                </a:solidFill>
                <a:effectLst/>
                <a:latin typeface="+mn-lt"/>
              </a:rPr>
              <a:t>Pictured here is a complete, albeit small, neural network.  As such, it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Input </a:t>
            </a:r>
            <a:r>
              <a:rPr lang="en-US" b="1" i="0" u="none" dirty="0">
                <a:solidFill>
                  <a:srgbClr val="3C3C3B"/>
                </a:solidFill>
                <a:effectLst/>
                <a:latin typeface="+mn-lt"/>
              </a:rPr>
              <a:t>features</a:t>
            </a:r>
            <a:r>
              <a:rPr lang="en-US" b="0" i="0" u="none" dirty="0">
                <a:solidFill>
                  <a:srgbClr val="3C3C3B"/>
                </a:solidFill>
                <a:effectLst/>
                <a:latin typeface="+mn-lt"/>
              </a:rPr>
              <a:t> are fed to the input layer, one feature per node.  </a:t>
            </a:r>
            <a:r>
              <a:rPr lang="en-US" b="0" i="0" dirty="0">
                <a:solidFill>
                  <a:srgbClr val="3C3C3B"/>
                </a:solidFill>
                <a:effectLst/>
                <a:latin typeface="+mn-lt"/>
              </a:rPr>
              <a:t>And depending on the size of the input example, the number of input nodes varies. The input data can be structured data (such as a CSV file) or unstructured data, such as an image.  Feature engineering, as it’s called, is an important component of any deep learning project.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During </a:t>
            </a:r>
            <a:r>
              <a:rPr lang="en-US" b="1" i="0" dirty="0">
                <a:solidFill>
                  <a:srgbClr val="3C3C3B"/>
                </a:solidFill>
                <a:effectLst/>
                <a:latin typeface="+mn-lt"/>
              </a:rPr>
              <a:t>forward propagation</a:t>
            </a:r>
            <a:r>
              <a:rPr lang="en-US" b="0" i="0" dirty="0">
                <a:solidFill>
                  <a:srgbClr val="3C3C3B"/>
                </a:solidFill>
                <a:effectLst/>
                <a:latin typeface="+mn-lt"/>
              </a:rPr>
              <a:t>, the flow of numbers is from left to right.  That flow is reversed in </a:t>
            </a:r>
            <a:r>
              <a:rPr lang="en-US" b="1" i="0" dirty="0">
                <a:solidFill>
                  <a:srgbClr val="3C3C3B"/>
                </a:solidFill>
                <a:effectLst/>
                <a:latin typeface="+mn-lt"/>
              </a:rPr>
              <a:t>back propagation</a:t>
            </a:r>
            <a:r>
              <a:rPr lang="en-US" b="0" i="0" dirty="0">
                <a:solidFill>
                  <a:srgbClr val="3C3C3B"/>
                </a:solidFill>
                <a:effectLst/>
                <a:latin typeface="+mn-lt"/>
              </a:rPr>
              <a:t>, to be discussed in our next presentation.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We now label each of our weights.  During forward propagation, the output from each node is multiplied by its corresponding weight before becoming input to the downstream node.  So, for example, the output from (G) is multiplied by weight Wgf1 before becoming input to node (F).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 </a:t>
            </a:r>
            <a:r>
              <a:rPr lang="en-US" b="1" i="0" dirty="0">
                <a:solidFill>
                  <a:srgbClr val="3C3C3B"/>
                </a:solidFill>
                <a:effectLst/>
                <a:latin typeface="+mn-lt"/>
              </a:rPr>
              <a:t>bias node </a:t>
            </a:r>
            <a:r>
              <a:rPr lang="en-US" b="0" i="0" dirty="0">
                <a:solidFill>
                  <a:srgbClr val="3C3C3B"/>
                </a:solidFill>
                <a:effectLst/>
                <a:latin typeface="+mn-lt"/>
              </a:rPr>
              <a:t>is typically associated with each layer – the function of bias nodes will be discussed in just a few minutes.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 this example, the network’s output is passed from node (F) to an error function which calculates the network’s </a:t>
            </a:r>
            <a:r>
              <a:rPr lang="en-US" b="1" i="0" dirty="0">
                <a:solidFill>
                  <a:srgbClr val="3C3C3B"/>
                </a:solidFill>
                <a:effectLst/>
                <a:latin typeface="+mn-lt"/>
              </a:rPr>
              <a:t>total error</a:t>
            </a:r>
            <a:r>
              <a:rPr lang="en-US" b="0" i="0" dirty="0">
                <a:solidFill>
                  <a:srgbClr val="3C3C3B"/>
                </a:solidFill>
                <a:effectLst/>
                <a:latin typeface="+mn-lt"/>
              </a:rPr>
              <a:t>, the difference between </a:t>
            </a:r>
            <a:r>
              <a:rPr lang="en-US" b="1" i="0" dirty="0">
                <a:solidFill>
                  <a:srgbClr val="3C3C3B"/>
                </a:solidFill>
                <a:effectLst/>
                <a:latin typeface="+mn-lt"/>
              </a:rPr>
              <a:t>ground truth </a:t>
            </a:r>
            <a:r>
              <a:rPr lang="en-US" b="0" i="0" dirty="0">
                <a:solidFill>
                  <a:srgbClr val="3C3C3B"/>
                </a:solidFill>
                <a:effectLst/>
                <a:latin typeface="+mn-lt"/>
              </a:rPr>
              <a:t>(labelled y) and the output.  A more complete explanation of the error function will be discussed in our next presentation when we explain the </a:t>
            </a:r>
            <a:r>
              <a:rPr lang="en-US" b="1" i="0" dirty="0">
                <a:solidFill>
                  <a:srgbClr val="3C3C3B"/>
                </a:solidFill>
                <a:effectLst/>
                <a:latin typeface="+mn-lt"/>
              </a:rPr>
              <a:t>back propagation </a:t>
            </a:r>
            <a:r>
              <a:rPr lang="en-US" b="0" i="0" dirty="0">
                <a:solidFill>
                  <a:srgbClr val="3C3C3B"/>
                </a:solidFill>
                <a:effectLst/>
                <a:latin typeface="+mn-lt"/>
              </a:rPr>
              <a:t>process.</a:t>
            </a: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19363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now justify and explain the existence of the bias nodes.  Technically, bias provides every node in a neural network with a trainable constant value (1 or -1).  But why do we need them?  Well – on a practical level – input from the bias node enables an activation function to be shifted to the left or right.  In this case, what looks like a sigmoid function can be shifted to the left (position A) or to the right (position C).  In addition to the adjustment of weights which occurs during backpropagation, this ‘shifting’ can be important and critical for successful learning.</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31634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55 of the textbook.  For additional information, please watch the exercise 2.01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presented in an earlier slide, each node or neuron in a network is </a:t>
            </a:r>
            <a:r>
              <a:rPr lang="en-US" sz="1200" b="1" i="0" kern="1200" dirty="0">
                <a:solidFill>
                  <a:schemeClr val="tx1"/>
                </a:solidFill>
                <a:effectLst/>
                <a:latin typeface="+mn-lt"/>
                <a:ea typeface="+mn-ea"/>
                <a:cs typeface="+mn-cs"/>
              </a:rPr>
              <a:t>activated </a:t>
            </a:r>
            <a:r>
              <a:rPr lang="en-US" sz="1200" b="0" i="0" kern="1200" dirty="0">
                <a:solidFill>
                  <a:schemeClr val="tx1"/>
                </a:solidFill>
                <a:effectLst/>
                <a:latin typeface="+mn-lt"/>
                <a:ea typeface="+mn-ea"/>
                <a:cs typeface="+mn-cs"/>
              </a:rPr>
              <a:t>in a two-step process.  First, the net input function sums up the incoming input, consisting of numbers.  Here the plus sign indicates that operation, though an upper-case Sigma (Greek letter) is frequently used in the literature.  And second, </a:t>
            </a:r>
            <a:r>
              <a:rPr lang="en-US" sz="1200" b="0" i="0" kern="1200" dirty="0">
                <a:solidFill>
                  <a:srgbClr val="3C3C3B"/>
                </a:solidFill>
                <a:effectLst/>
                <a:latin typeface="Lato"/>
                <a:ea typeface="+mn-ea"/>
                <a:cs typeface="+mn-cs"/>
              </a:rPr>
              <a:t>the</a:t>
            </a:r>
            <a:r>
              <a:rPr lang="en-US" b="0" i="0" dirty="0">
                <a:solidFill>
                  <a:srgbClr val="3C3C3B"/>
                </a:solidFill>
                <a:effectLst/>
                <a:latin typeface="Lato"/>
              </a:rPr>
              <a:t> net input function is tightly coupled to its corresponding activation function which, in turn, produces the node’s output.  Keep in mind that an activation function can output a positive or negative number, or even zero.</a:t>
            </a:r>
            <a:endParaRPr lang="en-US" sz="1200" b="1" i="0" kern="1200" dirty="0">
              <a:solidFill>
                <a:schemeClr val="tx1"/>
              </a:solidFill>
              <a:effectLst/>
              <a:latin typeface="+mn-lt"/>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253710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Alright – let’s put everything we’ve discussed so far into a single image / example.  </a:t>
            </a:r>
          </a:p>
          <a:p>
            <a:endParaRPr lang="en-US" b="0" i="0" u="none" dirty="0">
              <a:solidFill>
                <a:srgbClr val="3C3C3B"/>
              </a:solidFill>
              <a:effectLst/>
              <a:latin typeface="+mn-lt"/>
            </a:endParaRPr>
          </a:p>
          <a:p>
            <a:r>
              <a:rPr lang="en-US" b="0" i="0" u="none" dirty="0">
                <a:solidFill>
                  <a:srgbClr val="3C3C3B"/>
                </a:solidFill>
                <a:effectLst/>
                <a:latin typeface="+mn-lt"/>
              </a:rPr>
              <a:t>Pictured here is a complete, albeit small, neural network.  As such, it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endParaRPr lang="en-US" b="0" i="0" dirty="0">
              <a:solidFill>
                <a:srgbClr val="3C3C3B"/>
              </a:solidFill>
              <a:effectLst/>
              <a:latin typeface="+mn-lt"/>
            </a:endParaRPr>
          </a:p>
          <a:p>
            <a:endParaRPr lang="en-US" b="0" i="0" dirty="0">
              <a:solidFill>
                <a:srgbClr val="3C3C3B"/>
              </a:solidFill>
              <a:effectLst/>
              <a:latin typeface="+mn-lt"/>
            </a:endParaRPr>
          </a:p>
          <a:p>
            <a:r>
              <a:rPr lang="en-US" b="0" i="0" dirty="0">
                <a:solidFill>
                  <a:srgbClr val="3C3C3B"/>
                </a:solidFill>
                <a:effectLst/>
                <a:latin typeface="+mn-lt"/>
              </a:rPr>
              <a:t>Each example of input data is fed through the input layer.  And depending on the size of the input example, the number of input nodes varies. The input data can be structured data (such as a CSV file) or unstructured data, such as an image.  In this example, a greyscale image of a chicken 8 pixels by 8 pixels has been converted into a vector of 64 numbers, each one representing the intensity of the color at that point.  These </a:t>
            </a:r>
            <a:r>
              <a:rPr lang="en-US" b="1" i="0" u="none" dirty="0">
                <a:solidFill>
                  <a:srgbClr val="3C3C3B"/>
                </a:solidFill>
                <a:effectLst/>
                <a:latin typeface="+mn-lt"/>
              </a:rPr>
              <a:t>features</a:t>
            </a:r>
            <a:r>
              <a:rPr lang="en-US" b="0" i="0" u="none" dirty="0">
                <a:solidFill>
                  <a:srgbClr val="3C3C3B"/>
                </a:solidFill>
                <a:effectLst/>
                <a:latin typeface="+mn-lt"/>
              </a:rPr>
              <a:t> are then fed into the input layer, one feature per node.  In this case, X sub n is pixel #64, with the others implied by the ellipses.</a:t>
            </a:r>
          </a:p>
          <a:p>
            <a:endParaRPr lang="en-US" b="0" i="0" u="none" dirty="0">
              <a:solidFill>
                <a:srgbClr val="3C3C3B"/>
              </a:solidFill>
              <a:effectLst/>
              <a:latin typeface="+mn-lt"/>
            </a:endParaRPr>
          </a:p>
          <a:p>
            <a:r>
              <a:rPr lang="en-US" b="0" i="0" dirty="0">
                <a:solidFill>
                  <a:srgbClr val="3C3C3B"/>
                </a:solidFill>
                <a:effectLst/>
                <a:latin typeface="+mn-lt"/>
              </a:rPr>
              <a:t>We note that the input layer is fully connected to the hidden layer, consisting of two nodes.  And as you can see, each weight on the connecting lines is labelled.  During forward propagation, the output from each node is multiplied by the weights before becoming input to the downstream node.  The numbers flow from left to right.  However, the flow is reversed during </a:t>
            </a:r>
            <a:r>
              <a:rPr lang="en-US" b="1" i="0" dirty="0">
                <a:solidFill>
                  <a:srgbClr val="3C3C3B"/>
                </a:solidFill>
                <a:effectLst/>
                <a:latin typeface="+mn-lt"/>
              </a:rPr>
              <a:t>backpropagation,</a:t>
            </a:r>
            <a:r>
              <a:rPr lang="en-US" b="0" i="0" dirty="0">
                <a:solidFill>
                  <a:srgbClr val="3C3C3B"/>
                </a:solidFill>
                <a:effectLst/>
                <a:latin typeface="+mn-lt"/>
              </a:rPr>
              <a:t> and this is where the neural network ‘learns.’   The backpropagation process is fully described in our next presentation, including the loss function, total error, and optimizer.</a:t>
            </a:r>
          </a:p>
          <a:p>
            <a:endParaRPr lang="en-US" b="0" i="0" dirty="0">
              <a:solidFill>
                <a:srgbClr val="3C3C3B"/>
              </a:solidFill>
              <a:effectLst/>
              <a:latin typeface="+mn-lt"/>
            </a:endParaRPr>
          </a:p>
          <a:p>
            <a:r>
              <a:rPr lang="en-US" b="0" i="0" dirty="0">
                <a:solidFill>
                  <a:srgbClr val="3C3C3B"/>
                </a:solidFill>
                <a:effectLst/>
                <a:latin typeface="+mn-lt"/>
              </a:rPr>
              <a:t>But before we end this presentation, we still have a mystery to clear up.  Why does our network contain bias nodes?  What’s their purpose?  Let’s answer that question…</a:t>
            </a: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history of artificial neurons began in 1943, with the publication of a paper that presented a massively simplified abstraction of a neuron’s basic functions and described how multiple instances of this object could be connected into a network, or net.  The paper, written by McCulloch and Pitts in 1943, launched the field of neural networks.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mn-lt"/>
              </a:rPr>
              <a:t>In 1957 Frank Rosenblatt proposed the </a:t>
            </a:r>
            <a:r>
              <a:rPr lang="en-US" b="0" i="1" dirty="0">
                <a:solidFill>
                  <a:srgbClr val="3D3B49"/>
                </a:solidFill>
                <a:effectLst/>
                <a:latin typeface="+mn-lt"/>
              </a:rPr>
              <a:t>perceptron</a:t>
            </a:r>
            <a:r>
              <a:rPr lang="en-US" b="0" i="0" dirty="0">
                <a:solidFill>
                  <a:srgbClr val="3D3B49"/>
                </a:solidFill>
                <a:effectLst/>
                <a:latin typeface="+mn-lt"/>
              </a:rPr>
              <a:t> as a simplified mathematical model of a neuron (Rosenblatt 1962).  The following year (1958), a perceptron-based computer was built at Cornell University.  It was the size of a refrigerator and called the Mark I Perceptron (Wikipedia 2020c). The device was built to process images, using a grid of 400 photocells that could digitize an image at a resolution of 20 by 20 pixels (the word </a:t>
            </a:r>
            <a:r>
              <a:rPr lang="en-US" b="0" i="1" dirty="0">
                <a:solidFill>
                  <a:srgbClr val="3D3B49"/>
                </a:solidFill>
                <a:effectLst/>
                <a:latin typeface="+mn-lt"/>
              </a:rPr>
              <a:t>pixel</a:t>
            </a:r>
            <a:r>
              <a:rPr lang="en-US" b="0" i="0" dirty="0">
                <a:solidFill>
                  <a:srgbClr val="3D3B49"/>
                </a:solidFill>
                <a:effectLst/>
                <a:latin typeface="+mn-lt"/>
              </a:rPr>
              <a:t> hadn’t yet been coined).  The weight applied to each input of the perceptron was set by turning a knob that controlled an electrical component called a potentiometer. To automate the learning process, electric motors were attached to the potentiometers so the device could literally turn its own knobs to adjust its weights and thereby change its calculations and output.  Although the Mark I Perceptron achieved some success, it proved difficult to generalize the technique to more complicated kinds of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D3B4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mn-lt"/>
              </a:rPr>
              <a:t>In 1969, Minsky and Papert wrote a book which proved that the original perceptron technique was fundamentally limited.  The lack of progress wasn’t due to a lack of imagination, but the result of theoretical limits built into the structure of a perceptron.  A popular consensus formed that the perceptron was a dead end.  Enthusiasm, interest, and funding all dried up.  The first </a:t>
            </a:r>
            <a:r>
              <a:rPr lang="en-US" b="1" i="0" dirty="0">
                <a:solidFill>
                  <a:srgbClr val="3D3B49"/>
                </a:solidFill>
                <a:effectLst/>
                <a:latin typeface="+mn-lt"/>
              </a:rPr>
              <a:t>AI Winter </a:t>
            </a:r>
            <a:r>
              <a:rPr lang="en-US" b="0" i="0" dirty="0">
                <a:solidFill>
                  <a:srgbClr val="3D3B49"/>
                </a:solidFill>
                <a:effectLst/>
                <a:latin typeface="+mn-lt"/>
              </a:rPr>
              <a:t>had begun.   However, all that changed about 10 years ago.  Big data combined with powerful hardware made it possible to create complex neural networks, capable of doing interesting things. </a:t>
            </a:r>
            <a:endParaRPr lang="en-US" sz="1200" b="0" i="0" kern="1200" dirty="0">
              <a:solidFill>
                <a:srgbClr val="3D3B49"/>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rgbClr val="3D3B49"/>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n-lt"/>
                <a:ea typeface="Verdana" panose="020B0604030504040204" pitchFamily="34" charset="0"/>
              </a:rPr>
              <a:t>Source: Glassner, A. (2021). </a:t>
            </a:r>
            <a:r>
              <a:rPr lang="en-US" sz="1200" i="1" dirty="0">
                <a:solidFill>
                  <a:schemeClr val="tx1">
                    <a:lumMod val="65000"/>
                    <a:lumOff val="35000"/>
                  </a:schemeClr>
                </a:solidFill>
                <a:latin typeface="+mn-lt"/>
                <a:ea typeface="Verdana" panose="020B0604030504040204" pitchFamily="34" charset="0"/>
              </a:rPr>
              <a:t>Deep learning: A visual approach</a:t>
            </a:r>
            <a:r>
              <a:rPr lang="en-US" sz="1200" dirty="0">
                <a:solidFill>
                  <a:schemeClr val="tx1">
                    <a:lumMod val="65000"/>
                    <a:lumOff val="35000"/>
                  </a:schemeClr>
                </a:solidFill>
                <a:latin typeface="+mn-lt"/>
                <a:ea typeface="Verdana" panose="020B0604030504040204" pitchFamily="34" charset="0"/>
              </a:rPr>
              <a:t>. San Francisco, CA</a:t>
            </a:r>
            <a:r>
              <a:rPr lang="en-US" sz="1200" b="0" i="0" dirty="0">
                <a:solidFill>
                  <a:schemeClr val="tx1">
                    <a:lumMod val="65000"/>
                    <a:lumOff val="35000"/>
                  </a:schemeClr>
                </a:solidFill>
                <a:effectLst/>
                <a:latin typeface="+mn-lt"/>
                <a:ea typeface="Verdana" panose="020B0604030504040204" pitchFamily="34" charset="0"/>
              </a:rPr>
              <a:t>: No Starch Press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750075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what was the inspiration behind Rosenblatt’s perceptron?  It was the neuron.  A simplified image of a neuron is shown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neuron is comprised of Dendrites, a cell body (labeled here as the Soma), and an extended Axon with multiple branches, tipped with Axon terminals.  The Axon terminals, in turn, connect to Dendrites from other neurons.  Hence, the flow of electrical impulses is from Dendrite to Soma to Axon and then to Axon terminal.  And finally, the strength of the electrical impulse sent to the Axon depends on the combined strength of impulses coming into the Soma. As we will soon see, neural networks operate in a similar manner.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524546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process of creating an artificial neuron begins by diagramming basic operations.  First, we’ll use the term </a:t>
            </a:r>
            <a:r>
              <a:rPr lang="en-US" sz="1200" b="1" i="0" kern="1200" dirty="0">
                <a:solidFill>
                  <a:schemeClr val="tx1"/>
                </a:solidFill>
                <a:effectLst/>
                <a:latin typeface="+mn-lt"/>
                <a:ea typeface="+mn-ea"/>
                <a:cs typeface="+mn-cs"/>
              </a:rPr>
              <a:t>node</a:t>
            </a:r>
            <a:r>
              <a:rPr lang="en-US" sz="1200" b="0" i="0" kern="1200" dirty="0">
                <a:solidFill>
                  <a:schemeClr val="tx1"/>
                </a:solidFill>
                <a:effectLst/>
                <a:latin typeface="+mn-lt"/>
                <a:ea typeface="+mn-ea"/>
                <a:cs typeface="+mn-cs"/>
              </a:rPr>
              <a:t> – instead of Soma or cell body – to denote a centralized location which collects incoming signals and then outputs a value.  Second, let’s label each of our </a:t>
            </a:r>
            <a:r>
              <a:rPr lang="en-US" sz="1200" b="1" i="0" kern="1200" dirty="0">
                <a:solidFill>
                  <a:schemeClr val="tx1"/>
                </a:solidFill>
                <a:effectLst/>
                <a:latin typeface="+mn-lt"/>
                <a:ea typeface="+mn-ea"/>
                <a:cs typeface="+mn-cs"/>
              </a:rPr>
              <a:t>inputs </a:t>
            </a:r>
            <a:r>
              <a:rPr lang="en-US" sz="1200" b="0" i="0" kern="1200" dirty="0">
                <a:solidFill>
                  <a:schemeClr val="tx1"/>
                </a:solidFill>
                <a:effectLst/>
                <a:latin typeface="+mn-lt"/>
                <a:ea typeface="+mn-ea"/>
                <a:cs typeface="+mn-cs"/>
              </a:rPr>
              <a:t>as I1, I2, I3, and I4.  In this case, the arrows indicate signal direction, with four coming into the Node and one leaving as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let’s take another step towards a computational abstraction.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75745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biological underpinnings have now disappeared, though we still see our 4 inputs on the left, with the addition of a bias value.  Each input value is multiplied by its associated weight before it is fed into the net input function.  And from there, the net input function’s output is passed to an activation function.  We will talk more about these two functions shortly.   Of course, the number of inputs coming into a node is not limited to four.  We can have as many as we like.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real neurons, artificial neurons can be wired up in networks, where each input comes from the output of another neuron. When we connect neurons together into networks, we draw “wires” to connect one neuron’s output to one or more other neurons’ inputs, as shown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is a neural network. Usually, the goal of a network like the one pictured here is to produce one or more values as outputs.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858731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Even though we don’t usually draw the weights, it’s sometimes useful to refer to individual weights by name. A common convention used to identify specific weights is illustrated here.  Here we see six nodes or neurons.  For convenience, we’ve labeled each with a letter.  Each weight corresponds to how the output of one specific neuron is changed on its way to another specific neuron, shown as lines in this figure. To name a weight, we combine the name of the output neuron with the input neuron. For example, the weight that multiplies the output of A before it’s used by D is called AD.</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228448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Of the many possible ways to organize neurons in a network, placing them in a series of layers has proven to be both flexible and extremely powerful. Typically, neurons within a layer aren’t connected to one another. Their inputs come from the previous layer, and their outputs go to the next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fact, the phrase deep learning comes from this structure. If we imagine many layers drawn side by side, we might call the network “wide.” If they were drawn vertically and we stood at the bottom looking up, we might call it “tall.” If we stood at the top and looked down, we might call it “deep.” And that’s all that deep learning means: a network made of a series of layers that we often draw vertically.</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729228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finally, a fully connected layer (also called an FC, linear, or </a:t>
            </a:r>
            <a:r>
              <a:rPr lang="en-US" sz="1200" b="1" i="0" kern="1200" dirty="0">
                <a:solidFill>
                  <a:schemeClr val="tx1"/>
                </a:solidFill>
                <a:effectLst/>
                <a:latin typeface="+mn-lt"/>
                <a:ea typeface="+mn-ea"/>
                <a:cs typeface="+mn-cs"/>
              </a:rPr>
              <a:t>dense layer</a:t>
            </a:r>
            <a:r>
              <a:rPr lang="en-US" sz="1200" b="0" i="0" kern="1200" dirty="0">
                <a:solidFill>
                  <a:schemeClr val="tx1"/>
                </a:solidFill>
                <a:effectLst/>
                <a:latin typeface="+mn-lt"/>
                <a:ea typeface="+mn-ea"/>
                <a:cs typeface="+mn-cs"/>
              </a:rPr>
              <a:t>) is a set of neurons that each receive an input from every neuron in the previous layer. For example, if there are three neurons in a dense layer, and four neurons in the preceding layer, then each neuron in the dense layer has four inputs, one from each neuron in the preceding layer, for a total of 3 × 4 = 12 connections, each with an associated weight.</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136970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10/26/2021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package" Target="../embeddings/Microsoft_Visio_Drawing.vsdx"/><Relationship Id="rId13" Type="http://schemas.openxmlformats.org/officeDocument/2006/relationships/image" Target="../media/image20.emf"/><Relationship Id="rId3" Type="http://schemas.openxmlformats.org/officeDocument/2006/relationships/notesSlide" Target="../notesSlides/notesSlide10.xml"/><Relationship Id="rId7" Type="http://schemas.openxmlformats.org/officeDocument/2006/relationships/image" Target="../media/image16.emf"/><Relationship Id="rId12" Type="http://schemas.openxmlformats.org/officeDocument/2006/relationships/image" Target="../media/image19.emf"/><Relationship Id="rId2" Type="http://schemas.openxmlformats.org/officeDocument/2006/relationships/slideLayout" Target="../slideLayouts/slideLayout2.xml"/><Relationship Id="rId16" Type="http://schemas.openxmlformats.org/officeDocument/2006/relationships/image" Target="../media/image21.png"/><Relationship Id="rId1" Type="http://schemas.openxmlformats.org/officeDocument/2006/relationships/vmlDrawing" Target="../drawings/vmlDrawing1.vml"/><Relationship Id="rId6" Type="http://schemas.openxmlformats.org/officeDocument/2006/relationships/image" Target="../media/image15.emf"/><Relationship Id="rId11" Type="http://schemas.openxmlformats.org/officeDocument/2006/relationships/image" Target="../media/image18.emf"/><Relationship Id="rId5" Type="http://schemas.openxmlformats.org/officeDocument/2006/relationships/image" Target="../media/image14.emf"/><Relationship Id="rId15" Type="http://schemas.openxmlformats.org/officeDocument/2006/relationships/slide" Target="slide15.xml"/><Relationship Id="rId10" Type="http://schemas.openxmlformats.org/officeDocument/2006/relationships/image" Target="../media/image17.emf"/><Relationship Id="rId4" Type="http://schemas.openxmlformats.org/officeDocument/2006/relationships/image" Target="../media/image13.emf"/><Relationship Id="rId9" Type="http://schemas.openxmlformats.org/officeDocument/2006/relationships/image" Target="../media/image12.emf"/><Relationship Id="rId1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Anatomy of a Neural Network</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12EF4E-9196-4CFD-B2F3-9A04C5BD5FCC}"/>
              </a:ext>
            </a:extLst>
          </p:cNvPr>
          <p:cNvPicPr>
            <a:picLocks noChangeAspect="1"/>
          </p:cNvPicPr>
          <p:nvPr/>
        </p:nvPicPr>
        <p:blipFill>
          <a:blip r:embed="rId4"/>
          <a:stretch>
            <a:fillRect/>
          </a:stretch>
        </p:blipFill>
        <p:spPr>
          <a:xfrm>
            <a:off x="2930221" y="1020992"/>
            <a:ext cx="4899369" cy="3961386"/>
          </a:xfrm>
          <a:prstGeom prst="rect">
            <a:avLst/>
          </a:prstGeom>
        </p:spPr>
      </p:pic>
      <p:pic>
        <p:nvPicPr>
          <p:cNvPr id="9" name="Picture 8">
            <a:extLst>
              <a:ext uri="{FF2B5EF4-FFF2-40B4-BE49-F238E27FC236}">
                <a16:creationId xmlns:a16="http://schemas.microsoft.com/office/drawing/2014/main" id="{4F252F29-B2DB-4E99-B149-8163F8DACB14}"/>
              </a:ext>
            </a:extLst>
          </p:cNvPr>
          <p:cNvPicPr>
            <a:picLocks noChangeAspect="1"/>
          </p:cNvPicPr>
          <p:nvPr/>
        </p:nvPicPr>
        <p:blipFill>
          <a:blip r:embed="rId5"/>
          <a:stretch>
            <a:fillRect/>
          </a:stretch>
        </p:blipFill>
        <p:spPr>
          <a:xfrm>
            <a:off x="1460235" y="2759456"/>
            <a:ext cx="1327230" cy="1834577"/>
          </a:xfrm>
          <a:prstGeom prst="rect">
            <a:avLst/>
          </a:prstGeom>
        </p:spPr>
      </p:pic>
      <p:pic>
        <p:nvPicPr>
          <p:cNvPr id="11" name="Picture 10">
            <a:extLst>
              <a:ext uri="{FF2B5EF4-FFF2-40B4-BE49-F238E27FC236}">
                <a16:creationId xmlns:a16="http://schemas.microsoft.com/office/drawing/2014/main" id="{1D246F05-D4E5-46C6-B241-D503B43AF3F5}"/>
              </a:ext>
            </a:extLst>
          </p:cNvPr>
          <p:cNvPicPr>
            <a:picLocks noChangeAspect="1"/>
          </p:cNvPicPr>
          <p:nvPr/>
        </p:nvPicPr>
        <p:blipFill>
          <a:blip r:embed="rId6"/>
          <a:stretch>
            <a:fillRect/>
          </a:stretch>
        </p:blipFill>
        <p:spPr>
          <a:xfrm>
            <a:off x="2787465" y="5108380"/>
            <a:ext cx="5330093" cy="589211"/>
          </a:xfrm>
          <a:prstGeom prst="rect">
            <a:avLst/>
          </a:prstGeom>
        </p:spPr>
      </p:pic>
      <p:pic>
        <p:nvPicPr>
          <p:cNvPr id="13" name="Picture 12">
            <a:extLst>
              <a:ext uri="{FF2B5EF4-FFF2-40B4-BE49-F238E27FC236}">
                <a16:creationId xmlns:a16="http://schemas.microsoft.com/office/drawing/2014/main" id="{D6DE4A71-86B2-4CBB-A989-AC7B26273C5B}"/>
              </a:ext>
            </a:extLst>
          </p:cNvPr>
          <p:cNvPicPr>
            <a:picLocks noChangeAspect="1"/>
          </p:cNvPicPr>
          <p:nvPr/>
        </p:nvPicPr>
        <p:blipFill>
          <a:blip r:embed="rId7"/>
          <a:stretch>
            <a:fillRect/>
          </a:stretch>
        </p:blipFill>
        <p:spPr>
          <a:xfrm>
            <a:off x="2787465" y="5823593"/>
            <a:ext cx="5330093" cy="641077"/>
          </a:xfrm>
          <a:prstGeom prst="rect">
            <a:avLst/>
          </a:prstGeom>
        </p:spPr>
      </p:pic>
      <p:graphicFrame>
        <p:nvGraphicFramePr>
          <p:cNvPr id="14" name="Object 13">
            <a:extLst>
              <a:ext uri="{FF2B5EF4-FFF2-40B4-BE49-F238E27FC236}">
                <a16:creationId xmlns:a16="http://schemas.microsoft.com/office/drawing/2014/main" id="{ADAA66C4-367A-4396-A64F-1245C838DC4A}"/>
              </a:ext>
            </a:extLst>
          </p:cNvPr>
          <p:cNvGraphicFramePr>
            <a:graphicFrameLocks noChangeAspect="1"/>
          </p:cNvGraphicFramePr>
          <p:nvPr/>
        </p:nvGraphicFramePr>
        <p:xfrm>
          <a:off x="3990404" y="2150794"/>
          <a:ext cx="3706984" cy="2443239"/>
        </p:xfrm>
        <a:graphic>
          <a:graphicData uri="http://schemas.openxmlformats.org/presentationml/2006/ole">
            <mc:AlternateContent xmlns:mc="http://schemas.openxmlformats.org/markup-compatibility/2006">
              <mc:Choice xmlns:v="urn:schemas-microsoft-com:vml" Requires="v">
                <p:oleObj spid="_x0000_s1075" name="Visio" r:id="rId8" imgW="2514945" imgH="1657350" progId="Visio.Drawing.15">
                  <p:embed/>
                </p:oleObj>
              </mc:Choice>
              <mc:Fallback>
                <p:oleObj name="Visio" r:id="rId8" imgW="2514945" imgH="1657350" progId="Visio.Drawing.15">
                  <p:embed/>
                  <p:pic>
                    <p:nvPicPr>
                      <p:cNvPr id="14" name="Object 13">
                        <a:extLst>
                          <a:ext uri="{FF2B5EF4-FFF2-40B4-BE49-F238E27FC236}">
                            <a16:creationId xmlns:a16="http://schemas.microsoft.com/office/drawing/2014/main" id="{ADAA66C4-367A-4396-A64F-1245C838DC4A}"/>
                          </a:ext>
                        </a:extLst>
                      </p:cNvPr>
                      <p:cNvPicPr/>
                      <p:nvPr/>
                    </p:nvPicPr>
                    <p:blipFill>
                      <a:blip r:embed="rId9"/>
                      <a:stretch>
                        <a:fillRect/>
                      </a:stretch>
                    </p:blipFill>
                    <p:spPr>
                      <a:xfrm>
                        <a:off x="3990404" y="2150794"/>
                        <a:ext cx="3706984" cy="2443239"/>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EBAFA74D-7354-45FE-A7E5-CDD52CC72F19}"/>
              </a:ext>
            </a:extLst>
          </p:cNvPr>
          <p:cNvPicPr>
            <a:picLocks noChangeAspect="1"/>
          </p:cNvPicPr>
          <p:nvPr/>
        </p:nvPicPr>
        <p:blipFill>
          <a:blip r:embed="rId10"/>
          <a:stretch>
            <a:fillRect/>
          </a:stretch>
        </p:blipFill>
        <p:spPr>
          <a:xfrm>
            <a:off x="2476392" y="514843"/>
            <a:ext cx="1631093" cy="829215"/>
          </a:xfrm>
          <a:prstGeom prst="rect">
            <a:avLst/>
          </a:prstGeom>
        </p:spPr>
      </p:pic>
      <p:pic>
        <p:nvPicPr>
          <p:cNvPr id="24" name="Picture 23">
            <a:extLst>
              <a:ext uri="{FF2B5EF4-FFF2-40B4-BE49-F238E27FC236}">
                <a16:creationId xmlns:a16="http://schemas.microsoft.com/office/drawing/2014/main" id="{D2CD26C0-9A5D-4008-A121-7DC417D43DD2}"/>
              </a:ext>
            </a:extLst>
          </p:cNvPr>
          <p:cNvPicPr>
            <a:picLocks noChangeAspect="1"/>
          </p:cNvPicPr>
          <p:nvPr/>
        </p:nvPicPr>
        <p:blipFill>
          <a:blip r:embed="rId11"/>
          <a:stretch>
            <a:fillRect/>
          </a:stretch>
        </p:blipFill>
        <p:spPr>
          <a:xfrm>
            <a:off x="7829125" y="1791876"/>
            <a:ext cx="1744531" cy="1818766"/>
          </a:xfrm>
          <a:prstGeom prst="rect">
            <a:avLst/>
          </a:prstGeom>
        </p:spPr>
      </p:pic>
      <p:pic>
        <p:nvPicPr>
          <p:cNvPr id="28" name="Picture 27">
            <a:extLst>
              <a:ext uri="{FF2B5EF4-FFF2-40B4-BE49-F238E27FC236}">
                <a16:creationId xmlns:a16="http://schemas.microsoft.com/office/drawing/2014/main" id="{094DDE57-22C3-4310-AD3C-7D400CC5874E}"/>
              </a:ext>
            </a:extLst>
          </p:cNvPr>
          <p:cNvPicPr>
            <a:picLocks noChangeAspect="1"/>
          </p:cNvPicPr>
          <p:nvPr/>
        </p:nvPicPr>
        <p:blipFill>
          <a:blip r:embed="rId12"/>
          <a:stretch>
            <a:fillRect/>
          </a:stretch>
        </p:blipFill>
        <p:spPr>
          <a:xfrm>
            <a:off x="7829125" y="3001685"/>
            <a:ext cx="3740091" cy="2291145"/>
          </a:xfrm>
          <a:prstGeom prst="rect">
            <a:avLst/>
          </a:prstGeom>
        </p:spPr>
      </p:pic>
      <p:pic>
        <p:nvPicPr>
          <p:cNvPr id="30" name="Picture 29">
            <a:extLst>
              <a:ext uri="{FF2B5EF4-FFF2-40B4-BE49-F238E27FC236}">
                <a16:creationId xmlns:a16="http://schemas.microsoft.com/office/drawing/2014/main" id="{DB6A52BC-34E3-46C9-9FEA-AA4C9679C04F}"/>
              </a:ext>
            </a:extLst>
          </p:cNvPr>
          <p:cNvPicPr>
            <a:picLocks noChangeAspect="1"/>
          </p:cNvPicPr>
          <p:nvPr/>
        </p:nvPicPr>
        <p:blipFill>
          <a:blip r:embed="rId13"/>
          <a:stretch>
            <a:fillRect/>
          </a:stretch>
        </p:blipFill>
        <p:spPr>
          <a:xfrm>
            <a:off x="8619830" y="5121254"/>
            <a:ext cx="1569409" cy="576337"/>
          </a:xfrm>
          <a:prstGeom prst="rect">
            <a:avLst/>
          </a:prstGeo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D55BF00D-D919-45E6-993D-81C9480ABF99}"/>
                  </a:ext>
                </a:extLst>
              </p:cNvPr>
              <p:cNvGraphicFramePr>
                <a:graphicFrameLocks noChangeAspect="1"/>
              </p:cNvGraphicFramePr>
              <p:nvPr>
                <p:extLst>
                  <p:ext uri="{D42A27DB-BD31-4B8C-83A1-F6EECF244321}">
                    <p14:modId xmlns:p14="http://schemas.microsoft.com/office/powerpoint/2010/main" val="1572426708"/>
                  </p:ext>
                </p:extLst>
              </p:nvPr>
            </p:nvGraphicFramePr>
            <p:xfrm>
              <a:off x="4992416" y="3311497"/>
              <a:ext cx="802951" cy="451660"/>
            </p:xfrm>
            <a:graphic>
              <a:graphicData uri="http://schemas.microsoft.com/office/powerpoint/2016/slidezoom">
                <pslz:sldZm>
                  <pslz:sldZmObj sldId="306" cId="393684128">
                    <pslz:zmPr id="{7A9708FB-B45F-465C-87C1-AD945A46CB97}" returnToParent="0" transitionDur="1000">
                      <p166:blipFill xmlns:p166="http://schemas.microsoft.com/office/powerpoint/2016/6/main">
                        <a:blip r:embed="rId14"/>
                        <a:stretch>
                          <a:fillRect/>
                        </a:stretch>
                      </p166:blipFill>
                      <p166:spPr xmlns:p166="http://schemas.microsoft.com/office/powerpoint/2016/6/main">
                        <a:xfrm>
                          <a:off x="0" y="0"/>
                          <a:ext cx="802951" cy="451660"/>
                        </a:xfrm>
                        <a:prstGeom prst="rect">
                          <a:avLst/>
                        </a:prstGeom>
                        <a:ln w="3175">
                          <a:noFill/>
                        </a:ln>
                      </p166:spPr>
                    </pslz:zmPr>
                  </pslz:sldZmObj>
                </pslz:sldZm>
              </a:graphicData>
            </a:graphic>
          </p:graphicFrame>
        </mc:Choice>
        <mc:Fallback xmlns="">
          <p:pic>
            <p:nvPicPr>
              <p:cNvPr id="5" name="Slide Zoom 4">
                <a:hlinkClick r:id="rId15" action="ppaction://hlinksldjump"/>
                <a:extLst>
                  <a:ext uri="{FF2B5EF4-FFF2-40B4-BE49-F238E27FC236}">
                    <a16:creationId xmlns:a16="http://schemas.microsoft.com/office/drawing/2014/main" id="{D55BF00D-D919-45E6-993D-81C9480ABF99}"/>
                  </a:ext>
                </a:extLst>
              </p:cNvPr>
              <p:cNvPicPr>
                <a:picLocks noGrp="1" noRot="1" noChangeAspect="1" noMove="1" noResize="1" noEditPoints="1" noAdjustHandles="1" noChangeArrowheads="1" noChangeShapeType="1"/>
              </p:cNvPicPr>
              <p:nvPr/>
            </p:nvPicPr>
            <p:blipFill>
              <a:blip r:embed="rId16"/>
              <a:stretch>
                <a:fillRect/>
              </a:stretch>
            </p:blipFill>
            <p:spPr>
              <a:xfrm>
                <a:off x="4992416" y="3311497"/>
                <a:ext cx="802951" cy="451660"/>
              </a:xfrm>
              <a:prstGeom prst="rect">
                <a:avLst/>
              </a:prstGeom>
              <a:ln w="3175">
                <a:noFill/>
              </a:ln>
            </p:spPr>
          </p:pic>
        </mc:Fallback>
      </mc:AlternateContent>
    </p:spTree>
    <p:extLst>
      <p:ext uri="{BB962C8B-B14F-4D97-AF65-F5344CB8AC3E}">
        <p14:creationId xmlns:p14="http://schemas.microsoft.com/office/powerpoint/2010/main" val="643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381526-6DCC-4187-B9E9-38AC65541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8977" y="1545412"/>
            <a:ext cx="5274046" cy="3767175"/>
          </a:xfrm>
          <a:prstGeom prst="rect">
            <a:avLst/>
          </a:prstGeom>
        </p:spPr>
      </p:pic>
      <p:sp>
        <p:nvSpPr>
          <p:cNvPr id="4" name="TextBox 3">
            <a:extLst>
              <a:ext uri="{FF2B5EF4-FFF2-40B4-BE49-F238E27FC236}">
                <a16:creationId xmlns:a16="http://schemas.microsoft.com/office/drawing/2014/main" id="{647972E1-975F-411E-8E9F-384E2E0D1FF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207767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099643"/>
            <a:ext cx="12192000" cy="805143"/>
          </a:xfrm>
          <a:noFill/>
        </p:spPr>
        <p:txBody>
          <a:bodyPr>
            <a:noAutofit/>
          </a:body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2.01 (Perceptron Implementation)</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D12608-18B4-4935-A051-D1A1193F0AD7}"/>
              </a:ext>
            </a:extLst>
          </p:cNvPr>
          <p:cNvSpPr txBox="1">
            <a:spLocks/>
          </p:cNvSpPr>
          <p:nvPr/>
        </p:nvSpPr>
        <p:spPr>
          <a:xfrm>
            <a:off x="0" y="3900578"/>
            <a:ext cx="12192000" cy="685983"/>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2.03 (</a:t>
            </a:r>
            <a:r>
              <a:rPr lang="en-US" sz="3600" b="0" i="0" dirty="0">
                <a:solidFill>
                  <a:schemeClr val="tx1">
                    <a:lumMod val="65000"/>
                    <a:lumOff val="35000"/>
                  </a:schemeClr>
                </a:solidFill>
                <a:effectLst/>
                <a:latin typeface="Palatino Linotype" panose="02040502050505030304" pitchFamily="18" charset="0"/>
              </a:rPr>
              <a:t>Multi-class Classification Using a Perceptron</a:t>
            </a:r>
            <a:r>
              <a:rPr lang="en-US" sz="3600" dirty="0">
                <a:solidFill>
                  <a:schemeClr val="tx1">
                    <a:lumMod val="65000"/>
                    <a:lumOff val="35000"/>
                  </a:schemeClr>
                </a:solidFill>
                <a:latin typeface="Palatino Linotype" panose="02040502050505030304" pitchFamily="18" charset="0"/>
              </a:rPr>
              <a:t>)</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8" name="Title 1">
            <a:extLst>
              <a:ext uri="{FF2B5EF4-FFF2-40B4-BE49-F238E27FC236}">
                <a16:creationId xmlns:a16="http://schemas.microsoft.com/office/drawing/2014/main" id="{6F128DD7-C643-44B7-803E-11F67E24E0DE}"/>
              </a:ext>
            </a:extLst>
          </p:cNvPr>
          <p:cNvSpPr>
            <a:spLocks noGrp="1"/>
          </p:cNvSpPr>
          <p:nvPr>
            <p:ph type="title"/>
          </p:nvPr>
        </p:nvSpPr>
        <p:spPr>
          <a:xfrm>
            <a:off x="0" y="2957422"/>
            <a:ext cx="12192000" cy="685982"/>
          </a:xfrm>
          <a:noFill/>
        </p:spPr>
        <p:txBody>
          <a:bodyPr>
            <a:noAutofit/>
          </a:bodyPr>
          <a:lstStyle/>
          <a:p>
            <a:r>
              <a:rPr lang="en-US" sz="3600" dirty="0">
                <a:solidFill>
                  <a:schemeClr val="tx1">
                    <a:lumMod val="65000"/>
                    <a:lumOff val="35000"/>
                  </a:schemeClr>
                </a:solidFill>
                <a:latin typeface="Palatino Linotype" panose="02040502050505030304" pitchFamily="18" charset="0"/>
              </a:rPr>
              <a:t>	2.02 (Perceptron as Binary Classifier)</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
        <p:nvSpPr>
          <p:cNvPr id="5" name="Title 4">
            <a:extLst>
              <a:ext uri="{FF2B5EF4-FFF2-40B4-BE49-F238E27FC236}">
                <a16:creationId xmlns:a16="http://schemas.microsoft.com/office/drawing/2014/main" id="{3C32FCF1-F4B6-4101-AEA5-EC96D932B98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06693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0D28C6-ACB9-4427-A0D9-F2741734A08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41413" y="1349984"/>
            <a:ext cx="5709173" cy="4158032"/>
          </a:xfrm>
          <a:prstGeom prst="rect">
            <a:avLst/>
          </a:prstGeom>
        </p:spPr>
      </p:pic>
      <p:pic>
        <p:nvPicPr>
          <p:cNvPr id="7" name="Picture 6">
            <a:extLst>
              <a:ext uri="{FF2B5EF4-FFF2-40B4-BE49-F238E27FC236}">
                <a16:creationId xmlns:a16="http://schemas.microsoft.com/office/drawing/2014/main" id="{515F07E5-A3CC-408B-AEC7-5352D05F4A1D}"/>
              </a:ext>
            </a:extLst>
          </p:cNvPr>
          <p:cNvPicPr>
            <a:picLocks noChangeAspect="1"/>
          </p:cNvPicPr>
          <p:nvPr/>
        </p:nvPicPr>
        <p:blipFill>
          <a:blip r:embed="rId4"/>
          <a:stretch>
            <a:fillRect/>
          </a:stretch>
        </p:blipFill>
        <p:spPr>
          <a:xfrm>
            <a:off x="3400682" y="897451"/>
            <a:ext cx="5390634" cy="4610565"/>
          </a:xfrm>
          <a:prstGeom prst="rect">
            <a:avLst/>
          </a:prstGeom>
        </p:spPr>
      </p:pic>
    </p:spTree>
    <p:extLst>
      <p:ext uri="{BB962C8B-B14F-4D97-AF65-F5344CB8AC3E}">
        <p14:creationId xmlns:p14="http://schemas.microsoft.com/office/powerpoint/2010/main" val="39368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F357F2-B52E-488D-B6C4-6C89B613C085}"/>
              </a:ext>
            </a:extLst>
          </p:cNvPr>
          <p:cNvPicPr>
            <a:picLocks noChangeAspect="1"/>
          </p:cNvPicPr>
          <p:nvPr/>
        </p:nvPicPr>
        <p:blipFill>
          <a:blip r:embed="rId3"/>
          <a:stretch>
            <a:fillRect/>
          </a:stretch>
        </p:blipFill>
        <p:spPr>
          <a:xfrm>
            <a:off x="427985" y="3181352"/>
            <a:ext cx="1931640" cy="1441523"/>
          </a:xfrm>
          <a:prstGeom prst="rect">
            <a:avLst/>
          </a:prstGeom>
        </p:spPr>
      </p:pic>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7" name="Picture 6">
            <a:extLst>
              <a:ext uri="{FF2B5EF4-FFF2-40B4-BE49-F238E27FC236}">
                <a16:creationId xmlns:a16="http://schemas.microsoft.com/office/drawing/2014/main" id="{40A80263-667F-4A46-90DC-4B62AC3AC0E8}"/>
              </a:ext>
            </a:extLst>
          </p:cNvPr>
          <p:cNvPicPr>
            <a:picLocks noChangeAspect="1"/>
          </p:cNvPicPr>
          <p:nvPr/>
        </p:nvPicPr>
        <p:blipFill>
          <a:blip r:embed="rId4"/>
          <a:stretch>
            <a:fillRect/>
          </a:stretch>
        </p:blipFill>
        <p:spPr>
          <a:xfrm>
            <a:off x="2359625" y="266837"/>
            <a:ext cx="8804054" cy="5829030"/>
          </a:xfrm>
          <a:prstGeom prst="rect">
            <a:avLst/>
          </a:prstGeom>
        </p:spPr>
      </p:pic>
    </p:spTree>
    <p:extLst>
      <p:ext uri="{BB962C8B-B14F-4D97-AF65-F5344CB8AC3E}">
        <p14:creationId xmlns:p14="http://schemas.microsoft.com/office/powerpoint/2010/main" val="216469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https://americanhistory.si.edu/collections/search/object/nmah_334414</a:t>
            </a:r>
            <a:endParaRPr lang="en-US" sz="1400" dirty="0">
              <a:solidFill>
                <a:schemeClr val="tx1">
                  <a:lumMod val="65000"/>
                  <a:lumOff val="35000"/>
                </a:schemeClr>
              </a:solidFill>
              <a:latin typeface="+mj-lt"/>
              <a:ea typeface="Verdana" panose="020B0604030504040204" pitchFamily="34" charset="0"/>
            </a:endParaRPr>
          </a:p>
        </p:txBody>
      </p:sp>
      <p:pic>
        <p:nvPicPr>
          <p:cNvPr id="1026" name="Picture 2">
            <a:extLst>
              <a:ext uri="{FF2B5EF4-FFF2-40B4-BE49-F238E27FC236}">
                <a16:creationId xmlns:a16="http://schemas.microsoft.com/office/drawing/2014/main" id="{7B77E1C0-02E2-445F-8DCE-C367708AA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051" y="1082908"/>
            <a:ext cx="5961897" cy="4692184"/>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56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C211793-AA11-42EF-96E3-54EA14B8497F}"/>
              </a:ext>
            </a:extLst>
          </p:cNvPr>
          <p:cNvPicPr>
            <a:picLocks noChangeAspect="1"/>
          </p:cNvPicPr>
          <p:nvPr/>
        </p:nvPicPr>
        <p:blipFill>
          <a:blip r:embed="rId3"/>
          <a:stretch>
            <a:fillRect/>
          </a:stretch>
        </p:blipFill>
        <p:spPr>
          <a:xfrm>
            <a:off x="699832" y="1374177"/>
            <a:ext cx="11039475" cy="4381500"/>
          </a:xfrm>
          <a:prstGeom prst="rect">
            <a:avLst/>
          </a:prstGeom>
        </p:spPr>
      </p:pic>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9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8807C2-3424-438C-827C-31D49092F46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77510460-D19A-48DF-BE07-43B407BFF389}"/>
              </a:ext>
            </a:extLst>
          </p:cNvPr>
          <p:cNvPicPr>
            <a:picLocks noChangeAspect="1"/>
          </p:cNvPicPr>
          <p:nvPr/>
        </p:nvPicPr>
        <p:blipFill>
          <a:blip r:embed="rId3"/>
          <a:stretch>
            <a:fillRect/>
          </a:stretch>
        </p:blipFill>
        <p:spPr>
          <a:xfrm>
            <a:off x="641444" y="1188720"/>
            <a:ext cx="11041040" cy="4601299"/>
          </a:xfrm>
          <a:prstGeom prst="rect">
            <a:avLst/>
          </a:prstGeom>
        </p:spPr>
      </p:pic>
    </p:spTree>
    <p:extLst>
      <p:ext uri="{BB962C8B-B14F-4D97-AF65-F5344CB8AC3E}">
        <p14:creationId xmlns:p14="http://schemas.microsoft.com/office/powerpoint/2010/main" val="57110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3005">
            <a:extLst>
              <a:ext uri="{FF2B5EF4-FFF2-40B4-BE49-F238E27FC236}">
                <a16:creationId xmlns:a16="http://schemas.microsoft.com/office/drawing/2014/main" id="{C96502CA-A68E-4ACD-9B1A-A47EA9C12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563" y="738188"/>
            <a:ext cx="5476875" cy="538162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7" name="Picture 26">
            <a:extLst>
              <a:ext uri="{FF2B5EF4-FFF2-40B4-BE49-F238E27FC236}">
                <a16:creationId xmlns:a16="http://schemas.microsoft.com/office/drawing/2014/main" id="{C567A29A-EB71-43AB-8547-CCBEEA9094B9}"/>
              </a:ext>
            </a:extLst>
          </p:cNvPr>
          <p:cNvPicPr>
            <a:picLocks noChangeAspect="1"/>
          </p:cNvPicPr>
          <p:nvPr/>
        </p:nvPicPr>
        <p:blipFill>
          <a:blip r:embed="rId4"/>
          <a:stretch>
            <a:fillRect/>
          </a:stretch>
        </p:blipFill>
        <p:spPr>
          <a:xfrm>
            <a:off x="7751119" y="3801873"/>
            <a:ext cx="1319664" cy="1493304"/>
          </a:xfrm>
          <a:prstGeom prst="rect">
            <a:avLst/>
          </a:prstGeom>
        </p:spPr>
      </p:pic>
      <p:pic>
        <p:nvPicPr>
          <p:cNvPr id="29" name="Picture 28">
            <a:extLst>
              <a:ext uri="{FF2B5EF4-FFF2-40B4-BE49-F238E27FC236}">
                <a16:creationId xmlns:a16="http://schemas.microsoft.com/office/drawing/2014/main" id="{15CF3381-AE79-4E55-BDD9-20034692FAE5}"/>
              </a:ext>
            </a:extLst>
          </p:cNvPr>
          <p:cNvPicPr>
            <a:picLocks noChangeAspect="1"/>
          </p:cNvPicPr>
          <p:nvPr/>
        </p:nvPicPr>
        <p:blipFill>
          <a:blip r:embed="rId5"/>
          <a:stretch>
            <a:fillRect/>
          </a:stretch>
        </p:blipFill>
        <p:spPr>
          <a:xfrm>
            <a:off x="6195109" y="3913086"/>
            <a:ext cx="1297823" cy="1468590"/>
          </a:xfrm>
          <a:prstGeom prst="rect">
            <a:avLst/>
          </a:prstGeom>
        </p:spPr>
      </p:pic>
    </p:spTree>
    <p:extLst>
      <p:ext uri="{BB962C8B-B14F-4D97-AF65-F5344CB8AC3E}">
        <p14:creationId xmlns:p14="http://schemas.microsoft.com/office/powerpoint/2010/main" val="23292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050" name="Picture 2" descr="F13007">
            <a:extLst>
              <a:ext uri="{FF2B5EF4-FFF2-40B4-BE49-F238E27FC236}">
                <a16:creationId xmlns:a16="http://schemas.microsoft.com/office/drawing/2014/main" id="{49998C89-C1F9-4D24-9BE4-E1FA2D6BC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1585913"/>
            <a:ext cx="80391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88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F13008">
            <a:extLst>
              <a:ext uri="{FF2B5EF4-FFF2-40B4-BE49-F238E27FC236}">
                <a16:creationId xmlns:a16="http://schemas.microsoft.com/office/drawing/2014/main" id="{AB45381E-7E07-433B-9E26-E0F7C8B04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857375"/>
            <a:ext cx="4191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57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098" name="Picture 2" descr="F13011">
            <a:extLst>
              <a:ext uri="{FF2B5EF4-FFF2-40B4-BE49-F238E27FC236}">
                <a16:creationId xmlns:a16="http://schemas.microsoft.com/office/drawing/2014/main" id="{5CFC9A01-5410-4C01-89C7-73E09C09A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1366838"/>
            <a:ext cx="786765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5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 name="Picture 2" descr="A picture containing diagram&#10;&#10;Description automatically generated">
            <a:extLst>
              <a:ext uri="{FF2B5EF4-FFF2-40B4-BE49-F238E27FC236}">
                <a16:creationId xmlns:a16="http://schemas.microsoft.com/office/drawing/2014/main" id="{0FC5C259-97A3-4400-A831-7D1728FF5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126" y="1969953"/>
            <a:ext cx="4217748" cy="2918094"/>
          </a:xfrm>
          <a:prstGeom prst="rect">
            <a:avLst/>
          </a:prstGeom>
        </p:spPr>
      </p:pic>
    </p:spTree>
    <p:extLst>
      <p:ext uri="{BB962C8B-B14F-4D97-AF65-F5344CB8AC3E}">
        <p14:creationId xmlns:p14="http://schemas.microsoft.com/office/powerpoint/2010/main" val="201400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3558</TotalTime>
  <Words>2298</Words>
  <Application>Microsoft Office PowerPoint</Application>
  <PresentationFormat>Widescreen</PresentationFormat>
  <Paragraphs>87</Paragraphs>
  <Slides>16</Slides>
  <Notes>16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Calibri Light</vt:lpstr>
      <vt:lpstr>Lato</vt:lpstr>
      <vt:lpstr>Palatino Linotype</vt: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2.01 (Perceptron Implementation)</vt:lpstr>
      <vt:lpstr> 2.02 (Perceptron as Binary Classifier)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310</cp:revision>
  <dcterms:created xsi:type="dcterms:W3CDTF">2021-03-18T17:30:04Z</dcterms:created>
  <dcterms:modified xsi:type="dcterms:W3CDTF">2021-10-26T15:18:58Z</dcterms:modified>
</cp:coreProperties>
</file>