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294" r:id="rId3"/>
    <p:sldId id="303" r:id="rId4"/>
    <p:sldId id="323" r:id="rId5"/>
    <p:sldId id="304" r:id="rId6"/>
    <p:sldId id="274" r:id="rId7"/>
    <p:sldId id="302" r:id="rId8"/>
    <p:sldId id="325" r:id="rId9"/>
    <p:sldId id="301" r:id="rId10"/>
    <p:sldId id="290" r:id="rId11"/>
    <p:sldId id="295" r:id="rId12"/>
    <p:sldId id="296" r:id="rId13"/>
    <p:sldId id="297" r:id="rId14"/>
    <p:sldId id="305" r:id="rId15"/>
    <p:sldId id="324" r:id="rId16"/>
    <p:sldId id="289" r:id="rId17"/>
    <p:sldId id="257" r:id="rId18"/>
    <p:sldId id="30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79512" autoAdjust="0"/>
  </p:normalViewPr>
  <p:slideViewPr>
    <p:cSldViewPr snapToGrid="0" showGuides="1">
      <p:cViewPr varScale="1">
        <p:scale>
          <a:sx n="53" d="100"/>
          <a:sy n="53" d="100"/>
        </p:scale>
        <p:origin x="724"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9/16/2021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mn-lt"/>
              </a:rPr>
              <a:t>The </a:t>
            </a:r>
            <a:r>
              <a:rPr lang="en-US" sz="1100" b="1" i="0" dirty="0">
                <a:solidFill>
                  <a:srgbClr val="3C3C3B"/>
                </a:solidFill>
                <a:effectLst/>
                <a:latin typeface="+mn-lt"/>
              </a:rPr>
              <a:t>multi-layer perceptron</a:t>
            </a:r>
            <a:r>
              <a:rPr lang="en-US" sz="1100" b="0" i="0" dirty="0">
                <a:solidFill>
                  <a:srgbClr val="3C3C3B"/>
                </a:solidFill>
                <a:effectLst/>
                <a:latin typeface="+mn-lt"/>
              </a:rPr>
              <a:t> (</a:t>
            </a:r>
            <a:r>
              <a:rPr lang="en-US" sz="1100" b="1" i="0" dirty="0">
                <a:solidFill>
                  <a:srgbClr val="3C3C3B"/>
                </a:solidFill>
                <a:effectLst/>
                <a:latin typeface="+mn-lt"/>
              </a:rPr>
              <a:t>MLP</a:t>
            </a:r>
            <a:r>
              <a:rPr lang="en-US" sz="1100" b="0" i="0" dirty="0">
                <a:solidFill>
                  <a:srgbClr val="3C3C3B"/>
                </a:solidFill>
                <a:effectLst/>
                <a:latin typeface="+mn-lt"/>
              </a:rPr>
              <a:t>) is a basic type of neural network. An MLP is also known as a feed-forward network.  Applications of the multi-layer perceptron include:</a:t>
            </a: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deep learning model that is predominantly used for image recognition.  With a multi-layer perceptron, each neuron in a layer is connected to every other neuron in the next layer.  That is, it is a fully connected network.  CNNs, however, adopt a different approach and do not employ a fully connected architecture. Instead, CNNs extract local features from images, which are then fed to the subsequent layers. 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from later processing stages to earlier stages.  As pictured here, the red arrow indicates that the hidden layer connects back to itself, thereby allowing the network to remember what it has already done.  Transformers are quickly becoming a popular and preferred alternative to RNN’s.</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mn-lt"/>
              </a:rPr>
              <a:t>Generative adversarial networks</a:t>
            </a:r>
            <a:r>
              <a:rPr lang="en-US" sz="1100" b="0" i="0" dirty="0">
                <a:solidFill>
                  <a:srgbClr val="3C3C3B"/>
                </a:solidFill>
                <a:effectLst/>
                <a:latin typeface="+mn-lt"/>
              </a:rPr>
              <a:t> (</a:t>
            </a:r>
            <a:r>
              <a:rPr lang="en-US" sz="1100" b="1" i="0" dirty="0">
                <a:solidFill>
                  <a:srgbClr val="3C3C3B"/>
                </a:solidFill>
                <a:effectLst/>
                <a:latin typeface="+mn-lt"/>
              </a:rPr>
              <a:t>GANs</a:t>
            </a:r>
            <a:r>
              <a:rPr lang="en-US" sz="1100" b="0" i="0" dirty="0">
                <a:solidFill>
                  <a:srgbClr val="3C3C3B"/>
                </a:solidFill>
                <a:effectLst/>
                <a:latin typeface="+mn-lt"/>
              </a:rPr>
              <a:t>) are networks capable of generating data distributions comparable to any real data distributions. </a:t>
            </a:r>
          </a:p>
          <a:p>
            <a:endParaRPr lang="en-US" sz="1100" b="0" i="0" dirty="0">
              <a:solidFill>
                <a:srgbClr val="3C3C3B"/>
              </a:solidFill>
              <a:effectLst/>
              <a:latin typeface="+mn-lt"/>
            </a:endParaRPr>
          </a:p>
          <a:p>
            <a:r>
              <a:rPr lang="en-US" sz="1100" b="0" i="0" dirty="0">
                <a:solidFill>
                  <a:srgbClr val="3C3C3B"/>
                </a:solidFill>
                <a:effectLst/>
                <a:latin typeface="+mn-lt"/>
              </a:rPr>
              <a:t>For example, suppose we want to generate images of dogs from random noise data. For this, we train a GAN network with real images of dogs and the noisy data until we generate data that looks like the real images of dogs. </a:t>
            </a:r>
            <a:endParaRPr lang="en-US" sz="110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79016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Provide an accurate definition of AI and its two primary sub-domains</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Create a Jupyter notebook using the JupyterLab IDE with Python and Markdown blocks</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Write the Python code to create and then execute the resnet50 pre-trained model</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Name the three basic types of neural network and common applications for each</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sz="1100" b="0" i="0" dirty="0">
                <a:solidFill>
                  <a:srgbClr val="2D3B45"/>
                </a:solidFill>
                <a:effectLst/>
                <a:latin typeface="+mn-lt"/>
              </a:rPr>
              <a:t>Our textbook for this seminar is </a:t>
            </a:r>
            <a:r>
              <a:rPr lang="en-US" sz="1100" b="0" i="1" dirty="0">
                <a:solidFill>
                  <a:srgbClr val="2D3B45"/>
                </a:solidFill>
                <a:effectLst/>
                <a:latin typeface="+mn-lt"/>
              </a:rPr>
              <a:t>The Deep Learning Workshop </a:t>
            </a:r>
            <a:r>
              <a:rPr lang="en-US" sz="1100" b="0" i="0" dirty="0">
                <a:solidFill>
                  <a:srgbClr val="2D3B45"/>
                </a:solidFill>
                <a:effectLst/>
                <a:latin typeface="+mn-lt"/>
              </a:rPr>
              <a:t>from Packt Publishing.  We will provide you with an electronic copy of this book which contains the exercises you will be working on in class as well as out-of-class.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minute and consider this image.  Can you appreciate the ingenuity and resourcefulness of whoever created the contraption pictured here?  How does one develop a similar kind of ability in AI?  Part of the answer lies in developing a willingness to “color outside the lines.”  And to do that, you need to acquire a playful approach to your learning.</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Let’s consider</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entire Practicum AI program, with the DL Foundations series enclosed in a blue box.  Last week, we covered AI Ethics.  Now – in this workshop series – we begin to get our hands dirty writing code.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75000"/>
                    <a:lumOff val="25000"/>
                  </a:schemeClr>
                </a:solidFill>
              </a:rPr>
              <a:t>This workshop series is guided by two essential questions:  How does it – a particular AI algorithm or technique work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Now – with respect to the first question – let me assure you that you can understand how a specific algorithm works without having to know all the mathematical details behind its operation.  Just as you can drive a car without understanding the laws of thermodynamics, so too can you drive the various AI algorithms without having to master the calculus, statistics, and algebra which power them.  However, you do need to know how they work and what the various dials and gauges mean as well as the various ways in which you can control an algorithm’s behavior.  The way you do that is by adjusting a model’s </a:t>
            </a:r>
            <a:r>
              <a:rPr lang="en-US" sz="1100" b="1" dirty="0">
                <a:solidFill>
                  <a:schemeClr val="tx1">
                    <a:lumMod val="75000"/>
                    <a:lumOff val="25000"/>
                  </a:schemeClr>
                </a:solidFill>
              </a:rPr>
              <a:t>hyperparameters</a:t>
            </a:r>
            <a:r>
              <a:rPr lang="en-US" sz="1100" dirty="0">
                <a:solidFill>
                  <a:schemeClr val="tx1">
                    <a:lumMod val="75000"/>
                    <a:lumOff val="25000"/>
                  </a:schemeClr>
                </a:solidFill>
              </a:rPr>
              <a:t>.  </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today’s learning experience.  It is not a question that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There are faculty in Dentistry who are already doing some interesting things with AI.  One of those persons is Divakar Karanth,</a:t>
            </a:r>
            <a:r>
              <a:rPr lang="en-US" sz="1800" dirty="0">
                <a:effectLst/>
                <a:latin typeface="Calibri" panose="020F0502020204030204" pitchFamily="34" charset="0"/>
                <a:ea typeface="Calibri" panose="020F0502020204030204" pitchFamily="34" charset="0"/>
              </a:rPr>
              <a:t> a clinical associate professor in orthodontics.  I also have an article for you to consider: </a:t>
            </a:r>
            <a:r>
              <a:rPr lang="en-US" sz="1800" i="1" dirty="0">
                <a:effectLst/>
                <a:latin typeface="Calibri" panose="020F0502020204030204" pitchFamily="34" charset="0"/>
                <a:ea typeface="Calibri" panose="020F0502020204030204" pitchFamily="34" charset="0"/>
              </a:rPr>
              <a:t>Artificial intelligence in dentistry: current applications and future perspectives.</a:t>
            </a:r>
            <a:endParaRPr lang="en-US" sz="1100" dirty="0">
              <a:solidFill>
                <a:schemeClr val="tx1">
                  <a:lumMod val="75000"/>
                  <a:lumOff val="25000"/>
                </a:schemeClr>
              </a:solidFill>
            </a:endParaRPr>
          </a:p>
          <a:p>
            <a:endParaRPr lang="en-US" sz="1100" dirty="0">
              <a:solidFill>
                <a:schemeClr val="tx1">
                  <a:lumMod val="75000"/>
                  <a:lumOff val="25000"/>
                </a:schemeClr>
              </a:solidFill>
            </a:endParaRPr>
          </a:p>
          <a:p>
            <a:r>
              <a:rPr lang="en-US" sz="1100" dirty="0">
                <a:solidFill>
                  <a:schemeClr val="tx1">
                    <a:lumMod val="75000"/>
                    <a:lumOff val="25000"/>
                  </a:schemeClr>
                </a:solidFill>
              </a:rPr>
              <a:t>But before we do that, let’s first take a quick look at the field of AI and its two sub-disciplines.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24292F"/>
                </a:solidFill>
                <a:effectLst>
                  <a:outerShdw blurRad="38100" dist="38100" dir="2700000" algn="tl">
                    <a:srgbClr val="000000">
                      <a:alpha val="43137"/>
                    </a:srgbClr>
                  </a:outerShdw>
                </a:effectLst>
                <a:latin typeface="Segoe UI" panose="020B0502040204020203" pitchFamily="34" charset="0"/>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24292F"/>
                </a:solidFill>
                <a:effectLst/>
                <a:latin typeface="Segoe UI" panose="020B0502040204020203" pitchFamily="34" charset="0"/>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b="1" dirty="0">
                <a:effectLst/>
                <a:latin typeface="LMRoman12-Bold"/>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Although copying and pasting may help you to avoid typing errors, it can also interfere with your learning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Times New Roman" panose="02020603050405020304" pitchFamily="18" charset="0"/>
              </a:rPr>
              <a:t>Typing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errors can help you gain experience in writing code it provides informative feedback when you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make mistakes. Making and correcting typing errors is an important skill to develop, particularly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Times New Roman" panose="02020603050405020304" pitchFamily="18" charset="0"/>
              </a:rPr>
              <a:t>Copying </a:t>
            </a:r>
            <a:r>
              <a:rPr lang="en-US" sz="1800" dirty="0">
                <a:effectLst/>
                <a:latin typeface="LMRoman10-Regular"/>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Furthermore, this problem will just get worse as you deal with increasingly longer and more complicated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s</a:t>
            </a:r>
            <a:r>
              <a:rPr lang="en-US" sz="1800" dirty="0">
                <a:effectLst/>
                <a:latin typeface="LMRoman10-Regular"/>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a:effectLst/>
                <a:latin typeface="LMRoman12-Bold"/>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This means running one block of code at a time and making sure that you understand why the output is what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it is. If things are not clear, it is important to spend more time with that piece of the code. Here are some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Break a line of code into its components and try to understand the individual pieces.  Sometimes functions are nested within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800" b="1" dirty="0">
                <a:solidFill>
                  <a:schemeClr val="tx1">
                    <a:lumMod val="75000"/>
                    <a:lumOff val="25000"/>
                  </a:schemeClr>
                </a:solidFill>
                <a:effectLst/>
                <a:latin typeface="LMRoman10-Regular"/>
                <a:ea typeface="Calibri" panose="020F0502020204030204" pitchFamily="34" charset="0"/>
                <a:cs typeface="LMRoman10-Regular"/>
              </a:rPr>
              <a:t>Donald Knuth </a:t>
            </a:r>
            <a:r>
              <a:rPr lang="en-US" sz="1800" dirty="0">
                <a:effectLst/>
                <a:latin typeface="LMRoman10-Regular"/>
                <a:ea typeface="Calibri" panose="020F0502020204030204" pitchFamily="34" charset="0"/>
                <a:cs typeface="LMRoman10-Regular"/>
              </a:rPr>
              <a:t>– Literate Programming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Perform mini experiments: create a simpler example in which you can tinker with the code and see what happens to the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a:effectLst/>
                <a:latin typeface="LMRoman12-Bold"/>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Everybody (from novice to more experienced users) relies on the internet when they don’t understand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something. It is likely that other people have already asked (and received useful answers) for the problem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that you are facing. However, finding the exact piece of information that you need might be hard, especially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if you don’t use the correct terms/key words. Learning how to search for the information that you need 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a skill that also takes practice. “</a:t>
            </a:r>
            <a:r>
              <a:rPr lang="en-US" sz="1800" dirty="0" err="1">
                <a:effectLst/>
                <a:latin typeface="LMRoman10-Regular"/>
                <a:ea typeface="Calibri" panose="020F0502020204030204" pitchFamily="34" charset="0"/>
                <a:cs typeface="LMRoman10-Regular"/>
              </a:rPr>
              <a:t>Stackoverflow</a:t>
            </a:r>
            <a:r>
              <a:rPr lang="en-US" sz="1800" dirty="0">
                <a:effectLst/>
                <a:latin typeface="LMRoman10-Regular"/>
                <a:ea typeface="Calibri" panose="020F0502020204030204" pitchFamily="34" charset="0"/>
                <a:cs typeface="LMRoman10-Regular"/>
              </a:rPr>
              <a:t>” and existing </a:t>
            </a:r>
            <a:r>
              <a:rPr lang="en-US" sz="1800" dirty="0" err="1">
                <a:effectLst/>
                <a:latin typeface="LMRoman10-Regular"/>
                <a:ea typeface="Calibri" panose="020F0502020204030204" pitchFamily="34" charset="0"/>
                <a:cs typeface="LMRoman10-Regular"/>
              </a:rPr>
              <a:t>cheatsheets</a:t>
            </a:r>
            <a:r>
              <a:rPr lang="en-US" sz="1800" dirty="0">
                <a:effectLst/>
                <a:latin typeface="LMRoman10-Regular"/>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a:effectLst/>
                <a:latin typeface="LMRoman10-Regular"/>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b="0" dirty="0">
                <a:effectLst/>
                <a:latin typeface="LMRoman10-Regular"/>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a:effectLst/>
                <a:latin typeface="LMRoman12-Bold"/>
                <a:ea typeface="Calibri" panose="020F0502020204030204" pitchFamily="34" charset="0"/>
                <a:cs typeface="LMRoman12-Bold"/>
              </a:rPr>
              <a:t>Take your time</a:t>
            </a:r>
            <a:endParaRPr lang="en-US" sz="1800" b="1" dirty="0">
              <a:effectLst/>
              <a:latin typeface="LMRoman10-Regular"/>
              <a:ea typeface="Calibri" panose="020F0502020204030204" pitchFamily="34" charset="0"/>
              <a:cs typeface="LMRoman12-Bold"/>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LMRoman10-Regular"/>
                <a:ea typeface="Calibri" panose="020F0502020204030204" pitchFamily="34" charset="0"/>
                <a:cs typeface="LMRoman10-Regular"/>
              </a:rPr>
              <a:t>It is important to realize that it takes time to learn AI. What this implies is that you should 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rush to get things done if you want to master this skill. In particular, everybody goes through some level of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struggle and frustration when learning AI. However, once you have mastered it, you will be amazed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LMRoman10-Regular"/>
                <a:ea typeface="Calibri" panose="020F0502020204030204" pitchFamily="34" charset="0"/>
                <a:cs typeface="LMRoman10-Regular"/>
              </a:rPr>
              <a:t>by what this skill can do for you.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87386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9/16/2021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9/16/2021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88838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208627"/>
            <a:ext cx="6578883" cy="4440746"/>
          </a:xfrm>
          <a:prstGeom prst="rect">
            <a:avLst/>
          </a:prstGeom>
        </p:spPr>
      </p:pic>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DF6FD6F-4674-4F14-8665-8CF23DB80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146" y="1539778"/>
            <a:ext cx="9855707" cy="3778444"/>
          </a:xfrm>
          <a:prstGeom prst="rect">
            <a:avLst/>
          </a:prstGeom>
        </p:spPr>
      </p:pic>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476625" y="557212"/>
            <a:ext cx="5238750" cy="5743575"/>
          </a:xfrm>
          <a:prstGeom prst="rect">
            <a:avLst/>
          </a:prstGeom>
        </p:spPr>
      </p:pic>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1466850"/>
            <a:ext cx="10648950" cy="3924300"/>
          </a:xfrm>
          <a:prstGeom prst="rect">
            <a:avLst/>
          </a:prstGeom>
        </p:spPr>
      </p:pic>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extBox 7">
            <a:extLst>
              <a:ext uri="{FF2B5EF4-FFF2-40B4-BE49-F238E27FC236}">
                <a16:creationId xmlns:a16="http://schemas.microsoft.com/office/drawing/2014/main" id="{4AD8EB02-F5C0-4262-A653-4F56FF9C406E}"/>
              </a:ext>
            </a:extLst>
          </p:cNvPr>
          <p:cNvSpPr txBox="1"/>
          <p:nvPr/>
        </p:nvSpPr>
        <p:spPr>
          <a:xfrm>
            <a:off x="477981" y="2265724"/>
            <a:ext cx="11236037" cy="3046988"/>
          </a:xfrm>
          <a:prstGeom prst="rect">
            <a:avLst/>
          </a:prstGeom>
          <a:noFill/>
        </p:spPr>
        <p:txBody>
          <a:bodyPr wrap="square">
            <a:spAutoFit/>
          </a:bodyPr>
          <a:lstStyle/>
          <a:p>
            <a:pPr algn="l"/>
            <a:r>
              <a:rPr lang="en-US" sz="2400" b="0" i="0" dirty="0">
                <a:effectLst/>
                <a:latin typeface="Palatino Linotype" panose="02040502050505030304" pitchFamily="18" charset="0"/>
              </a:rPr>
              <a:t>Watch the Matrix Multiplication video embedded in exercise-1.03-student.ipynb.</a:t>
            </a:r>
            <a:br>
              <a:rPr lang="en-US" sz="2400" dirty="0">
                <a:latin typeface="Palatino Linotype" panose="02040502050505030304" pitchFamily="18" charset="0"/>
              </a:rPr>
            </a:br>
            <a:br>
              <a:rPr lang="en-US" sz="2400" dirty="0">
                <a:latin typeface="Palatino Linotype" panose="02040502050505030304" pitchFamily="18" charset="0"/>
              </a:rPr>
            </a:br>
            <a:r>
              <a:rPr lang="en-US" sz="2400" b="0" i="0" dirty="0">
                <a:effectLst/>
                <a:latin typeface="Palatino Linotype" panose="02040502050505030304" pitchFamily="18" charset="0"/>
              </a:rPr>
              <a:t>Complete the following exercises:</a:t>
            </a:r>
          </a:p>
          <a:p>
            <a:pPr algn="l"/>
            <a:r>
              <a:rPr lang="en-US" sz="2400" dirty="0">
                <a:latin typeface="Palatino Linotype" panose="02040502050505030304" pitchFamily="18" charset="0"/>
              </a:rPr>
              <a:t>	</a:t>
            </a:r>
            <a:r>
              <a:rPr lang="en-US" sz="2400" b="0" i="0" dirty="0">
                <a:effectLst/>
                <a:latin typeface="Palatino Linotype" panose="02040502050505030304" pitchFamily="18" charset="0"/>
              </a:rPr>
              <a:t>Exercise 1.02</a:t>
            </a:r>
          </a:p>
          <a:p>
            <a:pPr algn="l"/>
            <a:r>
              <a:rPr lang="en-US" sz="2400" b="0" i="0" dirty="0">
                <a:effectLst/>
                <a:latin typeface="Palatino Linotype" panose="02040502050505030304" pitchFamily="18" charset="0"/>
              </a:rPr>
              <a:t>	Exercise 1.03</a:t>
            </a:r>
          </a:p>
          <a:p>
            <a:pPr algn="l"/>
            <a:r>
              <a:rPr lang="en-US" sz="2400" b="0" i="0" dirty="0">
                <a:effectLst/>
                <a:latin typeface="Palatino Linotype" panose="02040502050505030304" pitchFamily="18" charset="0"/>
              </a:rPr>
              <a:t>	Exercise 1.04</a:t>
            </a:r>
          </a:p>
          <a:p>
            <a:pPr algn="l"/>
            <a:r>
              <a:rPr lang="en-US" sz="2400" b="0" i="0" dirty="0">
                <a:effectLst/>
                <a:latin typeface="Palatino Linotype" panose="02040502050505030304" pitchFamily="18" charset="0"/>
              </a:rPr>
              <a:t>	Exercise 1.05</a:t>
            </a:r>
          </a:p>
          <a:p>
            <a:pPr algn="l"/>
            <a:r>
              <a:rPr lang="en-US" sz="2400" b="0" i="0" dirty="0">
                <a:effectLst/>
                <a:latin typeface="Palatino Linotype" panose="02040502050505030304" pitchFamily="18" charset="0"/>
              </a:rPr>
              <a:t>	Exercise 1.06</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90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a:buFont typeface="Wingdings" panose="05000000000000000000" pitchFamily="2" charset="2"/>
              <a:buChar char="Ø"/>
            </a:pPr>
            <a:r>
              <a:rPr lang="en-US" sz="3200" dirty="0">
                <a:latin typeface="Palatino Linotype" panose="02040502050505030304" pitchFamily="18" charset="0"/>
              </a:rPr>
              <a:t> Defined Terms (AI, ML, DL)</a:t>
            </a:r>
          </a:p>
          <a:p>
            <a:pPr>
              <a:buFont typeface="Wingdings" panose="05000000000000000000" pitchFamily="2" charset="2"/>
              <a:buChar char="Ø"/>
            </a:pPr>
            <a:r>
              <a:rPr lang="en-US" sz="3200" dirty="0">
                <a:latin typeface="Palatino Linotype" panose="02040502050505030304" pitchFamily="18" charset="0"/>
              </a:rPr>
              <a:t> Created and tested a pre-trained network (resnet50) </a:t>
            </a:r>
          </a:p>
          <a:p>
            <a:pPr>
              <a:buFont typeface="Wingdings" panose="05000000000000000000" pitchFamily="2" charset="2"/>
              <a:buChar char="Ø"/>
            </a:pPr>
            <a:r>
              <a:rPr lang="en-US" sz="3200" dirty="0">
                <a:latin typeface="Palatino Linotype" panose="02040502050505030304" pitchFamily="18" charset="0"/>
              </a:rPr>
              <a:t> Discussed 4 types of neural network</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0" y="365126"/>
            <a:ext cx="12192000" cy="1325563"/>
          </a:xfrm>
        </p:spPr>
        <p:txBody>
          <a:bodyPr/>
          <a:lstStyle/>
          <a:p>
            <a:pPr algn="ctr"/>
            <a:r>
              <a:rPr lang="en-US" dirty="0">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654A88-5BCE-4533-8B40-338E944E9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032" y="1778793"/>
            <a:ext cx="2679935"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84CDAD64-9B40-4678-AED7-10650F1037B2}"/>
              </a:ext>
            </a:extLst>
          </p:cNvPr>
          <p:cNvPicPr>
            <a:picLocks noChangeAspect="1"/>
          </p:cNvPicPr>
          <p:nvPr/>
        </p:nvPicPr>
        <p:blipFill>
          <a:blip r:embed="rId3"/>
          <a:stretch>
            <a:fillRect/>
          </a:stretch>
        </p:blipFill>
        <p:spPr>
          <a:xfrm>
            <a:off x="1324642" y="221675"/>
            <a:ext cx="9542716" cy="6414650"/>
          </a:xfrm>
          <a:prstGeom prst="rect">
            <a:avLst/>
          </a:prstGeom>
        </p:spPr>
      </p:pic>
      <p:sp>
        <p:nvSpPr>
          <p:cNvPr id="7" name="Rectangle 6">
            <a:extLst>
              <a:ext uri="{FF2B5EF4-FFF2-40B4-BE49-F238E27FC236}">
                <a16:creationId xmlns:a16="http://schemas.microsoft.com/office/drawing/2014/main" id="{ABDB9681-8880-4F59-BDFA-1D674DA935FE}"/>
              </a:ext>
            </a:extLst>
          </p:cNvPr>
          <p:cNvSpPr/>
          <p:nvPr/>
        </p:nvSpPr>
        <p:spPr>
          <a:xfrm>
            <a:off x="1238491" y="3831821"/>
            <a:ext cx="1539433" cy="555585"/>
          </a:xfrm>
          <a:prstGeom prst="rect">
            <a:avLst/>
          </a:prstGeom>
          <a:noFill/>
          <a:ln>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r>
              <a:rPr lang="en-US" sz="2800" dirty="0">
                <a:solidFill>
                  <a:schemeClr val="tx1">
                    <a:lumMod val="75000"/>
                    <a:lumOff val="25000"/>
                  </a:schemeClr>
                </a:solidFill>
                <a:latin typeface="Palatino Linotype" panose="02040502050505030304" pitchFamily="18" charset="0"/>
              </a:rPr>
              <a:t>1. 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519379"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2. 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245894"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3. 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777672"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4. 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589042"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5. 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2" y="5511191"/>
            <a:ext cx="3040576"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6. 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76806"/>
            <a:ext cx="12192000" cy="70438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1.01 (Image &amp; Speech Recognition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Types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TotalTime>
  <Words>1912</Words>
  <Application>Microsoft Office PowerPoint</Application>
  <PresentationFormat>Widescreen</PresentationFormat>
  <Paragraphs>115</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Calibri Light</vt:lpstr>
      <vt:lpstr>Courier New</vt:lpstr>
      <vt:lpstr>Lato</vt:lpstr>
      <vt:lpstr>LMRoman10-Regular</vt:lpstr>
      <vt:lpstr>LMRoman12-Bold</vt:lpstr>
      <vt:lpstr>Palatino Linotype</vt:lpstr>
      <vt:lpstr>Segoe UI</vt:lpstr>
      <vt:lpstr>Times New Roman</vt:lpstr>
      <vt:lpstr>Wingdings</vt:lpstr>
      <vt:lpstr>Office Theme</vt:lpstr>
      <vt:lpstr>PowerPoint Presentation</vt:lpstr>
      <vt:lpstr>PowerPoint Presentation</vt:lpstr>
      <vt:lpstr>PowerPoint Presentation</vt:lpstr>
      <vt:lpstr>Essential Questions</vt:lpstr>
      <vt:lpstr>Learning Strategies</vt:lpstr>
      <vt:lpstr>PowerPoint Presentation</vt:lpstr>
      <vt:lpstr>PowerPoint Presentation</vt:lpstr>
      <vt:lpstr>             1.01 (Image &amp; Speech Recognition Demo)</vt:lpstr>
      <vt:lpstr>             Neural Network Types</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229</cp:revision>
  <cp:lastPrinted>2021-06-29T20:31:42Z</cp:lastPrinted>
  <dcterms:created xsi:type="dcterms:W3CDTF">2021-03-18T17:30:04Z</dcterms:created>
  <dcterms:modified xsi:type="dcterms:W3CDTF">2021-09-16T22:31:40Z</dcterms:modified>
</cp:coreProperties>
</file>