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2" r:id="rId2"/>
    <p:sldId id="294" r:id="rId3"/>
    <p:sldId id="303" r:id="rId4"/>
    <p:sldId id="323" r:id="rId5"/>
    <p:sldId id="304" r:id="rId6"/>
    <p:sldId id="274" r:id="rId7"/>
    <p:sldId id="302" r:id="rId8"/>
    <p:sldId id="325" r:id="rId9"/>
    <p:sldId id="301" r:id="rId10"/>
    <p:sldId id="290" r:id="rId11"/>
    <p:sldId id="295" r:id="rId12"/>
    <p:sldId id="296" r:id="rId13"/>
    <p:sldId id="297" r:id="rId14"/>
    <p:sldId id="305" r:id="rId15"/>
    <p:sldId id="324" r:id="rId16"/>
    <p:sldId id="289" r:id="rId17"/>
    <p:sldId id="257" r:id="rId18"/>
    <p:sldId id="309" r:id="rId19"/>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80BE63"/>
    <a:srgbClr val="6C9AC3"/>
    <a:srgbClr val="E28F41"/>
    <a:srgbClr val="4747FF"/>
    <a:srgbClr val="4F4F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73" autoAdjust="0"/>
    <p:restoredTop sz="45862" autoAdjust="0"/>
  </p:normalViewPr>
  <p:slideViewPr>
    <p:cSldViewPr snapToGrid="0" showGuides="1">
      <p:cViewPr varScale="1">
        <p:scale>
          <a:sx n="30" d="100"/>
          <a:sy n="30" d="100"/>
        </p:scale>
        <p:origin x="1604" y="3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9/20/2021</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rgbClr val="3C3C3B"/>
                </a:solidFill>
                <a:effectLst/>
                <a:latin typeface="+mn-lt"/>
              </a:rPr>
              <a:t>The </a:t>
            </a:r>
            <a:r>
              <a:rPr lang="en-US" sz="1100" b="1" i="0" dirty="0">
                <a:solidFill>
                  <a:srgbClr val="3C3C3B"/>
                </a:solidFill>
                <a:effectLst/>
                <a:latin typeface="+mn-lt"/>
              </a:rPr>
              <a:t>multi-layer perceptron</a:t>
            </a:r>
            <a:r>
              <a:rPr lang="en-US" sz="1100" b="0" i="0" dirty="0">
                <a:solidFill>
                  <a:srgbClr val="3C3C3B"/>
                </a:solidFill>
                <a:effectLst/>
                <a:latin typeface="+mn-lt"/>
              </a:rPr>
              <a:t> (</a:t>
            </a:r>
            <a:r>
              <a:rPr lang="en-US" sz="1100" b="1" i="0" dirty="0">
                <a:solidFill>
                  <a:srgbClr val="3C3C3B"/>
                </a:solidFill>
                <a:effectLst/>
                <a:latin typeface="+mn-lt"/>
              </a:rPr>
              <a:t>MLP</a:t>
            </a:r>
            <a:r>
              <a:rPr lang="en-US" sz="1100" b="0" i="0" dirty="0">
                <a:solidFill>
                  <a:srgbClr val="3C3C3B"/>
                </a:solidFill>
                <a:effectLst/>
                <a:latin typeface="+mn-lt"/>
              </a:rPr>
              <a:t>) is a basic type of neural network. An MLP is also known as a feed-forward network.  Applications of the multi-layer perceptron include:</a:t>
            </a:r>
          </a:p>
          <a:p>
            <a:endParaRPr lang="en-US" sz="1100" b="0" i="0" dirty="0">
              <a:solidFill>
                <a:srgbClr val="3C3C3B"/>
              </a:solidFill>
              <a:effectLst/>
              <a:latin typeface="+mn-lt"/>
            </a:endParaRPr>
          </a:p>
          <a:p>
            <a:pPr marL="233309" indent="-233309" defTabSz="933237">
              <a:buFontTx/>
              <a:buAutoNum type="arabicPeriod"/>
              <a:defRPr/>
            </a:pPr>
            <a:r>
              <a:rPr lang="en-US" sz="1100" b="0" i="0" dirty="0">
                <a:solidFill>
                  <a:srgbClr val="000000"/>
                </a:solidFill>
                <a:effectLst/>
                <a:latin typeface="+mn-lt"/>
              </a:rPr>
              <a:t>Complex Classification</a:t>
            </a:r>
          </a:p>
          <a:p>
            <a:pPr marL="233309" indent="-233309" defTabSz="933237">
              <a:buFontTx/>
              <a:buAutoNum type="arabicPeriod"/>
              <a:defRPr/>
            </a:pPr>
            <a:r>
              <a:rPr lang="en-US" sz="1100" b="0" i="0" dirty="0">
                <a:solidFill>
                  <a:srgbClr val="000000"/>
                </a:solidFill>
                <a:effectLst/>
                <a:latin typeface="+mn-lt"/>
              </a:rPr>
              <a:t>Machine Translation</a:t>
            </a:r>
          </a:p>
          <a:p>
            <a:pPr defTabSz="933237">
              <a:defRPr/>
            </a:pPr>
            <a:endParaRPr lang="en-US" b="0" i="0" dirty="0">
              <a:solidFill>
                <a:srgbClr val="000000"/>
              </a:solidFill>
              <a:effectLst/>
              <a:latin typeface="Lato"/>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73801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rgbClr val="3C3C3B"/>
                </a:solidFill>
                <a:effectLst/>
                <a:latin typeface="Calibri" panose="020F0502020204030204" pitchFamily="34" charset="0"/>
                <a:cs typeface="Calibri" panose="020F0502020204030204" pitchFamily="34" charset="0"/>
              </a:rPr>
              <a:t>A </a:t>
            </a:r>
            <a:r>
              <a:rPr lang="en-US" sz="1100" b="1" i="0" dirty="0">
                <a:solidFill>
                  <a:srgbClr val="3C3C3B"/>
                </a:solidFill>
                <a:effectLst/>
                <a:latin typeface="Calibri" panose="020F0502020204030204" pitchFamily="34" charset="0"/>
                <a:cs typeface="Calibri" panose="020F0502020204030204" pitchFamily="34" charset="0"/>
              </a:rPr>
              <a:t>convolutional neural network (CNN) </a:t>
            </a:r>
            <a:r>
              <a:rPr lang="en-US" sz="1100" b="0" i="0" dirty="0">
                <a:solidFill>
                  <a:srgbClr val="3C3C3B"/>
                </a:solidFill>
                <a:effectLst/>
                <a:latin typeface="Calibri" panose="020F0502020204030204" pitchFamily="34" charset="0"/>
                <a:cs typeface="Calibri" panose="020F0502020204030204" pitchFamily="34" charset="0"/>
              </a:rPr>
              <a:t>is a class of deep learning model that is predominantly used for image recognition.  With a multi-layer perceptron, each neuron in a layer is connected to every other neuron in the next layer.  That is, it is a fully connected network.  CNNs, however, adopt a different approach and do not employ a fully connected architecture. Instead, CNNs extract local features from images, which are then fed to the subsequent layers. Some application of CNNs include:</a:t>
            </a:r>
          </a:p>
          <a:p>
            <a:endParaRPr lang="en-US" sz="1100" b="0" i="0" dirty="0">
              <a:solidFill>
                <a:srgbClr val="3C3C3B"/>
              </a:solidFill>
              <a:effectLst/>
              <a:latin typeface="Calibri" panose="020F0502020204030204" pitchFamily="34" charset="0"/>
              <a:cs typeface="Calibri" panose="020F0502020204030204" pitchFamily="34" charset="0"/>
            </a:endParaRP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Image processing</a:t>
            </a: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Computer Vision</a:t>
            </a: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Speech Recognition</a:t>
            </a:r>
          </a:p>
          <a:p>
            <a:pPr marL="233309" indent="-233309" defTabSz="933237">
              <a:buFontTx/>
              <a:buAutoNum type="arabicPeriod"/>
              <a:defRPr/>
            </a:pPr>
            <a:endParaRPr lang="en-US" b="0" i="0" dirty="0">
              <a:solidFill>
                <a:srgbClr val="000000"/>
              </a:solidFill>
              <a:effectLst/>
              <a:latin typeface="Lato"/>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45247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dirty="0">
                <a:solidFill>
                  <a:srgbClr val="3C3C3B"/>
                </a:solidFill>
                <a:effectLst/>
                <a:latin typeface="Calibri" panose="020F0502020204030204" pitchFamily="34" charset="0"/>
                <a:cs typeface="Calibri" panose="020F0502020204030204" pitchFamily="34" charset="0"/>
              </a:rPr>
              <a:t>Recurrent neural networks (RNNs) </a:t>
            </a:r>
            <a:r>
              <a:rPr lang="en-US" sz="1100" b="0" i="0" dirty="0">
                <a:solidFill>
                  <a:srgbClr val="3C3C3B"/>
                </a:solidFill>
                <a:effectLst/>
                <a:latin typeface="Calibri" panose="020F0502020204030204" pitchFamily="34" charset="0"/>
                <a:cs typeface="Calibri" panose="020F0502020204030204" pitchFamily="34" charset="0"/>
              </a:rPr>
              <a:t>propagate data forward, but also backwards, from later processing stages to earlier stages.  As pictured here, the red arrow indicates that the hidden layer connects back to itself, thereby allowing the network to remember what it has already done.  Transformers are quickly becoming a popular and preferred alternative to RNN’s.</a:t>
            </a:r>
          </a:p>
          <a:p>
            <a:endParaRPr lang="en-US" sz="1100" b="0" i="0" dirty="0">
              <a:solidFill>
                <a:srgbClr val="3C3C3B"/>
              </a:solidFill>
              <a:effectLst/>
              <a:latin typeface="Calibri" panose="020F0502020204030204" pitchFamily="34" charset="0"/>
              <a:cs typeface="Calibri" panose="020F0502020204030204" pitchFamily="34" charset="0"/>
            </a:endParaRPr>
          </a:p>
          <a:p>
            <a:r>
              <a:rPr lang="en-US" sz="1100" b="0" i="0" dirty="0">
                <a:solidFill>
                  <a:srgbClr val="3C3C3B"/>
                </a:solidFill>
                <a:effectLst/>
                <a:latin typeface="Calibri" panose="020F0502020204030204" pitchFamily="34" charset="0"/>
                <a:cs typeface="Calibri" panose="020F0502020204030204" pitchFamily="34" charset="0"/>
              </a:rPr>
              <a:t>Some application of RNNs include:</a:t>
            </a:r>
          </a:p>
          <a:p>
            <a:endParaRPr lang="en-US" sz="1100" b="0" i="0" dirty="0">
              <a:solidFill>
                <a:srgbClr val="3C3C3B"/>
              </a:solidFill>
              <a:effectLst/>
              <a:latin typeface="Calibri" panose="020F0502020204030204" pitchFamily="34" charset="0"/>
              <a:cs typeface="Calibri" panose="020F0502020204030204" pitchFamily="34" charset="0"/>
            </a:endParaRPr>
          </a:p>
          <a:p>
            <a:pPr marL="233309" indent="-233309">
              <a:buFont typeface="Arial" panose="020B0604020202020204" pitchFamily="34" charset="0"/>
              <a:buAutoNum type="arabicPeriod"/>
            </a:pPr>
            <a:r>
              <a:rPr lang="en-US" sz="1100" b="0" i="0" dirty="0">
                <a:solidFill>
                  <a:srgbClr val="000000"/>
                </a:solidFill>
                <a:effectLst/>
                <a:latin typeface="Calibri" panose="020F0502020204030204" pitchFamily="34" charset="0"/>
                <a:cs typeface="Calibri" panose="020F0502020204030204" pitchFamily="34" charset="0"/>
              </a:rPr>
              <a:t>Text processing like auto suggest, grammar checks, etc.</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Text to speech processing</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Sentiment Analysis</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Time sequence projections</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Translation</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4149381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dirty="0">
                <a:solidFill>
                  <a:srgbClr val="3C3C3B"/>
                </a:solidFill>
                <a:effectLst/>
                <a:latin typeface="+mn-lt"/>
              </a:rPr>
              <a:t>Generative adversarial networks</a:t>
            </a:r>
            <a:r>
              <a:rPr lang="en-US" sz="1100" b="0" i="0" dirty="0">
                <a:solidFill>
                  <a:srgbClr val="3C3C3B"/>
                </a:solidFill>
                <a:effectLst/>
                <a:latin typeface="+mn-lt"/>
              </a:rPr>
              <a:t> (</a:t>
            </a:r>
            <a:r>
              <a:rPr lang="en-US" sz="1100" b="1" i="0" dirty="0">
                <a:solidFill>
                  <a:srgbClr val="3C3C3B"/>
                </a:solidFill>
                <a:effectLst/>
                <a:latin typeface="+mn-lt"/>
              </a:rPr>
              <a:t>GANs</a:t>
            </a:r>
            <a:r>
              <a:rPr lang="en-US" sz="1100" b="0" i="0" dirty="0">
                <a:solidFill>
                  <a:srgbClr val="3C3C3B"/>
                </a:solidFill>
                <a:effectLst/>
                <a:latin typeface="+mn-lt"/>
              </a:rPr>
              <a:t>) are networks capable of generating data distributions comparable to any real data distributions. </a:t>
            </a:r>
          </a:p>
          <a:p>
            <a:endParaRPr lang="en-US" sz="1100" b="0" i="0" dirty="0">
              <a:solidFill>
                <a:srgbClr val="3C3C3B"/>
              </a:solidFill>
              <a:effectLst/>
              <a:latin typeface="+mn-lt"/>
            </a:endParaRPr>
          </a:p>
          <a:p>
            <a:r>
              <a:rPr lang="en-US" sz="1100" b="0" i="0" dirty="0">
                <a:solidFill>
                  <a:srgbClr val="3C3C3B"/>
                </a:solidFill>
                <a:effectLst/>
                <a:latin typeface="+mn-lt"/>
              </a:rPr>
              <a:t>For example, suppose we want to generate images of dogs from random noise data. For this, we train a GAN network with real images of dogs and the noisy data until we generate data that looks like the real images of dogs. </a:t>
            </a:r>
            <a:endParaRPr lang="en-US" sz="110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474625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479016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16"/>
              </a:spcAft>
            </a:pPr>
            <a:r>
              <a:rPr lang="en-US" sz="1100" dirty="0">
                <a:latin typeface="+mn-lt"/>
                <a:ea typeface="Calibri" panose="020F0502020204030204" pitchFamily="34" charset="0"/>
                <a:cs typeface="Times New Roman" panose="02020603050405020304" pitchFamily="18" charset="0"/>
              </a:rPr>
              <a:t>Provide an accurate definition of AI and its two primary sub-domains</a:t>
            </a:r>
          </a:p>
          <a:p>
            <a:pPr>
              <a:lnSpc>
                <a:spcPct val="107000"/>
              </a:lnSpc>
              <a:spcAft>
                <a:spcPts val="816"/>
              </a:spcAft>
            </a:pPr>
            <a:r>
              <a:rPr lang="en-US" sz="1100" dirty="0">
                <a:latin typeface="+mn-lt"/>
                <a:ea typeface="Calibri" panose="020F0502020204030204" pitchFamily="34" charset="0"/>
                <a:cs typeface="Times New Roman" panose="02020603050405020304" pitchFamily="18" charset="0"/>
              </a:rPr>
              <a:t>Create a Jupyter notebook using the JupyterLab IDE with Python and Markdown blocks</a:t>
            </a:r>
          </a:p>
          <a:p>
            <a:pPr>
              <a:lnSpc>
                <a:spcPct val="107000"/>
              </a:lnSpc>
              <a:spcAft>
                <a:spcPts val="816"/>
              </a:spcAft>
            </a:pPr>
            <a:r>
              <a:rPr lang="en-US" sz="1100" dirty="0">
                <a:latin typeface="+mn-lt"/>
                <a:ea typeface="Calibri" panose="020F0502020204030204" pitchFamily="34" charset="0"/>
                <a:cs typeface="Times New Roman" panose="02020603050405020304" pitchFamily="18" charset="0"/>
              </a:rPr>
              <a:t>Write the Python code to create and then execute the resnet50 pre-trained model</a:t>
            </a:r>
          </a:p>
          <a:p>
            <a:pPr>
              <a:lnSpc>
                <a:spcPct val="107000"/>
              </a:lnSpc>
              <a:spcAft>
                <a:spcPts val="816"/>
              </a:spcAft>
            </a:pPr>
            <a:r>
              <a:rPr lang="en-US" sz="1100" dirty="0">
                <a:latin typeface="+mn-lt"/>
                <a:ea typeface="Calibri" panose="020F0502020204030204" pitchFamily="34" charset="0"/>
                <a:cs typeface="Times New Roman" panose="02020603050405020304" pitchFamily="18" charset="0"/>
              </a:rPr>
              <a:t>Name the three basic types of neural network and common applications for each</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sz="1100" b="0" i="0" dirty="0">
                <a:solidFill>
                  <a:srgbClr val="2D3B45"/>
                </a:solidFill>
                <a:effectLst/>
                <a:latin typeface="+mn-lt"/>
              </a:rPr>
              <a:t>Our textbook for this seminar is </a:t>
            </a:r>
            <a:r>
              <a:rPr lang="en-US" sz="1100" b="0" i="1" dirty="0">
                <a:solidFill>
                  <a:srgbClr val="2D3B45"/>
                </a:solidFill>
                <a:effectLst/>
                <a:latin typeface="+mn-lt"/>
              </a:rPr>
              <a:t>The Deep Learning Workshop </a:t>
            </a:r>
            <a:r>
              <a:rPr lang="en-US" sz="1100" b="0" i="0" dirty="0">
                <a:solidFill>
                  <a:srgbClr val="2D3B45"/>
                </a:solidFill>
                <a:effectLst/>
                <a:latin typeface="+mn-lt"/>
              </a:rPr>
              <a:t>from Packt Publishing.  We will provide you with an electronic copy of this book which contains the exercises you will be working on in class as well as out-of-class.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755491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minute and consider this image.  Can you appreciate the ingenuity and resourcefulness of whoever created the contraption pictured here?  How does one develop a similar kind of ability in AI?  Part of the answer lies in developing a willingness to “color outside the lines.”  And to do that, you need to acquire a playful approach to your learning.</a:t>
            </a:r>
          </a:p>
          <a:p>
            <a:endParaRPr lang="en-US" dirty="0"/>
          </a:p>
          <a:p>
            <a:r>
              <a:rPr lang="en-US" dirty="0"/>
              <a:t>The anthropologist Levi Straus had a name for these kinds of people, calling them </a:t>
            </a:r>
            <a:r>
              <a:rPr lang="en-US" b="1" dirty="0"/>
              <a:t>Bricoleurs</a:t>
            </a:r>
            <a:r>
              <a:rPr lang="en-US" dirty="0"/>
              <a:t>.  A bricoleur is a playful tinkerer who uses whatever is at hand to solve an immediate problem.  A bricoleur enjoys mashing things up, taking ideas from one domain and using them in another.  And most importantly, a bricoleur is not boxed in by disciplinary norms.  Or, as we used to say on the farm, “I’m a jack of all trades, master of none.”</a:t>
            </a:r>
          </a:p>
          <a:p>
            <a:endParaRPr lang="en-US" dirty="0"/>
          </a:p>
          <a:p>
            <a:r>
              <a:rPr lang="en-US" dirty="0"/>
              <a:t>Let’s consider</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96049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entire Practicum AI program, with the DL Foundations series enclosed in a blue box.  Last week, we covered AI Ethics.  Now – in this workshop series – we begin to get our hands dirty writing code.</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solidFill>
                  <a:schemeClr val="tx1">
                    <a:lumMod val="65000"/>
                    <a:lumOff val="35000"/>
                  </a:schemeClr>
                </a:solidFill>
              </a:rPr>
              <a:t>Our Deep Learning Foundations series comprise 3 workshops.  In this session and the next two which follow, we cover the basics.  </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61982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solidFill>
                  <a:schemeClr val="tx1">
                    <a:lumMod val="75000"/>
                    <a:lumOff val="25000"/>
                  </a:schemeClr>
                </a:solidFill>
              </a:rPr>
              <a:t>This workshop series is guided by two essential questions:  How does it – a particular AI algorithm or technique work – work?  And where can I use it? </a:t>
            </a:r>
          </a:p>
          <a:p>
            <a:endParaRPr lang="en-US" sz="1100" dirty="0">
              <a:solidFill>
                <a:schemeClr val="tx1">
                  <a:lumMod val="75000"/>
                  <a:lumOff val="25000"/>
                </a:schemeClr>
              </a:solidFill>
            </a:endParaRPr>
          </a:p>
          <a:p>
            <a:r>
              <a:rPr lang="en-US" sz="1100" dirty="0">
                <a:solidFill>
                  <a:schemeClr val="tx1">
                    <a:lumMod val="75000"/>
                    <a:lumOff val="25000"/>
                  </a:schemeClr>
                </a:solidFill>
              </a:rPr>
              <a:t>Now – with respect to the first question – let me assure you that you can understand how a specific algorithm works without having to know all the mathematical details behind its operation.  Just as you can drive a car without understanding the laws of thermodynamics, so too can you drive the various AI algorithms without having to master the calculus, statistics, and algebra which power them.  However, you do need to know how they work and what the various dials and gauges mean as well as the various ways in which you can control an algorithm’s behavior.  The way you do that is by adjusting a model’s </a:t>
            </a:r>
            <a:r>
              <a:rPr lang="en-US" sz="1100" b="1" dirty="0">
                <a:solidFill>
                  <a:schemeClr val="tx1">
                    <a:lumMod val="75000"/>
                    <a:lumOff val="25000"/>
                  </a:schemeClr>
                </a:solidFill>
              </a:rPr>
              <a:t>hyperparameters</a:t>
            </a:r>
            <a:r>
              <a:rPr lang="en-US" sz="1100" dirty="0">
                <a:solidFill>
                  <a:schemeClr val="tx1">
                    <a:lumMod val="75000"/>
                    <a:lumOff val="25000"/>
                  </a:schemeClr>
                </a:solidFill>
              </a:rPr>
              <a:t>.  </a:t>
            </a:r>
          </a:p>
          <a:p>
            <a:endParaRPr lang="en-US" sz="1100" dirty="0">
              <a:solidFill>
                <a:schemeClr val="tx1">
                  <a:lumMod val="75000"/>
                  <a:lumOff val="25000"/>
                </a:schemeClr>
              </a:solidFill>
            </a:endParaRPr>
          </a:p>
          <a:p>
            <a:r>
              <a:rPr lang="en-US" sz="1100" dirty="0">
                <a:solidFill>
                  <a:schemeClr val="tx1">
                    <a:lumMod val="75000"/>
                    <a:lumOff val="25000"/>
                  </a:schemeClr>
                </a:solidFill>
              </a:rPr>
              <a:t>The second question is also important.  In fact, it is the primary focus of today’s learning experience.  It is not a question that we can fully answer for you as it requires a certain level of knowledge and imagination on your part, though we can prime your thinking by demonstrating a specific application.  That’s what you will be doing today.  You are going to write some code to build and then test a neural network capable of classifying images. </a:t>
            </a:r>
          </a:p>
          <a:p>
            <a:endParaRPr lang="en-US" sz="1100" dirty="0">
              <a:solidFill>
                <a:schemeClr val="tx1">
                  <a:lumMod val="75000"/>
                  <a:lumOff val="25000"/>
                </a:schemeClr>
              </a:solidFill>
            </a:endParaRPr>
          </a:p>
          <a:p>
            <a:r>
              <a:rPr lang="en-US" sz="1100" dirty="0">
                <a:solidFill>
                  <a:schemeClr val="tx1">
                    <a:lumMod val="75000"/>
                    <a:lumOff val="25000"/>
                  </a:schemeClr>
                </a:solidFill>
              </a:rPr>
              <a:t>But before we do that, let’s first take a quick look at the two essential questions which inform each learning experience in Practicum AI.</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933296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Focus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solidFill>
                  <a:srgbClr val="24292F"/>
                </a:solidFill>
                <a:effectLst/>
                <a:latin typeface="+mn-lt"/>
                <a:ea typeface="Times New Roman" panose="02020603050405020304" pitchFamily="18" charset="0"/>
              </a:rPr>
              <a:t>So often, students think they can learn AI programming while multi-tasking on Facebook or texting friends on their cell phone. After programming for 30 years, I've learned one thing. You'll learn AI much faster if you can devote focused, uninterrupted time to practice.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effectLst/>
                <a:latin typeface="+mn-lt"/>
                <a:ea typeface="Calibri" panose="020F0502020204030204" pitchFamily="34" charset="0"/>
                <a:cs typeface="LMRoman12-Bold"/>
              </a:rPr>
              <a:t>Avoid the “copy and paste” approach to writing code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Although copying and pasting may help you to avoid typing errors, it can also interfere with your learning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process for two reasons: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Typing </a:t>
            </a:r>
            <a:r>
              <a:rPr lang="en-US" sz="1100" dirty="0">
                <a:effectLst/>
                <a:latin typeface="+mn-lt"/>
                <a:ea typeface="Calibri" panose="020F0502020204030204" pitchFamily="34" charset="0"/>
                <a:cs typeface="LMRoman10-Regular"/>
              </a:rPr>
              <a:t>errors can help you gain experience in writing code it provides informative feedback when you</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make mistakes. Making and correcting typing errors is an important skill to develop, particularly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when you are typing a lot of code for your own data analysis.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Copying </a:t>
            </a:r>
            <a:r>
              <a:rPr lang="en-US" sz="1100" dirty="0">
                <a:effectLst/>
                <a:latin typeface="+mn-lt"/>
                <a:ea typeface="Calibri" panose="020F0502020204030204" pitchFamily="34" charset="0"/>
                <a:cs typeface="LMRoman10-Regular"/>
              </a:rPr>
              <a:t>and pasting code may give you the impression that you know what you are doing when – in reality – you probably do not fully understand what the individual blocks of code are actually doing.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Furthermore, this problem will just get worse as you deal with increasingly longer and more complicated</a:t>
            </a:r>
            <a:r>
              <a:rPr lang="en-US" sz="1100" dirty="0">
                <a:effectLst/>
                <a:latin typeface="+mn-lt"/>
                <a:ea typeface="Calibri" panose="020F0502020204030204" pitchFamily="34" charset="0"/>
                <a:cs typeface="Times New Roman" panose="02020603050405020304" pitchFamily="18" charset="0"/>
              </a:rPr>
              <a:t> s</a:t>
            </a:r>
            <a:r>
              <a:rPr lang="en-US" sz="1100" dirty="0">
                <a:effectLst/>
                <a:latin typeface="+mn-lt"/>
                <a:ea typeface="Calibri" panose="020F0502020204030204" pitchFamily="34" charset="0"/>
                <a:cs typeface="LMRoman10-Regular"/>
              </a:rPr>
              <a:t>cripts.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Study code block-by-block, line-by-line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This means running one block of code at a time and making sure that you understand why the output is what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it is. If things are not clear, it is important to spend more time with that piece of the code. Here are some</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tricks that are often helpful to understand a particular piece of code:</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Document what each block is doing. Clear documentation is critical as you may not remember what you did when you come back to a piece of code at some point in the future. As a wise programmer once said, “Write code for the future you.” Documentation is also useful when you want to adapt or reuse code in some other way. In situations like this, you will immediately know what a specific chunk of code does because it has been clearly documented.  </a:t>
            </a:r>
            <a:r>
              <a:rPr lang="en-US" sz="1100" b="1" dirty="0">
                <a:solidFill>
                  <a:schemeClr val="tx1">
                    <a:lumMod val="75000"/>
                    <a:lumOff val="25000"/>
                  </a:schemeClr>
                </a:solidFill>
                <a:effectLst/>
                <a:latin typeface="+mn-lt"/>
                <a:ea typeface="Calibri" panose="020F0502020204030204" pitchFamily="34" charset="0"/>
                <a:cs typeface="LMRoman10-Regular"/>
              </a:rPr>
              <a:t>Donald Knuth </a:t>
            </a:r>
            <a:r>
              <a:rPr lang="en-US" sz="1100" dirty="0">
                <a:effectLst/>
                <a:latin typeface="+mn-lt"/>
                <a:ea typeface="Calibri" panose="020F0502020204030204" pitchFamily="34" charset="0"/>
                <a:cs typeface="LMRoman10-Regular"/>
              </a:rPr>
              <a:t>– Literate Programming</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Perform mini experiments: create a simpler example in which you can tinker with the code and see what happens to the output.</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Use the internet to find answers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Everybody (from novice to more experienced users) relies on the internet when they don’t understand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something. It is likely that other people have already asked (and received useful answers) for the problem</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that you are facing. However, finding the exact piece of information that you need might be hard, especially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if you don’t use the correct terms/key words. Learning how to search for the information that you need is</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a skill that also takes practice. “</a:t>
            </a:r>
            <a:r>
              <a:rPr lang="en-US" sz="1100" dirty="0" err="1">
                <a:effectLst/>
                <a:latin typeface="+mn-lt"/>
                <a:ea typeface="Calibri" panose="020F0502020204030204" pitchFamily="34" charset="0"/>
                <a:cs typeface="LMRoman10-Regular"/>
              </a:rPr>
              <a:t>Stackoverflow</a:t>
            </a:r>
            <a:r>
              <a:rPr lang="en-US" sz="1100" dirty="0">
                <a:effectLst/>
                <a:latin typeface="+mn-lt"/>
                <a:ea typeface="Calibri" panose="020F0502020204030204" pitchFamily="34" charset="0"/>
                <a:cs typeface="LMRoman10-Regular"/>
              </a:rPr>
              <a:t>” and existing </a:t>
            </a:r>
            <a:r>
              <a:rPr lang="en-US" sz="1100" dirty="0" err="1">
                <a:effectLst/>
                <a:latin typeface="+mn-lt"/>
                <a:ea typeface="Calibri" panose="020F0502020204030204" pitchFamily="34" charset="0"/>
                <a:cs typeface="LMRoman10-Regular"/>
              </a:rPr>
              <a:t>cheatsheets</a:t>
            </a:r>
            <a:r>
              <a:rPr lang="en-US" sz="1100" dirty="0">
                <a:effectLst/>
                <a:latin typeface="+mn-lt"/>
                <a:ea typeface="Calibri" panose="020F0502020204030204" pitchFamily="34" charset="0"/>
                <a:cs typeface="LMRoman10-Regular"/>
              </a:rPr>
              <a:t> can be very helpful.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0-Regular"/>
              </a:rPr>
              <a:t>Ask for Help</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b="0" dirty="0">
                <a:effectLst/>
                <a:latin typeface="+mn-lt"/>
                <a:ea typeface="Calibri" panose="020F0502020204030204" pitchFamily="34" charset="0"/>
                <a:cs typeface="LMRoman10-Regular"/>
              </a:rPr>
              <a:t>We’re all learning.  And some days, I feel like I’m the one who has the most to learn.  Alcoa story.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Take your time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It is important to realize that it takes time to learn AI. What this implies is that you should not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rush to get things done if you want to master this skill. In particular, everybody goes through some level of</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struggle and frustration when learning AI. However, once you have mastered it, you will be amazed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by what this skill can do for you.</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Artificial intelligence is the branch of computer science aimed at developing machines that can simulate human intelligence.  And human intelligence is dependent on our five senses – sight, hearing, touch, smell, and taste.  AI is an established field and has been in existence since the 1950s.</a:t>
            </a:r>
          </a:p>
          <a:p>
            <a:endParaRPr lang="en-US" sz="1100" dirty="0">
              <a:solidFill>
                <a:schemeClr val="tx1">
                  <a:lumMod val="65000"/>
                  <a:lumOff val="35000"/>
                </a:schemeClr>
              </a:solidFill>
              <a:latin typeface="Calibri" panose="020F0502020204030204" pitchFamily="34" charset="0"/>
              <a:cs typeface="Calibri" panose="020F0502020204030204" pitchFamily="34" charset="0"/>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Machine learning is the subset of AI that performs specific tasks by identifying patterns within data and extracting inferences. The inferences derived from data are then used to predict outcomes on unseen data.  In machine learning, unlike traditional computer programming, the rules and heuristics are not explicitly written.  Rather, they are learned from the dataset.</a:t>
            </a:r>
          </a:p>
          <a:p>
            <a:endParaRPr lang="en-US" sz="1100" dirty="0">
              <a:solidFill>
                <a:schemeClr val="tx1">
                  <a:lumMod val="65000"/>
                  <a:lumOff val="35000"/>
                </a:schemeClr>
              </a:solidFill>
              <a:latin typeface="Calibri" panose="020F0502020204030204" pitchFamily="34" charset="0"/>
              <a:cs typeface="Calibri" panose="020F0502020204030204" pitchFamily="34" charset="0"/>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Deep learning is a subset of machine learning and an extension of a certain kind of algorithm called Artificial Neural Networks (ANNs). Neural networks are not a new phenomenon. Neural networks were created in the first half of the 1940s.</a:t>
            </a:r>
            <a:r>
              <a:rPr lang="en-US" sz="1100" dirty="0">
                <a:solidFill>
                  <a:schemeClr val="tx1">
                    <a:lumMod val="65000"/>
                    <a:lumOff val="35000"/>
                  </a:schemeClr>
                </a:solidFill>
                <a:latin typeface="Calibri" panose="020F0502020204030204" pitchFamily="34" charset="0"/>
                <a:cs typeface="Calibri" panose="020F0502020204030204" pitchFamily="34" charset="0"/>
              </a:rPr>
              <a:t>  Two factors have led to the exponential rise of deep learning in the past ten years.  The first is Big Data.  The second is enhanced hardware – graphical processing units or GPUs made by companies like Nvidia.  And the third is open-source deep learning software like TensorFlow from Google.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219308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279087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873866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9/20/2021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9/20/2021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9/20/2021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9/20/2021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9/20/2021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9/20/2021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9/20/2021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9/20/2021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9/20/2021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9/20/2021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9/20/2021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9/20/2021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Neural Networks: Getting Started</a:t>
            </a:r>
          </a:p>
        </p:txBody>
      </p:sp>
      <p:pic>
        <p:nvPicPr>
          <p:cNvPr id="6" name="Picture 5">
            <a:extLst>
              <a:ext uri="{FF2B5EF4-FFF2-40B4-BE49-F238E27FC236}">
                <a16:creationId xmlns:a16="http://schemas.microsoft.com/office/drawing/2014/main" id="{A5ADF204-79CC-4A37-97FB-FB1CE17DD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 y="3429000"/>
            <a:ext cx="6387454" cy="1676707"/>
          </a:xfrm>
          <a:prstGeom prst="rect">
            <a:avLst/>
          </a:prstGeom>
        </p:spPr>
      </p:pic>
    </p:spTree>
    <p:extLst>
      <p:ext uri="{BB962C8B-B14F-4D97-AF65-F5344CB8AC3E}">
        <p14:creationId xmlns:p14="http://schemas.microsoft.com/office/powerpoint/2010/main" val="88838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8786A-DC4B-41D1-94C9-80F444DEC6FA}"/>
              </a:ext>
            </a:extLst>
          </p:cNvPr>
          <p:cNvPicPr>
            <a:picLocks noChangeAspect="1"/>
          </p:cNvPicPr>
          <p:nvPr/>
        </p:nvPicPr>
        <p:blipFill>
          <a:blip r:embed="rId3"/>
          <a:stretch>
            <a:fillRect/>
          </a:stretch>
        </p:blipFill>
        <p:spPr>
          <a:xfrm>
            <a:off x="2806558" y="1208627"/>
            <a:ext cx="6578883" cy="4440746"/>
          </a:xfrm>
          <a:prstGeom prst="rect">
            <a:avLst/>
          </a:prstGeom>
        </p:spPr>
      </p:pic>
    </p:spTree>
    <p:extLst>
      <p:ext uri="{BB962C8B-B14F-4D97-AF65-F5344CB8AC3E}">
        <p14:creationId xmlns:p14="http://schemas.microsoft.com/office/powerpoint/2010/main" val="84444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9DF6FD6F-4674-4F14-8665-8CF23DB80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146" y="1539778"/>
            <a:ext cx="9855707" cy="3778444"/>
          </a:xfrm>
          <a:prstGeom prst="rect">
            <a:avLst/>
          </a:prstGeom>
        </p:spPr>
      </p:pic>
    </p:spTree>
    <p:extLst>
      <p:ext uri="{BB962C8B-B14F-4D97-AF65-F5344CB8AC3E}">
        <p14:creationId xmlns:p14="http://schemas.microsoft.com/office/powerpoint/2010/main" val="196221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48558F-9AA9-4957-9FCA-3E1C7D63C9D6}"/>
              </a:ext>
            </a:extLst>
          </p:cNvPr>
          <p:cNvPicPr>
            <a:picLocks noChangeAspect="1"/>
          </p:cNvPicPr>
          <p:nvPr/>
        </p:nvPicPr>
        <p:blipFill>
          <a:blip r:embed="rId3"/>
          <a:stretch>
            <a:fillRect/>
          </a:stretch>
        </p:blipFill>
        <p:spPr>
          <a:xfrm>
            <a:off x="3476625" y="557212"/>
            <a:ext cx="5238750" cy="5743575"/>
          </a:xfrm>
          <a:prstGeom prst="rect">
            <a:avLst/>
          </a:prstGeom>
        </p:spPr>
      </p:pic>
    </p:spTree>
    <p:extLst>
      <p:ext uri="{BB962C8B-B14F-4D97-AF65-F5344CB8AC3E}">
        <p14:creationId xmlns:p14="http://schemas.microsoft.com/office/powerpoint/2010/main" val="338905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4B05AC-34B0-47AF-A560-EDA23C2287BB}"/>
              </a:ext>
            </a:extLst>
          </p:cNvPr>
          <p:cNvPicPr>
            <a:picLocks noChangeAspect="1"/>
          </p:cNvPicPr>
          <p:nvPr/>
        </p:nvPicPr>
        <p:blipFill>
          <a:blip r:embed="rId3"/>
          <a:stretch>
            <a:fillRect/>
          </a:stretch>
        </p:blipFill>
        <p:spPr>
          <a:xfrm>
            <a:off x="771525" y="1466850"/>
            <a:ext cx="10648950" cy="3924300"/>
          </a:xfrm>
          <a:prstGeom prst="rect">
            <a:avLst/>
          </a:prstGeom>
        </p:spPr>
      </p:pic>
    </p:spTree>
    <p:extLst>
      <p:ext uri="{BB962C8B-B14F-4D97-AF65-F5344CB8AC3E}">
        <p14:creationId xmlns:p14="http://schemas.microsoft.com/office/powerpoint/2010/main" val="24346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extBox 7">
            <a:extLst>
              <a:ext uri="{FF2B5EF4-FFF2-40B4-BE49-F238E27FC236}">
                <a16:creationId xmlns:a16="http://schemas.microsoft.com/office/drawing/2014/main" id="{4AD8EB02-F5C0-4262-A653-4F56FF9C406E}"/>
              </a:ext>
            </a:extLst>
          </p:cNvPr>
          <p:cNvSpPr txBox="1"/>
          <p:nvPr/>
        </p:nvSpPr>
        <p:spPr>
          <a:xfrm>
            <a:off x="477981" y="2265724"/>
            <a:ext cx="11236037" cy="3046988"/>
          </a:xfrm>
          <a:prstGeom prst="rect">
            <a:avLst/>
          </a:prstGeom>
          <a:noFill/>
        </p:spPr>
        <p:txBody>
          <a:bodyPr wrap="square">
            <a:spAutoFit/>
          </a:bodyPr>
          <a:lstStyle/>
          <a:p>
            <a:pPr algn="l"/>
            <a:r>
              <a:rPr lang="en-US" sz="2400" b="0" i="0" dirty="0">
                <a:effectLst/>
                <a:latin typeface="Palatino Linotype" panose="02040502050505030304" pitchFamily="18" charset="0"/>
              </a:rPr>
              <a:t>Watch the Matrix Multiplication video embedded in exercise-1.03-student.ipynb.</a:t>
            </a:r>
            <a:br>
              <a:rPr lang="en-US" sz="2400" dirty="0">
                <a:latin typeface="Palatino Linotype" panose="02040502050505030304" pitchFamily="18" charset="0"/>
              </a:rPr>
            </a:br>
            <a:br>
              <a:rPr lang="en-US" sz="2400" dirty="0">
                <a:latin typeface="Palatino Linotype" panose="02040502050505030304" pitchFamily="18" charset="0"/>
              </a:rPr>
            </a:br>
            <a:r>
              <a:rPr lang="en-US" sz="2400" b="0" i="0" dirty="0">
                <a:effectLst/>
                <a:latin typeface="Palatino Linotype" panose="02040502050505030304" pitchFamily="18" charset="0"/>
              </a:rPr>
              <a:t>Complete the following exercises:</a:t>
            </a:r>
          </a:p>
          <a:p>
            <a:pPr algn="l"/>
            <a:r>
              <a:rPr lang="en-US" sz="2400" dirty="0">
                <a:latin typeface="Palatino Linotype" panose="02040502050505030304" pitchFamily="18" charset="0"/>
              </a:rPr>
              <a:t>	</a:t>
            </a:r>
            <a:r>
              <a:rPr lang="en-US" sz="2400" b="0" i="0" dirty="0">
                <a:effectLst/>
                <a:latin typeface="Palatino Linotype" panose="02040502050505030304" pitchFamily="18" charset="0"/>
              </a:rPr>
              <a:t>Exercise 1.02</a:t>
            </a:r>
          </a:p>
          <a:p>
            <a:pPr algn="l"/>
            <a:r>
              <a:rPr lang="en-US" sz="2400" b="0" i="0" dirty="0">
                <a:effectLst/>
                <a:latin typeface="Palatino Linotype" panose="02040502050505030304" pitchFamily="18" charset="0"/>
              </a:rPr>
              <a:t>	Exercise 1.03</a:t>
            </a:r>
          </a:p>
          <a:p>
            <a:pPr algn="l"/>
            <a:r>
              <a:rPr lang="en-US" sz="2400" b="0" i="0" dirty="0">
                <a:effectLst/>
                <a:latin typeface="Palatino Linotype" panose="02040502050505030304" pitchFamily="18" charset="0"/>
              </a:rPr>
              <a:t>	Exercise 1.04</a:t>
            </a:r>
          </a:p>
          <a:p>
            <a:pPr algn="l"/>
            <a:r>
              <a:rPr lang="en-US" sz="2400" b="0" i="0" dirty="0">
                <a:effectLst/>
                <a:latin typeface="Palatino Linotype" panose="02040502050505030304" pitchFamily="18" charset="0"/>
              </a:rPr>
              <a:t>	Exercise 1.05</a:t>
            </a:r>
          </a:p>
          <a:p>
            <a:pPr algn="l"/>
            <a:r>
              <a:rPr lang="en-US" sz="2400" b="0" i="0" dirty="0">
                <a:effectLst/>
                <a:latin typeface="Palatino Linotype" panose="02040502050505030304" pitchFamily="18" charset="0"/>
              </a:rPr>
              <a:t>	Exercise 1.06</a:t>
            </a: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890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12801" y="1386840"/>
            <a:ext cx="10540999"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a:buFont typeface="Wingdings" panose="05000000000000000000" pitchFamily="2" charset="2"/>
              <a:buChar char="Ø"/>
            </a:pPr>
            <a:r>
              <a:rPr lang="en-US" sz="3200" dirty="0">
                <a:latin typeface="Palatino Linotype" panose="02040502050505030304" pitchFamily="18" charset="0"/>
              </a:rPr>
              <a:t> Defined Terms (AI, ML, DL)</a:t>
            </a:r>
          </a:p>
          <a:p>
            <a:pPr>
              <a:buFont typeface="Wingdings" panose="05000000000000000000" pitchFamily="2" charset="2"/>
              <a:buChar char="Ø"/>
            </a:pPr>
            <a:r>
              <a:rPr lang="en-US" sz="3200" dirty="0">
                <a:latin typeface="Palatino Linotype" panose="02040502050505030304" pitchFamily="18" charset="0"/>
              </a:rPr>
              <a:t> Created and tested a pre-trained network (resnet50) </a:t>
            </a:r>
          </a:p>
          <a:p>
            <a:pPr>
              <a:buFont typeface="Wingdings" panose="05000000000000000000" pitchFamily="2" charset="2"/>
              <a:buChar char="Ø"/>
            </a:pPr>
            <a:r>
              <a:rPr lang="en-US" sz="3200" dirty="0">
                <a:latin typeface="Palatino Linotype" panose="02040502050505030304" pitchFamily="18" charset="0"/>
              </a:rPr>
              <a:t> Discussed 4 types of neural network</a:t>
            </a:r>
          </a:p>
        </p:txBody>
      </p:sp>
      <p:sp>
        <p:nvSpPr>
          <p:cNvPr id="3" name="Title 4">
            <a:extLst>
              <a:ext uri="{FF2B5EF4-FFF2-40B4-BE49-F238E27FC236}">
                <a16:creationId xmlns:a16="http://schemas.microsoft.com/office/drawing/2014/main" id="{8ADCD547-C091-45A4-9127-CC0044D81745}"/>
              </a:ext>
            </a:extLst>
          </p:cNvPr>
          <p:cNvSpPr>
            <a:spLocks noGrp="1"/>
          </p:cNvSpPr>
          <p:nvPr>
            <p:ph type="title"/>
          </p:nvPr>
        </p:nvSpPr>
        <p:spPr>
          <a:xfrm>
            <a:off x="0" y="365126"/>
            <a:ext cx="12192000" cy="1325563"/>
          </a:xfrm>
        </p:spPr>
        <p:txBody>
          <a:bodyPr/>
          <a:lstStyle/>
          <a:p>
            <a:pPr algn="ctr"/>
            <a:r>
              <a:rPr lang="en-US" dirty="0">
                <a:latin typeface="Palatino Linotype" panose="02040502050505030304" pitchFamily="18" charset="0"/>
              </a:rPr>
              <a:t>Summary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5654A88-5BCE-4533-8B40-338E944E9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6032" y="1778793"/>
            <a:ext cx="2679935" cy="330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colage, Jugaad, and Indianness Part 1 – Incorrigibly romantic …">
            <a:extLst>
              <a:ext uri="{FF2B5EF4-FFF2-40B4-BE49-F238E27FC236}">
                <a16:creationId xmlns:a16="http://schemas.microsoft.com/office/drawing/2014/main" id="{279B6237-2D5A-4311-9B90-14FFF1A7F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338262"/>
            <a:ext cx="6477000" cy="4181475"/>
          </a:xfrm>
          <a:prstGeom prst="rect">
            <a:avLst/>
          </a:prstGeom>
          <a:noFill/>
          <a:ln w="6350">
            <a:solidFill>
              <a:schemeClr val="tx1">
                <a:lumMod val="85000"/>
                <a:lumOff val="1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50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47901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65000"/>
                  <a:lumOff val="35000"/>
                </a:schemeClr>
              </a:solidFill>
              <a:latin typeface="Palatino Linotype" panose="02040502050505030304" pitchFamily="18" charset="0"/>
            </a:endParaRPr>
          </a:p>
          <a:p>
            <a:pPr algn="ctr"/>
            <a:endParaRPr lang="en-US" sz="4800" dirty="0">
              <a:solidFill>
                <a:schemeClr val="tx1">
                  <a:lumMod val="65000"/>
                  <a:lumOff val="35000"/>
                </a:schemeClr>
              </a:solidFill>
              <a:latin typeface="Palatino Linotype" panose="02040502050505030304" pitchFamily="18" charset="0"/>
            </a:endParaRPr>
          </a:p>
        </p:txBody>
      </p:sp>
      <p:pic>
        <p:nvPicPr>
          <p:cNvPr id="5" name="Picture 4">
            <a:extLst>
              <a:ext uri="{FF2B5EF4-FFF2-40B4-BE49-F238E27FC236}">
                <a16:creationId xmlns:a16="http://schemas.microsoft.com/office/drawing/2014/main" id="{84CDAD64-9B40-4678-AED7-10650F1037B2}"/>
              </a:ext>
            </a:extLst>
          </p:cNvPr>
          <p:cNvPicPr>
            <a:picLocks noChangeAspect="1"/>
          </p:cNvPicPr>
          <p:nvPr/>
        </p:nvPicPr>
        <p:blipFill>
          <a:blip r:embed="rId3"/>
          <a:stretch>
            <a:fillRect/>
          </a:stretch>
        </p:blipFill>
        <p:spPr>
          <a:xfrm>
            <a:off x="1324642" y="221675"/>
            <a:ext cx="9542716" cy="6414650"/>
          </a:xfrm>
          <a:prstGeom prst="rect">
            <a:avLst/>
          </a:prstGeom>
        </p:spPr>
      </p:pic>
      <p:sp>
        <p:nvSpPr>
          <p:cNvPr id="7" name="Rectangle 6">
            <a:extLst>
              <a:ext uri="{FF2B5EF4-FFF2-40B4-BE49-F238E27FC236}">
                <a16:creationId xmlns:a16="http://schemas.microsoft.com/office/drawing/2014/main" id="{ABDB9681-8880-4F59-BDFA-1D674DA935FE}"/>
              </a:ext>
            </a:extLst>
          </p:cNvPr>
          <p:cNvSpPr/>
          <p:nvPr/>
        </p:nvSpPr>
        <p:spPr>
          <a:xfrm>
            <a:off x="1238491" y="3831821"/>
            <a:ext cx="1539433" cy="555585"/>
          </a:xfrm>
          <a:prstGeom prst="rect">
            <a:avLst/>
          </a:prstGeom>
          <a:noFill/>
          <a:ln>
            <a:solidFill>
              <a:srgbClr val="66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61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B9362F4-9084-461C-860B-747D5A45DE19}"/>
              </a:ext>
            </a:extLst>
          </p:cNvPr>
          <p:cNvSpPr txBox="1">
            <a:spLocks/>
          </p:cNvSpPr>
          <p:nvPr/>
        </p:nvSpPr>
        <p:spPr>
          <a:xfrm>
            <a:off x="0" y="870001"/>
            <a:ext cx="12192000" cy="8262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4800" dirty="0">
                <a:solidFill>
                  <a:schemeClr val="tx1">
                    <a:lumMod val="65000"/>
                    <a:lumOff val="35000"/>
                  </a:schemeClr>
                </a:solidFill>
                <a:latin typeface="Palatino Linotype" panose="02040502050505030304" pitchFamily="18" charset="0"/>
              </a:rPr>
              <a:t>Deep Learning Foundations</a:t>
            </a:r>
          </a:p>
        </p:txBody>
      </p:sp>
      <p:pic>
        <p:nvPicPr>
          <p:cNvPr id="6" name="Picture 5">
            <a:extLst>
              <a:ext uri="{FF2B5EF4-FFF2-40B4-BE49-F238E27FC236}">
                <a16:creationId xmlns:a16="http://schemas.microsoft.com/office/drawing/2014/main" id="{41FF463C-1F11-41C3-8B6E-21A66C3DBBC3}"/>
              </a:ext>
            </a:extLst>
          </p:cNvPr>
          <p:cNvPicPr>
            <a:picLocks noChangeAspect="1"/>
          </p:cNvPicPr>
          <p:nvPr/>
        </p:nvPicPr>
        <p:blipFill>
          <a:blip r:embed="rId3"/>
          <a:stretch>
            <a:fillRect/>
          </a:stretch>
        </p:blipFill>
        <p:spPr>
          <a:xfrm>
            <a:off x="2458217" y="2633029"/>
            <a:ext cx="7275565" cy="1591941"/>
          </a:xfrm>
          <a:prstGeom prst="rect">
            <a:avLst/>
          </a:prstGeom>
        </p:spPr>
      </p:pic>
    </p:spTree>
    <p:extLst>
      <p:ext uri="{BB962C8B-B14F-4D97-AF65-F5344CB8AC3E}">
        <p14:creationId xmlns:p14="http://schemas.microsoft.com/office/powerpoint/2010/main" val="226257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47901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75000"/>
                  <a:lumOff val="25000"/>
                </a:schemeClr>
              </a:solidFill>
              <a:latin typeface="Palatino Linotype" panose="02040502050505030304" pitchFamily="18" charset="0"/>
            </a:endParaRPr>
          </a:p>
          <a:p>
            <a:pPr marL="685800" indent="-685800" algn="ctr">
              <a:buFont typeface="Wingdings" panose="05000000000000000000" pitchFamily="2" charset="2"/>
              <a:buChar char="v"/>
            </a:pPr>
            <a:r>
              <a:rPr lang="en-US" sz="4800" dirty="0">
                <a:solidFill>
                  <a:schemeClr val="tx1">
                    <a:lumMod val="75000"/>
                    <a:lumOff val="25000"/>
                  </a:schemeClr>
                </a:solidFill>
                <a:latin typeface="Palatino Linotype" panose="02040502050505030304" pitchFamily="18" charset="0"/>
              </a:rPr>
              <a:t> How does it work?</a:t>
            </a:r>
          </a:p>
          <a:p>
            <a:pPr algn="ctr"/>
            <a:endParaRPr lang="en-US" sz="4800" dirty="0">
              <a:solidFill>
                <a:schemeClr val="tx1">
                  <a:lumMod val="75000"/>
                  <a:lumOff val="25000"/>
                </a:schemeClr>
              </a:solidFill>
              <a:latin typeface="Palatino Linotype" panose="02040502050505030304" pitchFamily="18" charset="0"/>
            </a:endParaRPr>
          </a:p>
          <a:p>
            <a:pPr marL="685800" indent="-685800" algn="ctr">
              <a:buFont typeface="Wingdings" panose="05000000000000000000" pitchFamily="2" charset="2"/>
              <a:buChar char="v"/>
            </a:pPr>
            <a:r>
              <a:rPr lang="en-US" sz="4800" dirty="0">
                <a:solidFill>
                  <a:schemeClr val="tx1">
                    <a:lumMod val="75000"/>
                    <a:lumOff val="25000"/>
                  </a:schemeClr>
                </a:solidFill>
                <a:latin typeface="Palatino Linotype" panose="02040502050505030304" pitchFamily="18" charset="0"/>
              </a:rPr>
              <a:t> Where can I use it?</a:t>
            </a:r>
          </a:p>
        </p:txBody>
      </p:sp>
      <p:sp>
        <p:nvSpPr>
          <p:cNvPr id="5" name="Title 4">
            <a:extLst>
              <a:ext uri="{FF2B5EF4-FFF2-40B4-BE49-F238E27FC236}">
                <a16:creationId xmlns:a16="http://schemas.microsoft.com/office/drawing/2014/main" id="{B7397125-7572-4152-9BD7-1AE49B44DA61}"/>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Essential Questions</a:t>
            </a:r>
          </a:p>
        </p:txBody>
      </p:sp>
    </p:spTree>
    <p:extLst>
      <p:ext uri="{BB962C8B-B14F-4D97-AF65-F5344CB8AC3E}">
        <p14:creationId xmlns:p14="http://schemas.microsoft.com/office/powerpoint/2010/main" val="17000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E17A22-518F-48AE-8AA1-8DFB9FA5D388}"/>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Learning Strategies</a:t>
            </a:r>
          </a:p>
        </p:txBody>
      </p:sp>
      <p:sp>
        <p:nvSpPr>
          <p:cNvPr id="2" name="TextBox 1">
            <a:extLst>
              <a:ext uri="{FF2B5EF4-FFF2-40B4-BE49-F238E27FC236}">
                <a16:creationId xmlns:a16="http://schemas.microsoft.com/office/drawing/2014/main" id="{E416CB39-468F-4B73-820F-75AA3E28FB7C}"/>
              </a:ext>
            </a:extLst>
          </p:cNvPr>
          <p:cNvSpPr txBox="1"/>
          <p:nvPr/>
        </p:nvSpPr>
        <p:spPr>
          <a:xfrm>
            <a:off x="1287162" y="1684278"/>
            <a:ext cx="10904837" cy="523220"/>
          </a:xfrm>
          <a:prstGeom prst="rect">
            <a:avLst/>
          </a:prstGeom>
          <a:noFill/>
        </p:spPr>
        <p:txBody>
          <a:bodyPr wrap="square" rtlCol="0">
            <a:spAutoFit/>
          </a:bodyPr>
          <a:lstStyle/>
          <a:p>
            <a:r>
              <a:rPr lang="en-US" sz="2800" dirty="0">
                <a:solidFill>
                  <a:schemeClr val="tx1">
                    <a:lumMod val="75000"/>
                    <a:lumOff val="25000"/>
                  </a:schemeClr>
                </a:solidFill>
                <a:latin typeface="Palatino Linotype" panose="02040502050505030304" pitchFamily="18" charset="0"/>
              </a:rPr>
              <a:t>1. Focus</a:t>
            </a:r>
          </a:p>
        </p:txBody>
      </p:sp>
      <p:sp>
        <p:nvSpPr>
          <p:cNvPr id="7" name="TextBox 6">
            <a:extLst>
              <a:ext uri="{FF2B5EF4-FFF2-40B4-BE49-F238E27FC236}">
                <a16:creationId xmlns:a16="http://schemas.microsoft.com/office/drawing/2014/main" id="{8FFE6C67-1278-4A0C-8656-5CAE9CC22ABA}"/>
              </a:ext>
            </a:extLst>
          </p:cNvPr>
          <p:cNvSpPr txBox="1"/>
          <p:nvPr/>
        </p:nvSpPr>
        <p:spPr>
          <a:xfrm>
            <a:off x="1287162" y="2418963"/>
            <a:ext cx="4519379" cy="523220"/>
          </a:xfrm>
          <a:prstGeom prst="rect">
            <a:avLst/>
          </a:prstGeom>
          <a:noFill/>
        </p:spPr>
        <p:txBody>
          <a:bodyPr wrap="none" rtlCol="0">
            <a:spAutoFit/>
          </a:bodyPr>
          <a:lstStyle/>
          <a:p>
            <a:r>
              <a:rPr lang="en-US" sz="2800" dirty="0">
                <a:solidFill>
                  <a:schemeClr val="tx1">
                    <a:lumMod val="75000"/>
                    <a:lumOff val="25000"/>
                  </a:schemeClr>
                </a:solidFill>
                <a:latin typeface="Palatino Linotype" panose="02040502050505030304" pitchFamily="18" charset="0"/>
              </a:rPr>
              <a:t>2. Avoid “Copy and Paste” </a:t>
            </a:r>
          </a:p>
        </p:txBody>
      </p:sp>
      <p:sp>
        <p:nvSpPr>
          <p:cNvPr id="8" name="TextBox 7">
            <a:extLst>
              <a:ext uri="{FF2B5EF4-FFF2-40B4-BE49-F238E27FC236}">
                <a16:creationId xmlns:a16="http://schemas.microsoft.com/office/drawing/2014/main" id="{983E00B9-2E69-4C3A-85EC-36241FBAF7D5}"/>
              </a:ext>
            </a:extLst>
          </p:cNvPr>
          <p:cNvSpPr txBox="1"/>
          <p:nvPr/>
        </p:nvSpPr>
        <p:spPr>
          <a:xfrm>
            <a:off x="1287162" y="3203782"/>
            <a:ext cx="7245894" cy="523220"/>
          </a:xfrm>
          <a:prstGeom prst="rect">
            <a:avLst/>
          </a:prstGeom>
          <a:noFill/>
        </p:spPr>
        <p:txBody>
          <a:bodyPr wrap="none" rtlCol="0">
            <a:spAutoFit/>
          </a:bodyPr>
          <a:lstStyle/>
          <a:p>
            <a:r>
              <a:rPr lang="en-US" sz="2800" dirty="0">
                <a:solidFill>
                  <a:schemeClr val="tx1">
                    <a:lumMod val="75000"/>
                    <a:lumOff val="25000"/>
                  </a:schemeClr>
                </a:solidFill>
                <a:latin typeface="Palatino Linotype" panose="02040502050505030304" pitchFamily="18" charset="0"/>
              </a:rPr>
              <a:t>3. Study Code Block-by-Block / Line-by-Line</a:t>
            </a:r>
          </a:p>
        </p:txBody>
      </p:sp>
      <p:sp>
        <p:nvSpPr>
          <p:cNvPr id="9" name="TextBox 8">
            <a:extLst>
              <a:ext uri="{FF2B5EF4-FFF2-40B4-BE49-F238E27FC236}">
                <a16:creationId xmlns:a16="http://schemas.microsoft.com/office/drawing/2014/main" id="{72CDE375-0181-454C-9F0A-A8D3CD5CEF8B}"/>
              </a:ext>
            </a:extLst>
          </p:cNvPr>
          <p:cNvSpPr txBox="1"/>
          <p:nvPr/>
        </p:nvSpPr>
        <p:spPr>
          <a:xfrm>
            <a:off x="1287162" y="3988601"/>
            <a:ext cx="5777672" cy="523220"/>
          </a:xfrm>
          <a:prstGeom prst="rect">
            <a:avLst/>
          </a:prstGeom>
          <a:noFill/>
        </p:spPr>
        <p:txBody>
          <a:bodyPr wrap="none" rtlCol="0">
            <a:spAutoFit/>
          </a:bodyPr>
          <a:lstStyle/>
          <a:p>
            <a:r>
              <a:rPr lang="en-US" sz="2800" dirty="0">
                <a:solidFill>
                  <a:schemeClr val="tx1">
                    <a:lumMod val="75000"/>
                    <a:lumOff val="25000"/>
                  </a:schemeClr>
                </a:solidFill>
                <a:latin typeface="Palatino Linotype" panose="02040502050505030304" pitchFamily="18" charset="0"/>
              </a:rPr>
              <a:t>4. Use the Internet to Find Answers</a:t>
            </a:r>
          </a:p>
        </p:txBody>
      </p:sp>
      <p:sp>
        <p:nvSpPr>
          <p:cNvPr id="10" name="TextBox 9">
            <a:extLst>
              <a:ext uri="{FF2B5EF4-FFF2-40B4-BE49-F238E27FC236}">
                <a16:creationId xmlns:a16="http://schemas.microsoft.com/office/drawing/2014/main" id="{E37D6076-18D3-4585-AAA3-1F4F2E84D145}"/>
              </a:ext>
            </a:extLst>
          </p:cNvPr>
          <p:cNvSpPr txBox="1"/>
          <p:nvPr/>
        </p:nvSpPr>
        <p:spPr>
          <a:xfrm>
            <a:off x="1287162" y="4773420"/>
            <a:ext cx="2589042" cy="523220"/>
          </a:xfrm>
          <a:prstGeom prst="rect">
            <a:avLst/>
          </a:prstGeom>
          <a:noFill/>
        </p:spPr>
        <p:txBody>
          <a:bodyPr wrap="none" rtlCol="0">
            <a:spAutoFit/>
          </a:bodyPr>
          <a:lstStyle/>
          <a:p>
            <a:r>
              <a:rPr lang="en-US" sz="2800" dirty="0">
                <a:solidFill>
                  <a:schemeClr val="tx1">
                    <a:lumMod val="75000"/>
                    <a:lumOff val="25000"/>
                  </a:schemeClr>
                </a:solidFill>
                <a:latin typeface="Palatino Linotype" panose="02040502050505030304" pitchFamily="18" charset="0"/>
              </a:rPr>
              <a:t>5. Ask for Help</a:t>
            </a:r>
          </a:p>
        </p:txBody>
      </p:sp>
      <p:sp>
        <p:nvSpPr>
          <p:cNvPr id="11" name="TextBox 10">
            <a:extLst>
              <a:ext uri="{FF2B5EF4-FFF2-40B4-BE49-F238E27FC236}">
                <a16:creationId xmlns:a16="http://schemas.microsoft.com/office/drawing/2014/main" id="{8F83BAB0-47A5-4A11-AEF3-5D9337D78F98}"/>
              </a:ext>
            </a:extLst>
          </p:cNvPr>
          <p:cNvSpPr txBox="1"/>
          <p:nvPr/>
        </p:nvSpPr>
        <p:spPr>
          <a:xfrm>
            <a:off x="1287162" y="5511191"/>
            <a:ext cx="3040576" cy="523220"/>
          </a:xfrm>
          <a:prstGeom prst="rect">
            <a:avLst/>
          </a:prstGeom>
          <a:noFill/>
        </p:spPr>
        <p:txBody>
          <a:bodyPr wrap="none" rtlCol="0">
            <a:spAutoFit/>
          </a:bodyPr>
          <a:lstStyle/>
          <a:p>
            <a:r>
              <a:rPr lang="en-US" sz="2800" dirty="0">
                <a:solidFill>
                  <a:schemeClr val="tx1">
                    <a:lumMod val="75000"/>
                    <a:lumOff val="25000"/>
                  </a:schemeClr>
                </a:solidFill>
                <a:latin typeface="Palatino Linotype" panose="02040502050505030304" pitchFamily="18" charset="0"/>
              </a:rPr>
              <a:t>6. Take Your Time</a:t>
            </a:r>
          </a:p>
        </p:txBody>
      </p:sp>
      <p:sp>
        <p:nvSpPr>
          <p:cNvPr id="12" name="TextBox 11">
            <a:extLst>
              <a:ext uri="{FF2B5EF4-FFF2-40B4-BE49-F238E27FC236}">
                <a16:creationId xmlns:a16="http://schemas.microsoft.com/office/drawing/2014/main" id="{095F6EAF-876B-4944-AE59-277B963164D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Valle, D.. (2016). How to learn a scripting language</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picture containing graphical user interface&#10;&#10;Description automatically generated">
            <a:extLst>
              <a:ext uri="{FF2B5EF4-FFF2-40B4-BE49-F238E27FC236}">
                <a16:creationId xmlns:a16="http://schemas.microsoft.com/office/drawing/2014/main" id="{5D8E0BAF-A356-453D-9D7F-65ED07018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380" y="1253331"/>
            <a:ext cx="8033239" cy="4351338"/>
          </a:xfrm>
          <a:prstGeom prst="rect">
            <a:avLst/>
          </a:prstGeom>
        </p:spPr>
      </p:pic>
    </p:spTree>
    <p:extLst>
      <p:ext uri="{BB962C8B-B14F-4D97-AF65-F5344CB8AC3E}">
        <p14:creationId xmlns:p14="http://schemas.microsoft.com/office/powerpoint/2010/main" val="255293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076806"/>
            <a:ext cx="12192000" cy="704387"/>
          </a:xfrm>
          <a:noFill/>
        </p:spPr>
        <p:txBody>
          <a:bodyPr>
            <a:noAutofit/>
          </a:body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1.01 (Image &amp; Speech Recognition Demo)</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539F426C-5A30-441C-B0C2-04ADFC8CE324}"/>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30048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2953213"/>
            <a:ext cx="12192000" cy="951574"/>
          </a:xfrm>
          <a:noFill/>
        </p:spPr>
        <p:txBody>
          <a:bodyPr>
            <a:normAutofit fontScale="90000"/>
          </a:bodyPr>
          <a:lstStyle/>
          <a:p>
            <a:pPr algn="ct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r>
              <a:rPr lang="en-US" sz="4400" dirty="0">
                <a:solidFill>
                  <a:schemeClr val="tx1">
                    <a:lumMod val="65000"/>
                    <a:lumOff val="35000"/>
                  </a:schemeClr>
                </a:solidFill>
              </a:rPr>
              <a:t>     </a:t>
            </a:r>
            <a:r>
              <a:rPr lang="en-US" sz="6700" dirty="0">
                <a:solidFill>
                  <a:schemeClr val="tx1">
                    <a:lumMod val="65000"/>
                    <a:lumOff val="35000"/>
                  </a:schemeClr>
                </a:solidFill>
                <a:latin typeface="Palatino Linotype" panose="02040502050505030304" pitchFamily="18" charset="0"/>
              </a:rPr>
              <a:t>Neural Network Types</a:t>
            </a:r>
            <a:endParaRPr lang="en-US" sz="67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Tree>
    <p:extLst>
      <p:ext uri="{BB962C8B-B14F-4D97-AF65-F5344CB8AC3E}">
        <p14:creationId xmlns:p14="http://schemas.microsoft.com/office/powerpoint/2010/main" val="210182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2714</TotalTime>
  <Words>1865</Words>
  <Application>Microsoft Office PowerPoint</Application>
  <PresentationFormat>Widescreen</PresentationFormat>
  <Paragraphs>115</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Courier New</vt:lpstr>
      <vt:lpstr>Lato</vt:lpstr>
      <vt:lpstr>Palatino Linotype</vt:lpstr>
      <vt:lpstr>Times New Roman</vt:lpstr>
      <vt:lpstr>Wingdings</vt:lpstr>
      <vt:lpstr>Office Theme</vt:lpstr>
      <vt:lpstr>PowerPoint Presentation</vt:lpstr>
      <vt:lpstr>PowerPoint Presentation</vt:lpstr>
      <vt:lpstr>PowerPoint Presentation</vt:lpstr>
      <vt:lpstr>Essential Questions</vt:lpstr>
      <vt:lpstr>Learning Strategies</vt:lpstr>
      <vt:lpstr>PowerPoint Presentation</vt:lpstr>
      <vt:lpstr>PowerPoint Presentation</vt:lpstr>
      <vt:lpstr>             1.01 (Image &amp; Speech Recognition Demo)</vt:lpstr>
      <vt:lpstr>             Neural Network Types</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231</cp:revision>
  <cp:lastPrinted>2021-06-29T20:31:42Z</cp:lastPrinted>
  <dcterms:created xsi:type="dcterms:W3CDTF">2021-03-18T17:30:04Z</dcterms:created>
  <dcterms:modified xsi:type="dcterms:W3CDTF">2021-09-20T22:41:45Z</dcterms:modified>
</cp:coreProperties>
</file>