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6" r:id="rId2"/>
    <p:sldId id="328" r:id="rId3"/>
    <p:sldId id="331" r:id="rId4"/>
    <p:sldId id="332" r:id="rId5"/>
    <p:sldId id="334" r:id="rId6"/>
    <p:sldId id="333" r:id="rId7"/>
    <p:sldId id="336" r:id="rId8"/>
    <p:sldId id="308" r:id="rId9"/>
    <p:sldId id="335" r:id="rId10"/>
    <p:sldId id="329" r:id="rId11"/>
    <p:sldId id="330" r:id="rId12"/>
    <p:sldId id="327"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90" autoAdjust="0"/>
    <p:restoredTop sz="52767" autoAdjust="0"/>
  </p:normalViewPr>
  <p:slideViewPr>
    <p:cSldViewPr snapToGrid="0" showGuides="1">
      <p:cViewPr varScale="1">
        <p:scale>
          <a:sx n="37" d="100"/>
          <a:sy n="37" d="100"/>
        </p:scale>
        <p:origin x="952"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Hello and welcome to this transformers presentation.  I’m Dan Maxwell, and I will act as your guide and mentor for this learning experience.  I currently work as an AI Trainer / Consultant in the Research Computing Department at the University of Florida.</a:t>
            </a:r>
          </a:p>
          <a:p>
            <a:endParaRPr lang="en-US" dirty="0">
              <a:latin typeface="+mn-lt"/>
            </a:endParaRPr>
          </a:p>
          <a:p>
            <a:r>
              <a:rPr lang="en-US" dirty="0">
                <a:latin typeface="+mn-lt"/>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Moving on, our second transformer building block is the </a:t>
            </a:r>
            <a:r>
              <a:rPr lang="en-US" b="1" dirty="0"/>
              <a:t>skip connection</a:t>
            </a:r>
            <a:r>
              <a:rPr lang="en-US" dirty="0"/>
              <a:t>, 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 real, physical portrait using acrylic paints on canvas. After weeks of sittings, the portrait is done, and you send it to your subject for their approval. They say that they like it, but they regret having worn a particular ring on one finger, and wish they’d worn a different one that they like more. Can you change that?</a:t>
            </a:r>
          </a:p>
          <a:p>
            <a:pPr algn="l"/>
            <a:endParaRPr lang="en-US" dirty="0"/>
          </a:p>
          <a:p>
            <a:pPr algn="l"/>
            <a:r>
              <a:rPr lang="en-US" dirty="0"/>
              <a:t>One way to proceed would be to invite your subject back to the studio and paint a whole new portrait from scratch on a blank canvas, only this time with the new ring on their finger. That would require a lot of time and effort. If they’d allow it, a more expeditious approach would be to take the portrait you have, and unobtrusively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it would be wasteful to expend resources processing the parts of the tensor that don’t need to change. Just as with the painting, it would be much more efficient for the layer to compute only the changes it wants to make. Then it can combine those changes with the original input to produce its output.</a:t>
            </a:r>
          </a:p>
          <a:p>
            <a:pPr algn="l"/>
            <a:endParaRPr lang="en-US" dirty="0"/>
          </a:p>
          <a:p>
            <a:pPr algn="l"/>
            <a:r>
              <a:rPr lang="en-US" dirty="0"/>
              <a:t>The extra line in the drawing (red) that carries the input to the addition node is called a </a:t>
            </a:r>
            <a:r>
              <a:rPr lang="en-US" b="1" dirty="0"/>
              <a:t>skip connection</a:t>
            </a:r>
            <a:r>
              <a:rPr lang="en-US" dirty="0"/>
              <a:t>, or a residual connection because of its mathematical interpretation.  We can place a skip connection around multiple layers in sequence, if we like, as shown here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third building block.  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our last transformer building block – </a:t>
            </a:r>
            <a:r>
              <a:rPr lang="en-US" b="1" dirty="0"/>
              <a:t>positional encoding </a:t>
            </a:r>
            <a:r>
              <a:rPr lang="en-US" dirty="0"/>
              <a:t>– was designed to solve a problem that comes up as soon as we take RNNs out of our system: we lose track of where each word is located in the input sentence. This important information is inherent in the RNN structure, because the words come in one at a time, allowing the hidden state inside a recurrent cell to remember the order in which the words arrived.</a:t>
            </a:r>
          </a:p>
          <a:p>
            <a:pPr algn="l"/>
            <a:endParaRPr lang="en-US" dirty="0"/>
          </a:p>
          <a:p>
            <a:pPr algn="l"/>
            <a:r>
              <a:rPr lang="en-US" dirty="0"/>
              <a:t>But as we’ve seen, attention mixes together the representations of multiple words. How can later stages know where each word belongs in the sentence?</a:t>
            </a:r>
          </a:p>
          <a:p>
            <a:pPr algn="l"/>
            <a:endParaRPr lang="en-US" dirty="0"/>
          </a:p>
          <a:p>
            <a:pPr algn="l"/>
            <a:r>
              <a:rPr lang="en-US" dirty="0"/>
              <a:t>The answer is to insert each word’s position, or index, into the representation for the word itself. That way, as the word’s representations get processed, the position information naturally comes along for the ride. The generic name for this process is positional encoding.</a:t>
            </a:r>
          </a:p>
          <a:p>
            <a:pPr algn="l"/>
            <a:endParaRPr lang="en-US" dirty="0"/>
          </a:p>
          <a:p>
            <a:pPr algn="l"/>
            <a:r>
              <a:rPr lang="en-US" dirty="0"/>
              <a:t>A simple approach to positional encoding is to append a few bits to the end of each word to hold its location, as shown on the left. But at some point, we might get a sentence that requires more bits than we’ve made available, and then we’d be in trouble because we wouldn’t be able to assign each word a unique number for its location. And if we make the storage too big, it’s just wasted and slows everything down. This approach is also awkward to implement, since we then need to introduce some special mechanism for handling those bits.</a:t>
            </a:r>
          </a:p>
          <a:p>
            <a:pPr algn="l"/>
            <a:endParaRPr lang="en-US" dirty="0"/>
          </a:p>
          <a:p>
            <a:pPr algn="l"/>
            <a:r>
              <a:rPr lang="en-US" dirty="0"/>
              <a:t>Alright, that wraps up our presentation of transformer building blocks.  It’s time for some hands-on work.</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RNNs have a few drawbacks. Because all of the information about an input is represented in a single piece of state memory, or context vector, the networks inside each recurrent cell need to work hard to compress everything that’s needed into the available space. And no matter how large we make the state memory, we can always get an input that exceeds what the memory can hold, so something necessarily gets lost.</a:t>
            </a:r>
          </a:p>
          <a:p>
            <a:pPr algn="l"/>
            <a:endParaRPr lang="en-US" dirty="0"/>
          </a:p>
          <a:p>
            <a:pPr algn="l"/>
            <a:r>
              <a:rPr lang="en-US" dirty="0"/>
              <a:t>Another problem is that an RNN must be trained and used one word at a time. This can be a slow way to work, particularly with large databases.</a:t>
            </a:r>
          </a:p>
          <a:p>
            <a:pPr algn="l"/>
            <a:endParaRPr lang="en-US" dirty="0"/>
          </a:p>
          <a:p>
            <a:pPr algn="l"/>
            <a:r>
              <a:rPr lang="en-US" dirty="0"/>
              <a:t>An attention network is an alternative approach.  Attention networks do not have a state memory and can be trained and used in parallel. They can also be combined into larger structures called transformers; large language models capable of performing complex tasks like translation.  In fact, the building blocks of </a:t>
            </a:r>
            <a:r>
              <a:rPr lang="en-US" b="1" dirty="0"/>
              <a:t>transformers</a:t>
            </a:r>
            <a:r>
              <a:rPr lang="en-US" dirty="0"/>
              <a:t> can be used in other architectures that provide even more powerful language models, including generators.</a:t>
            </a:r>
          </a:p>
          <a:p>
            <a:pPr algn="l"/>
            <a:endParaRPr lang="en-US" dirty="0"/>
          </a:p>
          <a:p>
            <a:pPr algn="l"/>
            <a:r>
              <a:rPr lang="en-US" dirty="0"/>
              <a:t>So, what is a transformer?</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with a simple image…  first off, the Transformer architecture excels at handling text data which is inherently sequential.  It takes a text sequence as input and produces another text sequence as output;  for example, to translate an input English sentence to Spanish.</a:t>
            </a:r>
          </a:p>
          <a:p>
            <a:pPr algn="l"/>
            <a:endParaRPr lang="en-US" b="0" i="0" dirty="0">
              <a:solidFill>
                <a:srgbClr val="292929"/>
              </a:solidFill>
              <a:effectLst/>
              <a:latin typeface="+mn-lt"/>
            </a:endParaRPr>
          </a:p>
          <a:p>
            <a:pPr algn="l"/>
            <a:r>
              <a:rPr lang="en-US" b="0" i="0" dirty="0">
                <a:solidFill>
                  <a:srgbClr val="292929"/>
                </a:solidFill>
                <a:effectLst/>
                <a:latin typeface="charter"/>
              </a:rPr>
              <a:t>As opposed to directional models, which read the text input sequentially (left-to-right or right-to-left), the Transformer encoder reads the entire sequence of words at once. Therefore, it is considered bidirectional, though it would be more accurate to say that it’s non-directional. This characteristic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of its surroundings (left and right of the word).</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Encoder is a reusable module that is the defining component of all Transformer architectures.  Here we see an encoder comprised of a self-attention layer as well as a couple of layer norm layers.  Additionally, residual skip connections allow this encoder to bypass the self-attention and feed forward layers as needed.  We will discuss these unique transformer building blocks in just a moment…</a:t>
            </a:r>
          </a:p>
          <a:p>
            <a:pPr algn="l"/>
            <a:endParaRPr lang="en-US" b="0" i="0" dirty="0">
              <a:solidFill>
                <a:srgbClr val="292929"/>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All the Encoders are identical to one another. Similarly, all the Decoders are identical.</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now consider some of the unique transformer building blocks presented in the last two slides.  However, I will not discuss word embeddings as that topic has already been covered in the last workshop of our NLP sequence.  Attention, skip connections, and the layer norm operation have all appeared in previous slides, except for positional encoding.  Now it’s time to dive into the details…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So, let’s start with our first transformer building block – </a:t>
            </a:r>
            <a:r>
              <a:rPr lang="en-US" b="1" dirty="0">
                <a:latin typeface="+mn-lt"/>
              </a:rPr>
              <a:t>attention</a:t>
            </a:r>
            <a:r>
              <a:rPr lang="en-US" b="0" dirty="0">
                <a:latin typeface="+mn-lt"/>
              </a:rPr>
              <a:t>. More concretely, w</a:t>
            </a:r>
            <a:r>
              <a:rPr lang="en-US" dirty="0">
                <a:latin typeface="+mn-lt"/>
              </a:rPr>
              <a:t>hat is attention?  </a:t>
            </a:r>
          </a:p>
          <a:p>
            <a:pPr algn="l"/>
            <a:endParaRPr lang="en-US" dirty="0">
              <a:latin typeface="+mn-lt"/>
            </a:endParaRPr>
          </a:p>
          <a:p>
            <a:pPr algn="l"/>
            <a:r>
              <a:rPr lang="en-US" dirty="0">
                <a:latin typeface="+mn-lt"/>
              </a:rPr>
              <a:t>Suppose we want to translate the sentence “I saw a big dog eat his dinner.” When we’re translating dog, we probably don’t care about the word saw, but to translate the pronoun his correctly may require us to connect that to the two words big dog.</a:t>
            </a:r>
          </a:p>
          <a:p>
            <a:pPr algn="l"/>
            <a:endParaRPr lang="en-US" dirty="0">
              <a:latin typeface="+mn-lt"/>
            </a:endParaRPr>
          </a:p>
          <a:p>
            <a:pPr algn="l"/>
            <a:r>
              <a:rPr lang="en-US" dirty="0">
                <a:latin typeface="+mn-lt"/>
              </a:rPr>
              <a:t>If we can work out, for each word in the input, which other words can influence our translation, then we can focus just on those words and ignore the others. This would be a big savings in both memory and computation time. And if we can work this out in a way that doesn’t depend on processing the words serially, we can even do it in parallel.</a:t>
            </a:r>
          </a:p>
          <a:p>
            <a:pPr algn="l"/>
            <a:endParaRPr lang="en-US" dirty="0">
              <a:latin typeface="+mn-lt"/>
            </a:endParaRPr>
          </a:p>
          <a:p>
            <a:pPr algn="l"/>
            <a:r>
              <a:rPr lang="en-US" dirty="0">
                <a:latin typeface="+mn-lt"/>
              </a:rPr>
              <a:t>The algorithm that does this job is called </a:t>
            </a:r>
            <a:r>
              <a:rPr lang="en-US" b="1" dirty="0">
                <a:latin typeface="+mn-lt"/>
              </a:rPr>
              <a:t>attention</a:t>
            </a:r>
            <a:r>
              <a:rPr lang="en-US" dirty="0">
                <a:latin typeface="+mn-lt"/>
              </a:rPr>
              <a:t>, or </a:t>
            </a:r>
            <a:r>
              <a:rPr lang="en-US" b="1" dirty="0">
                <a:latin typeface="+mn-lt"/>
              </a:rPr>
              <a:t>self-attention</a:t>
            </a:r>
            <a:r>
              <a:rPr lang="en-US" dirty="0">
                <a:latin typeface="+mn-lt"/>
              </a:rPr>
              <a:t>. Attention lets us focus our resources on only the parts of the input that matter.  Let’s start with an analogy…</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3256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C32C41B2-E725-465A-9365-234028BBB37D}"/>
              </a:ext>
            </a:extLst>
          </p:cNvPr>
          <p:cNvSpPr>
            <a:spLocks noGrp="1"/>
          </p:cNvSpPr>
          <p:nvPr>
            <p:ph type="title"/>
          </p:nvPr>
        </p:nvSpPr>
        <p:spPr>
          <a:xfrm>
            <a:off x="0" y="312552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     8.01 (Transformer)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7170" name="Picture 2">
            <a:extLst>
              <a:ext uri="{FF2B5EF4-FFF2-40B4-BE49-F238E27FC236}">
                <a16:creationId xmlns:a16="http://schemas.microsoft.com/office/drawing/2014/main" id="{E01D43ED-BB64-44A3-8FE0-0C3CD9C11E9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3900" y="1790700"/>
            <a:ext cx="3124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5F58BA1E-FF07-46F1-BE57-F2D9FB4D711F}"/>
              </a:ext>
            </a:extLst>
          </p:cNvPr>
          <p:cNvPicPr>
            <a:picLocks noChangeAspect="1"/>
          </p:cNvPicPr>
          <p:nvPr/>
        </p:nvPicPr>
        <p:blipFill>
          <a:blip r:embed="rId4"/>
          <a:stretch>
            <a:fillRect/>
          </a:stretch>
        </p:blipFill>
        <p:spPr>
          <a:xfrm>
            <a:off x="5384383" y="3645875"/>
            <a:ext cx="1790700" cy="635000"/>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09F6952B-A598-404A-8864-3F355F8310E1}"/>
              </a:ext>
            </a:extLst>
          </p:cNvPr>
          <p:cNvPicPr>
            <a:picLocks noChangeAspect="1"/>
          </p:cNvPicPr>
          <p:nvPr/>
        </p:nvPicPr>
        <p:blipFill>
          <a:blip r:embed="rId5"/>
          <a:stretch>
            <a:fillRect/>
          </a:stretch>
        </p:blipFill>
        <p:spPr>
          <a:xfrm>
            <a:off x="7130411" y="3643769"/>
            <a:ext cx="2451100" cy="63500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2B24B92B-9082-4D8B-8A98-5367436AE603}"/>
              </a:ext>
            </a:extLst>
          </p:cNvPr>
          <p:cNvPicPr>
            <a:picLocks noChangeAspect="1"/>
          </p:cNvPicPr>
          <p:nvPr/>
        </p:nvPicPr>
        <p:blipFill>
          <a:blip r:embed="rId6"/>
          <a:stretch>
            <a:fillRect/>
          </a:stretch>
        </p:blipFill>
        <p:spPr>
          <a:xfrm>
            <a:off x="3934266" y="3070142"/>
            <a:ext cx="2260600" cy="635000"/>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05C25B04-E31F-4C9A-BAEC-C8DAF341643B}"/>
              </a:ext>
            </a:extLst>
          </p:cNvPr>
          <p:cNvPicPr>
            <a:picLocks noChangeAspect="1"/>
          </p:cNvPicPr>
          <p:nvPr/>
        </p:nvPicPr>
        <p:blipFill>
          <a:blip r:embed="rId7"/>
          <a:stretch>
            <a:fillRect/>
          </a:stretch>
        </p:blipFill>
        <p:spPr>
          <a:xfrm>
            <a:off x="6184787" y="3070142"/>
            <a:ext cx="275590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I saw a big dog eat his dinner</a:t>
            </a:r>
          </a:p>
        </p:txBody>
      </p:sp>
      <p:pic>
        <p:nvPicPr>
          <p:cNvPr id="5" name="Picture 4">
            <a:extLst>
              <a:ext uri="{FF2B5EF4-FFF2-40B4-BE49-F238E27FC236}">
                <a16:creationId xmlns:a16="http://schemas.microsoft.com/office/drawing/2014/main" id="{F6257FCE-BB0F-47BC-A1F4-AE5CF1E6292F}"/>
              </a:ext>
            </a:extLst>
          </p:cNvPr>
          <p:cNvPicPr>
            <a:picLocks noChangeAspect="1"/>
          </p:cNvPicPr>
          <p:nvPr/>
        </p:nvPicPr>
        <p:blipFill>
          <a:blip r:embed="rId3"/>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10">
            <a:extLst>
              <a:ext uri="{FF2B5EF4-FFF2-40B4-BE49-F238E27FC236}">
                <a16:creationId xmlns:a16="http://schemas.microsoft.com/office/drawing/2014/main" id="{114ECFDE-71CF-45E4-85CE-E8B3576A5F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4378" y="2593521"/>
            <a:ext cx="9223243" cy="1670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735E562-6BDB-4BAF-9A39-63881DBFE630}"/>
              </a:ext>
            </a:extLst>
          </p:cNvPr>
          <p:cNvPicPr>
            <a:picLocks noChangeAspect="1"/>
          </p:cNvPicPr>
          <p:nvPr/>
        </p:nvPicPr>
        <p:blipFill>
          <a:blip r:embed="rId4"/>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8317</TotalTime>
  <Words>2288</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charter</vt:lpstr>
      <vt:lpstr>Arial</vt:lpstr>
      <vt:lpstr>Calibri</vt:lpstr>
      <vt:lpstr>Calibri Light</vt:lpstr>
      <vt:lpstr>Courier New</vt:lpstr>
      <vt:lpstr>Palatino Linotype</vt:lpstr>
      <vt:lpstr>Office Theme</vt:lpstr>
      <vt:lpstr>PowerPoint Presentation</vt:lpstr>
      <vt:lpstr>Limits of Recurrent Neural Networks</vt:lpstr>
      <vt:lpstr>PowerPoint Presentation</vt:lpstr>
      <vt:lpstr>PowerPoint Presentation</vt:lpstr>
      <vt:lpstr>PowerPoint Presentation</vt:lpstr>
      <vt:lpstr>PowerPoint Presentation</vt:lpstr>
      <vt:lpstr>Transformer Building Blocks</vt:lpstr>
      <vt:lpstr>PowerPoint Presentation</vt:lpstr>
      <vt:lpstr>PowerPoint Presentation</vt:lpstr>
      <vt:lpstr>PowerPoint Presentation</vt:lpstr>
      <vt:lpstr>PowerPoint Presentation</vt:lpstr>
      <vt:lpstr>PowerPoint Presentation</vt:lpstr>
      <vt:lpstr>     8.01 (Transformer)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869</cp:revision>
  <dcterms:created xsi:type="dcterms:W3CDTF">2020-06-14T19:48:25Z</dcterms:created>
  <dcterms:modified xsi:type="dcterms:W3CDTF">2022-01-04T16:02:57Z</dcterms:modified>
</cp:coreProperties>
</file>