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11" r:id="rId2"/>
    <p:sldId id="307" r:id="rId3"/>
    <p:sldId id="262" r:id="rId4"/>
    <p:sldId id="309" r:id="rId5"/>
    <p:sldId id="279" r:id="rId6"/>
    <p:sldId id="306" r:id="rId7"/>
    <p:sldId id="308" r:id="rId8"/>
    <p:sldId id="313" r:id="rId9"/>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90" autoAdjust="0"/>
    <p:restoredTop sz="73009" autoAdjust="0"/>
  </p:normalViewPr>
  <p:slideViewPr>
    <p:cSldViewPr snapToGrid="0" showGuides="1">
      <p:cViewPr varScale="1">
        <p:scale>
          <a:sx n="48" d="100"/>
          <a:sy n="48" d="100"/>
        </p:scale>
        <p:origin x="552" y="4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D93C9B2-20F6-4DB1-B471-224337D0AC79}" type="datetimeFigureOut">
              <a:rPr lang="en-US" smtClean="0"/>
              <a:t>9/24/2021</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D737D"/>
                </a:solidFill>
                <a:effectLst/>
                <a:latin typeface="walsheim"/>
              </a:rPr>
              <a:t>Until now, the power of creativity has been the exclusive domain of the human mind.  And critics of AI have touted this as a key difference between real (human) intelligence and its artificial equivalent.  They say, “How can a machine be intelligent if it lacks any creative abilities?”  However, deep learning has been making baby steps to simulate creativity.</a:t>
            </a:r>
          </a:p>
          <a:p>
            <a:endParaRPr lang="en-US" b="0" i="0" dirty="0">
              <a:solidFill>
                <a:srgbClr val="6D737D"/>
              </a:solidFill>
              <a:effectLst/>
              <a:latin typeface="walsheim"/>
            </a:endParaRPr>
          </a:p>
          <a:p>
            <a:r>
              <a:rPr lang="en-US" b="0" i="0" dirty="0">
                <a:solidFill>
                  <a:srgbClr val="6D737D"/>
                </a:solidFill>
                <a:effectLst/>
                <a:latin typeface="walsheim"/>
              </a:rPr>
              <a:t>Imagine you are at the Sistine Chapel in the Vatican, and you look up at the incredible frescos immortalized by Michelangelo.  And suddenly, the thought hits you, “Could a deep learning model recreate something like that?”  Ten years ago, such a thought would have been considered ridiculous.  Not anymore, as deep learning models have made great strides in regenerating immortal works. Applications like these are made possible by a class of networks called </a:t>
            </a:r>
            <a:r>
              <a:rPr lang="en-US" b="1" i="0" dirty="0">
                <a:solidFill>
                  <a:srgbClr val="6D737D"/>
                </a:solidFill>
                <a:effectLst/>
                <a:latin typeface="walsheim"/>
              </a:rPr>
              <a:t>Generative Adversarial Networks</a:t>
            </a:r>
            <a:r>
              <a:rPr lang="en-US" b="0" i="0" dirty="0">
                <a:solidFill>
                  <a:srgbClr val="6D737D"/>
                </a:solidFill>
                <a:effectLst/>
                <a:latin typeface="walsheim"/>
              </a:rPr>
              <a:t> (</a:t>
            </a:r>
            <a:r>
              <a:rPr lang="en-US" b="1" i="0" dirty="0">
                <a:solidFill>
                  <a:srgbClr val="6D737D"/>
                </a:solidFill>
                <a:effectLst/>
                <a:latin typeface="walsheim"/>
              </a:rPr>
              <a:t>GANs</a:t>
            </a:r>
            <a:r>
              <a:rPr lang="en-US" b="0" i="0" dirty="0">
                <a:solidFill>
                  <a:srgbClr val="6D737D"/>
                </a:solidFill>
                <a:effectLst/>
                <a:latin typeface="walsheim"/>
              </a:rPr>
              <a:t>).</a:t>
            </a:r>
          </a:p>
          <a:p>
            <a:endParaRPr lang="en-US" b="0" i="0" dirty="0">
              <a:solidFill>
                <a:srgbClr val="6D737D"/>
              </a:solidFill>
              <a:effectLst/>
              <a:latin typeface="walsheim"/>
            </a:endParaRPr>
          </a:p>
          <a:p>
            <a:r>
              <a:rPr lang="en-US" b="0" i="0" dirty="0">
                <a:solidFill>
                  <a:srgbClr val="6D737D"/>
                </a:solidFill>
                <a:effectLst/>
                <a:latin typeface="walsheim"/>
              </a:rPr>
              <a:t>Nvidia is a leader in the use of AI in creative domains, with their StyleGAN tool.  Let’s watch a short video of that tool.  In addition to the generation of faces, many other use cases are finding traction. Some of the notable ones are as follows:</a:t>
            </a:r>
          </a:p>
          <a:p>
            <a:pPr algn="l"/>
            <a:endParaRPr lang="en-US" b="0" i="0" dirty="0">
              <a:solidFill>
                <a:srgbClr val="6D737D"/>
              </a:solidFill>
              <a:effectLst/>
              <a:latin typeface="walsheim"/>
            </a:endParaRPr>
          </a:p>
          <a:p>
            <a:pPr algn="l">
              <a:buFont typeface="Arial" panose="020B0604020202020204" pitchFamily="34" charset="0"/>
              <a:buChar char="•"/>
            </a:pPr>
            <a:r>
              <a:rPr lang="en-US" b="0" i="0" dirty="0">
                <a:solidFill>
                  <a:srgbClr val="6D737D"/>
                </a:solidFill>
                <a:effectLst/>
                <a:latin typeface="walsheim"/>
              </a:rPr>
              <a:t> Synthetic data generation for data augmentation</a:t>
            </a:r>
          </a:p>
          <a:p>
            <a:pPr algn="l">
              <a:buFont typeface="Arial" panose="020B0604020202020204" pitchFamily="34" charset="0"/>
              <a:buChar char="•"/>
            </a:pPr>
            <a:r>
              <a:rPr lang="en-US" b="0" i="0" dirty="0">
                <a:solidFill>
                  <a:srgbClr val="6D737D"/>
                </a:solidFill>
                <a:effectLst/>
                <a:latin typeface="walsheim"/>
              </a:rPr>
              <a:t> Generating cartoon characters</a:t>
            </a:r>
          </a:p>
          <a:p>
            <a:pPr algn="l">
              <a:buFont typeface="Arial" panose="020B0604020202020204" pitchFamily="34" charset="0"/>
              <a:buChar char="•"/>
            </a:pPr>
            <a:r>
              <a:rPr lang="en-US" b="0" i="0" dirty="0">
                <a:solidFill>
                  <a:srgbClr val="6D737D"/>
                </a:solidFill>
                <a:effectLst/>
                <a:latin typeface="walsheim"/>
              </a:rPr>
              <a:t> Text to image translation</a:t>
            </a:r>
          </a:p>
          <a:p>
            <a:pPr algn="l">
              <a:buFont typeface="Arial" panose="020B0604020202020204" pitchFamily="34" charset="0"/>
              <a:buChar char="•"/>
            </a:pPr>
            <a:r>
              <a:rPr lang="en-US" b="0" i="0" dirty="0">
                <a:solidFill>
                  <a:srgbClr val="6D737D"/>
                </a:solidFill>
                <a:effectLst/>
                <a:latin typeface="walsheim"/>
              </a:rPr>
              <a:t> Three-dimensional object generation</a:t>
            </a:r>
          </a:p>
          <a:p>
            <a:pPr algn="l">
              <a:buFont typeface="Arial" panose="020B0604020202020204" pitchFamily="34" charset="0"/>
              <a:buNone/>
            </a:pPr>
            <a:endParaRPr lang="en-US" b="0" i="0" dirty="0">
              <a:solidFill>
                <a:srgbClr val="6D737D"/>
              </a:solidFill>
              <a:effectLst/>
              <a:latin typeface="walsheim"/>
            </a:endParaRPr>
          </a:p>
          <a:p>
            <a:pPr algn="l"/>
            <a:r>
              <a:rPr lang="en-US" b="0" i="0" dirty="0">
                <a:solidFill>
                  <a:srgbClr val="6D737D"/>
                </a:solidFill>
                <a:effectLst/>
                <a:latin typeface="walsheim"/>
              </a:rPr>
              <a:t>The list goes on. As the days go by, applications of GANs increasingly become mainstream.</a:t>
            </a:r>
          </a:p>
          <a:p>
            <a:pPr algn="l"/>
            <a:endParaRPr lang="en-US" b="0" i="0" dirty="0">
              <a:solidFill>
                <a:srgbClr val="6D737D"/>
              </a:solidFill>
              <a:effectLst/>
              <a:latin typeface="walsheim"/>
            </a:endParaRPr>
          </a:p>
          <a:p>
            <a:pPr algn="l"/>
            <a:r>
              <a:rPr lang="en-US" b="0" i="0" dirty="0">
                <a:solidFill>
                  <a:srgbClr val="6D737D"/>
                </a:solidFill>
                <a:effectLst/>
                <a:latin typeface="walsheim"/>
              </a:rPr>
              <a:t>So, what exactly are GANs?  How do GANs work? </a:t>
            </a:r>
          </a:p>
          <a:p>
            <a:pPr algn="l"/>
            <a:endParaRPr lang="en-US" b="0" i="0" dirty="0">
              <a:solidFill>
                <a:srgbClr val="6D737D"/>
              </a:solidFill>
              <a:effectLst/>
              <a:latin typeface="walsheim"/>
            </a:endParaRPr>
          </a:p>
          <a:p>
            <a:pPr algn="l"/>
            <a:r>
              <a:rPr lang="en-US" b="0" i="0" dirty="0">
                <a:solidFill>
                  <a:srgbClr val="6D737D"/>
                </a:solidFill>
                <a:effectLst/>
                <a:latin typeface="walsheim"/>
              </a:rPr>
              <a:t>Text Source: </a:t>
            </a:r>
            <a:r>
              <a:rPr lang="en-US" b="0" i="1" dirty="0">
                <a:solidFill>
                  <a:srgbClr val="6D737D"/>
                </a:solidFill>
                <a:effectLst/>
                <a:latin typeface="walsheim"/>
              </a:rPr>
              <a:t>Deep Learning Workshop</a:t>
            </a:r>
            <a:r>
              <a:rPr lang="en-US" b="0" i="0" dirty="0">
                <a:solidFill>
                  <a:srgbClr val="6D737D"/>
                </a:solidFill>
                <a:effectLst/>
                <a:latin typeface="walsheim"/>
              </a:rPr>
              <a:t>.</a:t>
            </a:r>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16235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OpenSans"/>
              </a:rPr>
              <a:t>GANs are used to create a data distribution from random noise data and make it look similar to a real data distribution.  A GAN network typically consists of two networks.   The first is called a </a:t>
            </a:r>
            <a:r>
              <a:rPr lang="en-US" b="1" dirty="0">
                <a:latin typeface="OpenSans"/>
              </a:rPr>
              <a:t>generator network </a:t>
            </a:r>
            <a:r>
              <a:rPr lang="en-US" dirty="0">
                <a:latin typeface="OpenSans"/>
              </a:rPr>
              <a:t>while the other is called the </a:t>
            </a:r>
            <a:r>
              <a:rPr lang="en-US" b="1" dirty="0">
                <a:latin typeface="OpenSans"/>
              </a:rPr>
              <a:t>discriminator network</a:t>
            </a:r>
            <a:r>
              <a:rPr lang="en-US" dirty="0">
                <a:latin typeface="OpenSans"/>
              </a:rPr>
              <a:t>.  The two networks then compete against each other.  The generator acts like an art forger, creating images that look real.  While the discriminator assumes the role of an art critic, judging whether a particular image is real or fake.  Or put another way, the two networks compete against each other to generate a probability distribution that closely mimics an existing probability distribution. </a:t>
            </a:r>
          </a:p>
          <a:p>
            <a:pPr algn="l"/>
            <a:endParaRPr lang="en-US" dirty="0">
              <a:latin typeface="OpenSans"/>
            </a:endParaRPr>
          </a:p>
          <a:p>
            <a:pPr algn="l"/>
            <a:r>
              <a:rPr lang="en-US" dirty="0">
                <a:latin typeface="OpenSans"/>
              </a:rPr>
              <a:t>Consider a concrete example. Let's say we have a collection of images of cats and dogs (real images). Using a GAN, we can generate a different set of images (fake images) of cats and dogs from a random distribution of number.  We know the GAN has succeeded when the generated images from the “data noise” are so good that individuals are unable to tell the difference between the real images and the fake ones. </a:t>
            </a:r>
          </a:p>
          <a:p>
            <a:pPr algn="l"/>
            <a:endParaRPr lang="en-US" dirty="0">
              <a:latin typeface="OpenSans"/>
            </a:endParaRPr>
          </a:p>
          <a:p>
            <a:pPr algn="l"/>
            <a:r>
              <a:rPr lang="en-US" dirty="0">
                <a:latin typeface="OpenSans"/>
              </a:rPr>
              <a:t>The figure shown here provides a concise overview of the components of a GAN and how they interact. Let's understand the process in the context of this diagram:</a:t>
            </a:r>
          </a:p>
          <a:p>
            <a:pPr algn="l"/>
            <a:endParaRPr lang="en-US" dirty="0">
              <a:latin typeface="OpenSans"/>
            </a:endParaRPr>
          </a:p>
          <a:p>
            <a:pPr marL="233309" indent="-233309">
              <a:buAutoNum type="arabicPeriod"/>
            </a:pPr>
            <a:r>
              <a:rPr lang="en-US" dirty="0">
                <a:latin typeface="OpenSans"/>
              </a:rPr>
              <a:t>The set of images at the top of the figure represents a probability distribution of real data, in this case a data set of real cat / dog images.  This discriminator is trained on this data set, thereby developing an “eye” for the real.</a:t>
            </a:r>
          </a:p>
          <a:p>
            <a:pPr marL="233309" indent="-233309">
              <a:buAutoNum type="arabicPeriod"/>
            </a:pPr>
            <a:r>
              <a:rPr lang="en-US" dirty="0">
                <a:latin typeface="OpenSans"/>
              </a:rPr>
              <a:t>The generator network creates fake images (probability distributions) from a random noise distribution.  In this case, it has generated an image of an elongated cat.  Is this good enough to fool the discriminator?</a:t>
            </a:r>
          </a:p>
          <a:p>
            <a:pPr marL="233309" indent="-233309">
              <a:buAutoNum type="arabicPeriod"/>
            </a:pPr>
            <a:r>
              <a:rPr lang="en-US" dirty="0">
                <a:latin typeface="OpenSans"/>
              </a:rPr>
              <a:t>The trained discriminator network classifies whether the image fed to it is fake or real.</a:t>
            </a:r>
          </a:p>
          <a:p>
            <a:pPr marL="233309" indent="-233309">
              <a:buAutoNum type="arabicPeriod"/>
            </a:pPr>
            <a:r>
              <a:rPr lang="en-US" dirty="0">
                <a:latin typeface="OpenSans"/>
              </a:rPr>
              <a:t>A feedback loop (the diamond-shaped box) working through the backpropagation algorithm gives feedback to the generator network, thereby refining the parameters of the generator model.</a:t>
            </a:r>
          </a:p>
          <a:p>
            <a:pPr marL="233309" indent="-233309">
              <a:buAutoNum type="arabicPeriod"/>
            </a:pPr>
            <a:r>
              <a:rPr lang="en-US" dirty="0">
                <a:latin typeface="OpenSans"/>
              </a:rPr>
              <a:t>The parameters continue to be refined until the discriminator network can’t tell what is real and what is fake.  </a:t>
            </a:r>
          </a:p>
          <a:p>
            <a:pPr marL="233309" indent="-233309">
              <a:buAutoNum type="arabicPeriod"/>
            </a:pPr>
            <a:endParaRPr lang="en-US" dirty="0">
              <a:latin typeface="OpenSans"/>
            </a:endParaRPr>
          </a:p>
          <a:p>
            <a:endParaRPr lang="en-US" dirty="0">
              <a:latin typeface="OpenSans"/>
            </a:endParaRPr>
          </a:p>
          <a:p>
            <a:pPr defTabSz="933237">
              <a:defRPr/>
            </a:pPr>
            <a:r>
              <a:rPr lang="en-US" b="0" i="0" dirty="0">
                <a:solidFill>
                  <a:srgbClr val="6D737D"/>
                </a:solidFill>
                <a:effectLst/>
                <a:latin typeface="walsheim"/>
              </a:rPr>
              <a:t>Text Source: </a:t>
            </a:r>
            <a:r>
              <a:rPr lang="en-US" b="0" i="1" dirty="0">
                <a:solidFill>
                  <a:srgbClr val="6D737D"/>
                </a:solidFill>
                <a:effectLst/>
                <a:latin typeface="walsheim"/>
              </a:rPr>
              <a:t>Deep Learning Workshop</a:t>
            </a:r>
            <a:r>
              <a:rPr lang="en-US" b="0" i="0" dirty="0">
                <a:solidFill>
                  <a:srgbClr val="6D737D"/>
                </a:solidFill>
                <a:effectLst/>
                <a:latin typeface="walsheim"/>
              </a:rPr>
              <a:t>.</a:t>
            </a:r>
            <a:endParaRPr lang="en-US" dirty="0">
              <a:latin typeface="Palatino Linotype" panose="02040502050505030304" pitchFamily="18" charset="0"/>
            </a:endParaRPr>
          </a:p>
          <a:p>
            <a:endParaRPr lang="en-US" dirty="0">
              <a:latin typeface="OpenSans"/>
            </a:endParaRPr>
          </a:p>
          <a:p>
            <a:pPr algn="l"/>
            <a:endParaRPr lang="en-US" dirty="0">
              <a:latin typeface="OpenSan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four steps to create a GAN are listed here.</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661021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57207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821836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9/24/2021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9/24/2021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9/24/2021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9/24/2021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9/24/2021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9/24/2021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9/24/2021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9/24/2021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9/24/2021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9/24/2021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9/24/2021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9/24/2021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ideo" Target="https://www.youtube.com/embed/kSLJriaOumA?feature=oembed" TargetMode="Externa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Generative AI</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nline Media 7" title="A Style-Based Generator Architecture for Generative Adversarial Networks">
            <a:hlinkClick r:id="" action="ppaction://media"/>
            <a:extLst>
              <a:ext uri="{FF2B5EF4-FFF2-40B4-BE49-F238E27FC236}">
                <a16:creationId xmlns:a16="http://schemas.microsoft.com/office/drawing/2014/main" id="{43733801-BB24-4B40-9955-7A4ED022FBC4}"/>
              </a:ext>
            </a:extLst>
          </p:cNvPr>
          <p:cNvPicPr>
            <a:picLocks noRot="1" noChangeAspect="1"/>
          </p:cNvPicPr>
          <p:nvPr>
            <a:videoFile r:link="rId1"/>
          </p:nvPr>
        </p:nvPicPr>
        <p:blipFill>
          <a:blip r:embed="rId4"/>
          <a:stretch>
            <a:fillRect/>
          </a:stretch>
        </p:blipFill>
        <p:spPr>
          <a:xfrm>
            <a:off x="2630192" y="1470818"/>
            <a:ext cx="6931616" cy="3916363"/>
          </a:xfrm>
          <a:prstGeom prst="rect">
            <a:avLst/>
          </a:prstGeom>
        </p:spPr>
      </p:pic>
    </p:spTree>
    <p:extLst>
      <p:ext uri="{BB962C8B-B14F-4D97-AF65-F5344CB8AC3E}">
        <p14:creationId xmlns:p14="http://schemas.microsoft.com/office/powerpoint/2010/main" val="12951574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2A3108EF-2E96-4DFB-85D5-D9F78B25F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866" y="400987"/>
            <a:ext cx="10766268" cy="6056026"/>
          </a:xfrm>
          <a:prstGeom prst="rect">
            <a:avLst/>
          </a:prstGeom>
        </p:spPr>
      </p:pic>
      <p:sp>
        <p:nvSpPr>
          <p:cNvPr id="4" name="TextBox 3">
            <a:extLst>
              <a:ext uri="{FF2B5EF4-FFF2-40B4-BE49-F238E27FC236}">
                <a16:creationId xmlns:a16="http://schemas.microsoft.com/office/drawing/2014/main" id="{A6FBBC53-B517-4FBF-8FFA-6EF7B67C690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dirty="0">
                <a:solidFill>
                  <a:schemeClr val="tx1">
                    <a:lumMod val="65000"/>
                    <a:lumOff val="35000"/>
                  </a:schemeClr>
                </a:solidFill>
                <a:latin typeface="+mj-lt"/>
              </a:rPr>
              <a:t>https://www.kdnuggets.com/2017/01/generative-adversarial-networks-hot-topic-machine-learning.html</a:t>
            </a:r>
          </a:p>
        </p:txBody>
      </p:sp>
    </p:spTree>
    <p:extLst>
      <p:ext uri="{BB962C8B-B14F-4D97-AF65-F5344CB8AC3E}">
        <p14:creationId xmlns:p14="http://schemas.microsoft.com/office/powerpoint/2010/main" val="20180010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476448-A3BE-45D0-82C9-F5A6F8B3F8D3}"/>
              </a:ext>
            </a:extLst>
          </p:cNvPr>
          <p:cNvPicPr>
            <a:picLocks noChangeAspect="1"/>
          </p:cNvPicPr>
          <p:nvPr/>
        </p:nvPicPr>
        <p:blipFill>
          <a:blip r:embed="rId3"/>
          <a:stretch>
            <a:fillRect/>
          </a:stretch>
        </p:blipFill>
        <p:spPr>
          <a:xfrm>
            <a:off x="3224212" y="1143000"/>
            <a:ext cx="5743575" cy="4572000"/>
          </a:xfrm>
          <a:prstGeom prst="rect">
            <a:avLst/>
          </a:prstGeom>
        </p:spPr>
      </p:pic>
    </p:spTree>
    <p:extLst>
      <p:ext uri="{BB962C8B-B14F-4D97-AF65-F5344CB8AC3E}">
        <p14:creationId xmlns:p14="http://schemas.microsoft.com/office/powerpoint/2010/main" val="1167719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2B8E0-DD9C-49D7-82FB-ACD3443312AF}"/>
              </a:ext>
            </a:extLst>
          </p:cNvPr>
          <p:cNvSpPr>
            <a:spLocks noGrp="1"/>
          </p:cNvSpPr>
          <p:nvPr>
            <p:ph type="title"/>
          </p:nvPr>
        </p:nvSpPr>
        <p:spPr>
          <a:xfrm>
            <a:off x="0" y="2766218"/>
            <a:ext cx="12192000" cy="1325563"/>
          </a:xfrm>
        </p:spPr>
        <p:txBody>
          <a:bodyPr>
            <a:normAutofit/>
          </a:bodyPr>
          <a:lstStyle/>
          <a:p>
            <a:pPr algn="ctr"/>
            <a:r>
              <a:rPr lang="en-US" sz="3600" dirty="0">
                <a:solidFill>
                  <a:schemeClr val="tx1">
                    <a:lumMod val="65000"/>
                    <a:lumOff val="35000"/>
                  </a:schemeClr>
                </a:solidFill>
                <a:latin typeface="Palatino Linotype" panose="02040502050505030304" pitchFamily="18" charset="0"/>
              </a:rPr>
              <a:t>Exercise 7.01: </a:t>
            </a:r>
          </a:p>
        </p:txBody>
      </p:sp>
      <p:pic>
        <p:nvPicPr>
          <p:cNvPr id="3" name="Picture 2">
            <a:extLst>
              <a:ext uri="{FF2B5EF4-FFF2-40B4-BE49-F238E27FC236}">
                <a16:creationId xmlns:a16="http://schemas.microsoft.com/office/drawing/2014/main" id="{3D304C29-35E3-4DE4-8D03-68FDF8DA069C}"/>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cs typeface="Segoe UI Light" panose="020B0502040204020203" pitchFamily="34" charset="0"/>
              </a:rPr>
              <a:t>References</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4812859"/>
          </a:xfrm>
        </p:spPr>
        <p:txBody>
          <a:bodyPr>
            <a:normAutofit/>
          </a:bodyPr>
          <a:lstStyle/>
          <a:p>
            <a:pPr marL="0" indent="0">
              <a:buNone/>
            </a:pPr>
            <a:r>
              <a:rPr lang="en-US" sz="2400" i="1" dirty="0">
                <a:latin typeface="Palatino Linotype" panose="02040502050505030304" pitchFamily="18" charset="0"/>
              </a:rPr>
              <a:t>      </a:t>
            </a: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Baig, M. R., et al (2020). </a:t>
            </a:r>
            <a:r>
              <a:rPr lang="en-US" sz="2400" i="1" dirty="0">
                <a:latin typeface="Palatino Linotype" panose="02040502050505030304" pitchFamily="18" charset="0"/>
              </a:rPr>
              <a:t>The Deep Learning Workshop.  </a:t>
            </a:r>
            <a:r>
              <a:rPr lang="en-US" sz="2400" dirty="0">
                <a:latin typeface="Palatino Linotype" panose="02040502050505030304" pitchFamily="18" charset="0"/>
              </a:rPr>
              <a:t>Birmingham,</a:t>
            </a:r>
          </a:p>
          <a:p>
            <a:pPr marL="0" indent="0">
              <a:lnSpc>
                <a:spcPct val="100000"/>
              </a:lnSpc>
              <a:spcBef>
                <a:spcPts val="0"/>
              </a:spcBef>
              <a:buNone/>
            </a:pPr>
            <a:r>
              <a:rPr lang="en-US" sz="2400" dirty="0">
                <a:latin typeface="Palatino Linotype" panose="02040502050505030304" pitchFamily="18" charset="0"/>
              </a:rPr>
              <a:t>    England: Packt Publishing.</a:t>
            </a:r>
            <a:r>
              <a:rPr lang="en-US" sz="2400" i="1" dirty="0">
                <a:latin typeface="Palatino Linotype" panose="02040502050505030304" pitchFamily="18" charset="0"/>
              </a:rPr>
              <a:t>                </a:t>
            </a:r>
            <a:endParaRPr lang="en-US" sz="2400" dirty="0">
              <a:latin typeface="Palatino Linotype" panose="02040502050505030304" pitchFamily="18" charset="0"/>
            </a:endParaRPr>
          </a:p>
          <a:p>
            <a:pPr marL="0" indent="0">
              <a:lnSpc>
                <a:spcPct val="100000"/>
              </a:lnSpc>
              <a:spcBef>
                <a:spcPts val="0"/>
              </a:spcBef>
              <a:buNone/>
            </a:pPr>
            <a:endParaRPr lang="en-US" sz="2400" dirty="0">
              <a:latin typeface="Palatino Linotype" panose="02040502050505030304" pitchFamily="18" charset="0"/>
            </a:endParaRP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187136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85599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520577-5704-49CA-A154-FF3E495A53CF}"/>
              </a:ext>
            </a:extLst>
          </p:cNvPr>
          <p:cNvSpPr txBox="1"/>
          <p:nvPr/>
        </p:nvSpPr>
        <p:spPr>
          <a:xfrm>
            <a:off x="0" y="3198167"/>
            <a:ext cx="12192000" cy="707886"/>
          </a:xfrm>
          <a:prstGeom prst="rect">
            <a:avLst/>
          </a:prstGeom>
          <a:noFill/>
        </p:spPr>
        <p:txBody>
          <a:bodyPr wrap="square">
            <a:spAutoFit/>
          </a:bodyPr>
          <a:lstStyle/>
          <a:p>
            <a:pPr algn="ctr"/>
            <a:r>
              <a:rPr lang="en-US" sz="4000" dirty="0">
                <a:solidFill>
                  <a:schemeClr val="tx2">
                    <a:lumMod val="60000"/>
                    <a:lumOff val="40000"/>
                  </a:schemeClr>
                </a:solidFill>
              </a:rPr>
              <a:t>https://www.nextrembrandt.com/</a:t>
            </a:r>
          </a:p>
        </p:txBody>
      </p:sp>
    </p:spTree>
    <p:extLst>
      <p:ext uri="{BB962C8B-B14F-4D97-AF65-F5344CB8AC3E}">
        <p14:creationId xmlns:p14="http://schemas.microsoft.com/office/powerpoint/2010/main" val="28123329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7737</TotalTime>
  <Words>735</Words>
  <Application>Microsoft Office PowerPoint</Application>
  <PresentationFormat>Widescreen</PresentationFormat>
  <Paragraphs>49</Paragraphs>
  <Slides>8</Slides>
  <Notes>8</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Courier New</vt:lpstr>
      <vt:lpstr>OpenSans</vt:lpstr>
      <vt:lpstr>Palatino Linotype</vt:lpstr>
      <vt:lpstr>walsheim</vt:lpstr>
      <vt:lpstr>Office Theme</vt:lpstr>
      <vt:lpstr>PowerPoint Presentation</vt:lpstr>
      <vt:lpstr>PowerPoint Presentation</vt:lpstr>
      <vt:lpstr>PowerPoint Presentation</vt:lpstr>
      <vt:lpstr>PowerPoint Presentation</vt:lpstr>
      <vt:lpstr>Exercise 7.01: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831</cp:revision>
  <cp:lastPrinted>2021-09-23T20:21:23Z</cp:lastPrinted>
  <dcterms:created xsi:type="dcterms:W3CDTF">2020-06-14T19:48:25Z</dcterms:created>
  <dcterms:modified xsi:type="dcterms:W3CDTF">2021-09-24T19:19:32Z</dcterms:modified>
</cp:coreProperties>
</file>