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2" r:id="rId2"/>
    <p:sldId id="300" r:id="rId3"/>
    <p:sldId id="301" r:id="rId4"/>
    <p:sldId id="295" r:id="rId5"/>
    <p:sldId id="296" r:id="rId6"/>
    <p:sldId id="257" r:id="rId7"/>
    <p:sldId id="328" r:id="rId8"/>
    <p:sldId id="331" r:id="rId9"/>
    <p:sldId id="330" r:id="rId10"/>
    <p:sldId id="332" r:id="rId11"/>
    <p:sldId id="323" r:id="rId12"/>
    <p:sldId id="3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3411" autoAdjust="0"/>
  </p:normalViewPr>
  <p:slideViewPr>
    <p:cSldViewPr snapToGrid="0" showGuides="1">
      <p:cViewPr varScale="1">
        <p:scale>
          <a:sx n="37" d="100"/>
          <a:sy n="37" d="100"/>
        </p:scale>
        <p:origin x="1572"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C69A8-C821-4606-93B3-D53AE2BCAEE1}" type="doc">
      <dgm:prSet loTypeId="urn:microsoft.com/office/officeart/2005/8/layout/venn1" loCatId="relationship" qsTypeId="urn:microsoft.com/office/officeart/2005/8/quickstyle/simple1" qsCatId="simple" csTypeId="urn:microsoft.com/office/officeart/2005/8/colors/colorful5" csCatId="colorful" phldr="1"/>
      <dgm:spPr/>
    </dgm:pt>
    <dgm:pt modelId="{1FC815C7-D14A-4F90-8217-7713C53A1320}">
      <dgm:prSet phldrT="[Text]"/>
      <dgm:spPr/>
      <dgm:t>
        <a:bodyPr anchor="t"/>
        <a:lstStyle/>
        <a:p>
          <a:endParaRPr lang="en-US" dirty="0"/>
        </a:p>
      </dgm:t>
    </dgm:pt>
    <dgm:pt modelId="{299C8C89-6619-40F0-9273-C2E3F453FD3A}" type="parTrans" cxnId="{20EB4158-E7BE-4B96-AB52-ECAED1D97CFD}">
      <dgm:prSet/>
      <dgm:spPr/>
      <dgm:t>
        <a:bodyPr/>
        <a:lstStyle/>
        <a:p>
          <a:endParaRPr lang="en-US"/>
        </a:p>
      </dgm:t>
    </dgm:pt>
    <dgm:pt modelId="{BE463ED0-74F0-411A-B0A3-E26B9580CBB9}" type="sibTrans" cxnId="{20EB4158-E7BE-4B96-AB52-ECAED1D97CFD}">
      <dgm:prSet/>
      <dgm:spPr/>
      <dgm:t>
        <a:bodyPr/>
        <a:lstStyle/>
        <a:p>
          <a:endParaRPr lang="en-US"/>
        </a:p>
      </dgm:t>
    </dgm:pt>
    <dgm:pt modelId="{1BCDBB48-E311-4DC0-A0BC-AB5BD721CCD1}">
      <dgm:prSet phldrT="[Text]"/>
      <dgm:spPr/>
      <dgm:t>
        <a:bodyPr anchor="t"/>
        <a:lstStyle/>
        <a:p>
          <a:pPr algn="r"/>
          <a:endParaRPr lang="en-US" dirty="0"/>
        </a:p>
      </dgm:t>
    </dgm:pt>
    <dgm:pt modelId="{DFEE95B4-BC14-44C7-82DC-136094A53625}" type="parTrans" cxnId="{601587DF-EAFB-4853-9880-DF8EED073C8B}">
      <dgm:prSet/>
      <dgm:spPr/>
      <dgm:t>
        <a:bodyPr/>
        <a:lstStyle/>
        <a:p>
          <a:endParaRPr lang="en-US"/>
        </a:p>
      </dgm:t>
    </dgm:pt>
    <dgm:pt modelId="{A0EA3E05-86BB-4261-AA3C-BD301A4D02B2}" type="sibTrans" cxnId="{601587DF-EAFB-4853-9880-DF8EED073C8B}">
      <dgm:prSet/>
      <dgm:spPr/>
      <dgm:t>
        <a:bodyPr/>
        <a:lstStyle/>
        <a:p>
          <a:endParaRPr lang="en-US"/>
        </a:p>
      </dgm:t>
    </dgm:pt>
    <dgm:pt modelId="{0A369685-0B5E-4158-85DF-2B349A9CDE3F}">
      <dgm:prSet phldrT="[Text]"/>
      <dgm:spPr/>
      <dgm:t>
        <a:bodyPr anchor="b"/>
        <a:lstStyle/>
        <a:p>
          <a:pPr algn="ctr"/>
          <a:endParaRPr lang="en-US" dirty="0"/>
        </a:p>
      </dgm:t>
    </dgm:pt>
    <dgm:pt modelId="{342312B4-6257-4569-9CC4-A6767B400EB1}" type="parTrans" cxnId="{425FD2E3-B870-4585-B5F7-5751976B7078}">
      <dgm:prSet/>
      <dgm:spPr/>
      <dgm:t>
        <a:bodyPr/>
        <a:lstStyle/>
        <a:p>
          <a:endParaRPr lang="en-US"/>
        </a:p>
      </dgm:t>
    </dgm:pt>
    <dgm:pt modelId="{70DF04C9-1BEC-4814-81B6-E5214943E938}" type="sibTrans" cxnId="{425FD2E3-B870-4585-B5F7-5751976B7078}">
      <dgm:prSet/>
      <dgm:spPr/>
      <dgm:t>
        <a:bodyPr/>
        <a:lstStyle/>
        <a:p>
          <a:endParaRPr lang="en-US"/>
        </a:p>
      </dgm:t>
    </dgm:pt>
    <dgm:pt modelId="{CD335B76-F8B6-463C-AB1A-1518F7987E1E}" type="pres">
      <dgm:prSet presAssocID="{F0EC69A8-C821-4606-93B3-D53AE2BCAEE1}" presName="compositeShape" presStyleCnt="0">
        <dgm:presLayoutVars>
          <dgm:chMax val="7"/>
          <dgm:dir/>
          <dgm:resizeHandles val="exact"/>
        </dgm:presLayoutVars>
      </dgm:prSet>
      <dgm:spPr/>
    </dgm:pt>
    <dgm:pt modelId="{51F2811E-5A6D-4DBF-854A-07A1CD1A5F83}" type="pres">
      <dgm:prSet presAssocID="{1FC815C7-D14A-4F90-8217-7713C53A1320}" presName="circ1" presStyleLbl="vennNode1" presStyleIdx="0" presStyleCnt="3" custLinFactNeighborY="6578"/>
      <dgm:spPr/>
    </dgm:pt>
    <dgm:pt modelId="{48B0109F-0C41-441D-A659-90F5775E019A}" type="pres">
      <dgm:prSet presAssocID="{1FC815C7-D14A-4F90-8217-7713C53A1320}" presName="circ1Tx" presStyleLbl="revTx" presStyleIdx="0" presStyleCnt="0">
        <dgm:presLayoutVars>
          <dgm:chMax val="0"/>
          <dgm:chPref val="0"/>
          <dgm:bulletEnabled val="1"/>
        </dgm:presLayoutVars>
      </dgm:prSet>
      <dgm:spPr/>
    </dgm:pt>
    <dgm:pt modelId="{578E8137-624B-447C-A757-60EE1CD1F4E7}" type="pres">
      <dgm:prSet presAssocID="{1BCDBB48-E311-4DC0-A0BC-AB5BD721CCD1}" presName="circ2" presStyleLbl="vennNode1" presStyleIdx="1" presStyleCnt="3" custLinFactNeighborX="28122" custLinFactNeighborY="-56251"/>
      <dgm:spPr/>
    </dgm:pt>
    <dgm:pt modelId="{2A01A120-DEAE-4A1B-9D0B-84EE42859EFF}" type="pres">
      <dgm:prSet presAssocID="{1BCDBB48-E311-4DC0-A0BC-AB5BD721CCD1}" presName="circ2Tx" presStyleLbl="revTx" presStyleIdx="0" presStyleCnt="0">
        <dgm:presLayoutVars>
          <dgm:chMax val="0"/>
          <dgm:chPref val="0"/>
          <dgm:bulletEnabled val="1"/>
        </dgm:presLayoutVars>
      </dgm:prSet>
      <dgm:spPr/>
    </dgm:pt>
    <dgm:pt modelId="{DE62B8FC-95BB-41F5-888D-D0BB26221151}" type="pres">
      <dgm:prSet presAssocID="{0A369685-0B5E-4158-85DF-2B349A9CDE3F}" presName="circ3" presStyleLbl="vennNode1" presStyleIdx="2" presStyleCnt="3" custLinFactNeighborX="68214" custLinFactNeighborY="-4185"/>
      <dgm:spPr/>
    </dgm:pt>
    <dgm:pt modelId="{0A0E0641-FD70-45D4-BCBF-864768C75AFF}" type="pres">
      <dgm:prSet presAssocID="{0A369685-0B5E-4158-85DF-2B349A9CDE3F}" presName="circ3Tx" presStyleLbl="revTx" presStyleIdx="0" presStyleCnt="0">
        <dgm:presLayoutVars>
          <dgm:chMax val="0"/>
          <dgm:chPref val="0"/>
          <dgm:bulletEnabled val="1"/>
        </dgm:presLayoutVars>
      </dgm:prSet>
      <dgm:spPr/>
    </dgm:pt>
  </dgm:ptLst>
  <dgm:cxnLst>
    <dgm:cxn modelId="{CA63C318-2578-4395-A71B-D190F79E5AC0}" type="presOf" srcId="{1FC815C7-D14A-4F90-8217-7713C53A1320}" destId="{51F2811E-5A6D-4DBF-854A-07A1CD1A5F83}" srcOrd="0" destOrd="0" presId="urn:microsoft.com/office/officeart/2005/8/layout/venn1"/>
    <dgm:cxn modelId="{177B3234-F16E-49B5-B887-5709090AAFDF}" type="presOf" srcId="{0A369685-0B5E-4158-85DF-2B349A9CDE3F}" destId="{0A0E0641-FD70-45D4-BCBF-864768C75AFF}" srcOrd="1" destOrd="0" presId="urn:microsoft.com/office/officeart/2005/8/layout/venn1"/>
    <dgm:cxn modelId="{20EB4158-E7BE-4B96-AB52-ECAED1D97CFD}" srcId="{F0EC69A8-C821-4606-93B3-D53AE2BCAEE1}" destId="{1FC815C7-D14A-4F90-8217-7713C53A1320}" srcOrd="0" destOrd="0" parTransId="{299C8C89-6619-40F0-9273-C2E3F453FD3A}" sibTransId="{BE463ED0-74F0-411A-B0A3-E26B9580CBB9}"/>
    <dgm:cxn modelId="{AC915658-2B0D-4169-8263-81877E9F2E6E}" type="presOf" srcId="{1BCDBB48-E311-4DC0-A0BC-AB5BD721CCD1}" destId="{2A01A120-DEAE-4A1B-9D0B-84EE42859EFF}" srcOrd="1" destOrd="0" presId="urn:microsoft.com/office/officeart/2005/8/layout/venn1"/>
    <dgm:cxn modelId="{10E9DE8B-C296-45F7-A2E6-93103F3BE544}" type="presOf" srcId="{F0EC69A8-C821-4606-93B3-D53AE2BCAEE1}" destId="{CD335B76-F8B6-463C-AB1A-1518F7987E1E}" srcOrd="0" destOrd="0" presId="urn:microsoft.com/office/officeart/2005/8/layout/venn1"/>
    <dgm:cxn modelId="{4F668DAF-D522-44FB-86D7-C439AAFDF4B4}" type="presOf" srcId="{1BCDBB48-E311-4DC0-A0BC-AB5BD721CCD1}" destId="{578E8137-624B-447C-A757-60EE1CD1F4E7}" srcOrd="0" destOrd="0" presId="urn:microsoft.com/office/officeart/2005/8/layout/venn1"/>
    <dgm:cxn modelId="{439CB5B1-4F19-4005-8A86-4C6F15997AD8}" type="presOf" srcId="{1FC815C7-D14A-4F90-8217-7713C53A1320}" destId="{48B0109F-0C41-441D-A659-90F5775E019A}" srcOrd="1" destOrd="0" presId="urn:microsoft.com/office/officeart/2005/8/layout/venn1"/>
    <dgm:cxn modelId="{601587DF-EAFB-4853-9880-DF8EED073C8B}" srcId="{F0EC69A8-C821-4606-93B3-D53AE2BCAEE1}" destId="{1BCDBB48-E311-4DC0-A0BC-AB5BD721CCD1}" srcOrd="1" destOrd="0" parTransId="{DFEE95B4-BC14-44C7-82DC-136094A53625}" sibTransId="{A0EA3E05-86BB-4261-AA3C-BD301A4D02B2}"/>
    <dgm:cxn modelId="{425FD2E3-B870-4585-B5F7-5751976B7078}" srcId="{F0EC69A8-C821-4606-93B3-D53AE2BCAEE1}" destId="{0A369685-0B5E-4158-85DF-2B349A9CDE3F}" srcOrd="2" destOrd="0" parTransId="{342312B4-6257-4569-9CC4-A6767B400EB1}" sibTransId="{70DF04C9-1BEC-4814-81B6-E5214943E938}"/>
    <dgm:cxn modelId="{B7979CE6-2511-450B-906C-D6071860F1E9}" type="presOf" srcId="{0A369685-0B5E-4158-85DF-2B349A9CDE3F}" destId="{DE62B8FC-95BB-41F5-888D-D0BB26221151}" srcOrd="0" destOrd="0" presId="urn:microsoft.com/office/officeart/2005/8/layout/venn1"/>
    <dgm:cxn modelId="{8ECAD800-D58A-4AA3-B38D-E8BD88EF1785}" type="presParOf" srcId="{CD335B76-F8B6-463C-AB1A-1518F7987E1E}" destId="{51F2811E-5A6D-4DBF-854A-07A1CD1A5F83}" srcOrd="0" destOrd="0" presId="urn:microsoft.com/office/officeart/2005/8/layout/venn1"/>
    <dgm:cxn modelId="{677842F6-9C97-4D98-8DFB-0516375DA138}" type="presParOf" srcId="{CD335B76-F8B6-463C-AB1A-1518F7987E1E}" destId="{48B0109F-0C41-441D-A659-90F5775E019A}" srcOrd="1" destOrd="0" presId="urn:microsoft.com/office/officeart/2005/8/layout/venn1"/>
    <dgm:cxn modelId="{9327154D-0D8F-4C17-A121-52154F182CDE}" type="presParOf" srcId="{CD335B76-F8B6-463C-AB1A-1518F7987E1E}" destId="{578E8137-624B-447C-A757-60EE1CD1F4E7}" srcOrd="2" destOrd="0" presId="urn:microsoft.com/office/officeart/2005/8/layout/venn1"/>
    <dgm:cxn modelId="{5E4D0037-0D20-4E5A-9ADC-C0C38C0DA8E7}" type="presParOf" srcId="{CD335B76-F8B6-463C-AB1A-1518F7987E1E}" destId="{2A01A120-DEAE-4A1B-9D0B-84EE42859EFF}" srcOrd="3" destOrd="0" presId="urn:microsoft.com/office/officeart/2005/8/layout/venn1"/>
    <dgm:cxn modelId="{48816A66-5592-4B39-8616-F7950A116641}" type="presParOf" srcId="{CD335B76-F8B6-463C-AB1A-1518F7987E1E}" destId="{DE62B8FC-95BB-41F5-888D-D0BB26221151}" srcOrd="4" destOrd="0" presId="urn:microsoft.com/office/officeart/2005/8/layout/venn1"/>
    <dgm:cxn modelId="{6F16C49B-2F78-4626-B686-14544B71F41D}" type="presParOf" srcId="{CD335B76-F8B6-463C-AB1A-1518F7987E1E}" destId="{0A0E0641-FD70-45D4-BCBF-864768C75AF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2811E-5A6D-4DBF-854A-07A1CD1A5F83}">
      <dsp:nvSpPr>
        <dsp:cNvPr id="0" name=""/>
        <dsp:cNvSpPr/>
      </dsp:nvSpPr>
      <dsp:spPr>
        <a:xfrm>
          <a:off x="2438399" y="281597"/>
          <a:ext cx="3251200" cy="32512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a:off x="2871893" y="850557"/>
        <a:ext cx="2384213" cy="1463040"/>
      </dsp:txXfrm>
    </dsp:sp>
    <dsp:sp modelId="{578E8137-624B-447C-A757-60EE1CD1F4E7}">
      <dsp:nvSpPr>
        <dsp:cNvPr id="0" name=""/>
        <dsp:cNvSpPr/>
      </dsp:nvSpPr>
      <dsp:spPr>
        <a:xfrm>
          <a:off x="4525843" y="270900"/>
          <a:ext cx="3251200" cy="32512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r" defTabSz="2889250">
            <a:lnSpc>
              <a:spcPct val="90000"/>
            </a:lnSpc>
            <a:spcBef>
              <a:spcPct val="0"/>
            </a:spcBef>
            <a:spcAft>
              <a:spcPct val="35000"/>
            </a:spcAft>
            <a:buNone/>
          </a:pPr>
          <a:endParaRPr lang="en-US" sz="6500" kern="1200" dirty="0"/>
        </a:p>
      </dsp:txBody>
      <dsp:txXfrm>
        <a:off x="5520169" y="1110794"/>
        <a:ext cx="1950720" cy="1788160"/>
      </dsp:txXfrm>
    </dsp:sp>
    <dsp:sp modelId="{DE62B8FC-95BB-41F5-888D-D0BB26221151}">
      <dsp:nvSpPr>
        <dsp:cNvPr id="0" name=""/>
        <dsp:cNvSpPr/>
      </dsp:nvSpPr>
      <dsp:spPr>
        <a:xfrm>
          <a:off x="3483032" y="1963670"/>
          <a:ext cx="3251200" cy="32512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US" sz="6500" kern="1200" dirty="0"/>
        </a:p>
      </dsp:txBody>
      <dsp:txXfrm>
        <a:off x="3789186" y="2803564"/>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One-hot encoding is one of the most intuitive approaches toward text representation. A one-hot encoded feature is a binary indicator of a term being present in the text. It's a simple approach that is easy to interpret – the presence or absence of a word.  Here we see that the term “nlp” appears in the input text in the first and third rows.  So for those rows, we say it’s ‘one-hot encoded” with its indicator variable set to one.  Otherwise, it’s zero.  And the same holds true for the other words.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950257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4.01 starts on page 166 of the textbook.  For additional information, please watch the exercise 4.01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4.02 starts on page 172 of the textbook.  For additional information, please watch the exercise 4.02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4.03 starts on page 181 of the textbook. For additional information, please watch the exercise 4.03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exercise is optional and is included in the notebook for this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general field that studies natural language is called natural language processing, or NLP. As shown here, NLP resides at the intersection of linguistics, computer science, and artificial intelligence. Most of today’s NLP algorithms are unconcerned with any kind of actual understanding of the language they process. Instead, they extract statistics from the data and use those statistics as the basis for tasks like answering questions or generating text. </a:t>
            </a:r>
          </a:p>
          <a:p>
            <a:pPr algn="l"/>
            <a:endParaRPr lang="en-US" b="0" i="0" dirty="0">
              <a:solidFill>
                <a:srgbClr val="3C3C3B"/>
              </a:solidFill>
              <a:effectLst/>
              <a:latin typeface="+mn-lt"/>
            </a:endParaRPr>
          </a:p>
          <a:p>
            <a:pPr algn="l"/>
            <a:r>
              <a:rPr lang="en-US" b="0" i="0" dirty="0">
                <a:solidFill>
                  <a:srgbClr val="3C3C3B"/>
                </a:solidFill>
                <a:effectLst/>
                <a:latin typeface="+mn-lt"/>
              </a:rPr>
              <a:t>Now in our convolutional neural networks (CNN) workshop series, we saw how CNN’s can recognize objects in photos without having any actual understanding of the photo. They just process the statistics of the pixels. In the same way, NLP systems don’t understand the language they manipulate. Instead, they assign numbers to words and find useful statistical relationships between those numbers.</a:t>
            </a:r>
          </a:p>
          <a:p>
            <a:pPr algn="l"/>
            <a:endParaRPr lang="en-US" b="0" i="0" dirty="0">
              <a:solidFill>
                <a:srgbClr val="3C3C3B"/>
              </a:solidFill>
              <a:effectLst/>
              <a:latin typeface="+mn-lt"/>
            </a:endParaRPr>
          </a:p>
          <a:p>
            <a:pPr algn="l"/>
            <a:r>
              <a:rPr lang="en-US" b="0" i="0" dirty="0">
                <a:solidFill>
                  <a:srgbClr val="3C3C3B"/>
                </a:solidFill>
                <a:effectLst/>
                <a:latin typeface="+mn-lt"/>
              </a:rPr>
              <a:t>In a fundamental sense, these systems have no knowledge that there is even a thing such as language, or that the objects they manipulate have semantic meanings. As always, the system is using statistics to generate outputs that we declare to be acceptable in a given situation, without even a glimmer of comprehension of what it’s doing or what the outputs might mean to a person.</a:t>
            </a:r>
          </a:p>
          <a:p>
            <a:pPr algn="l"/>
            <a:endParaRPr lang="en-US" b="0" i="0" dirty="0">
              <a:solidFill>
                <a:srgbClr val="3C3C3B"/>
              </a:solidFill>
              <a:effectLst/>
              <a:latin typeface="Lato"/>
            </a:endParaRPr>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NLP is a large field – think of all the places language (spoken and written) is used. NLP enables applications in these five primary categories.  Specific applications include the following:</a:t>
            </a:r>
          </a:p>
          <a:p>
            <a:pPr algn="l"/>
            <a:endParaRPr lang="en-US" b="0" i="0" dirty="0">
              <a:solidFill>
                <a:srgbClr val="3C3C3B"/>
              </a:solidFill>
              <a:effectLst/>
              <a:latin typeface="+mn-lt"/>
            </a:endParaRPr>
          </a:p>
          <a:p>
            <a:pPr marL="171450" indent="-171450" algn="l">
              <a:buFont typeface="Arial" panose="020B0604020202020204" pitchFamily="34" charset="0"/>
              <a:buChar char="•"/>
            </a:pPr>
            <a:r>
              <a:rPr lang="en-US" b="1" i="0" dirty="0">
                <a:solidFill>
                  <a:srgbClr val="3C3C3B"/>
                </a:solidFill>
                <a:effectLst/>
                <a:latin typeface="+mn-lt"/>
              </a:rPr>
              <a:t>Sentiment Analysis</a:t>
            </a:r>
            <a:r>
              <a:rPr lang="en-US" b="0" i="0" dirty="0">
                <a:solidFill>
                  <a:srgbClr val="3C3C3B"/>
                </a:solidFill>
                <a:effectLst/>
                <a:latin typeface="+mn-lt"/>
              </a:rPr>
              <a:t>: Given opinionated text like a movie review, determine whether the overall sense is positive or negative.</a:t>
            </a:r>
          </a:p>
          <a:p>
            <a:pPr marL="171450" indent="-171450" algn="l">
              <a:buFont typeface="Arial" panose="020B0604020202020204" pitchFamily="34" charset="0"/>
              <a:buChar char="•"/>
            </a:pPr>
            <a:r>
              <a:rPr lang="en-US" b="1" i="0" dirty="0">
                <a:solidFill>
                  <a:srgbClr val="3C3C3B"/>
                </a:solidFill>
                <a:effectLst/>
                <a:latin typeface="+mn-lt"/>
              </a:rPr>
              <a:t>Machine Translation</a:t>
            </a:r>
            <a:r>
              <a:rPr lang="en-US" b="0" i="0" dirty="0">
                <a:solidFill>
                  <a:srgbClr val="3C3C3B"/>
                </a:solidFill>
                <a:effectLst/>
                <a:latin typeface="+mn-lt"/>
              </a:rPr>
              <a:t>: Turn text into another language.</a:t>
            </a:r>
          </a:p>
          <a:p>
            <a:pPr marL="171450" indent="-171450" algn="l">
              <a:buFont typeface="Arial" panose="020B0604020202020204" pitchFamily="34" charset="0"/>
              <a:buChar char="•"/>
            </a:pPr>
            <a:r>
              <a:rPr lang="en-US" b="1" i="0" dirty="0">
                <a:solidFill>
                  <a:srgbClr val="3C3C3B"/>
                </a:solidFill>
                <a:effectLst/>
                <a:latin typeface="+mn-lt"/>
              </a:rPr>
              <a:t>Question Answering</a:t>
            </a:r>
            <a:r>
              <a:rPr lang="en-US" b="0" i="0" dirty="0">
                <a:solidFill>
                  <a:srgbClr val="3C3C3B"/>
                </a:solidFill>
                <a:effectLst/>
                <a:latin typeface="+mn-lt"/>
              </a:rPr>
              <a:t>: Answer questions about the text, like who is the hero, or what actions occurred.</a:t>
            </a:r>
          </a:p>
          <a:p>
            <a:pPr marL="171450" indent="-171450" algn="l">
              <a:buFont typeface="Arial" panose="020B0604020202020204" pitchFamily="34" charset="0"/>
              <a:buChar char="•"/>
            </a:pPr>
            <a:r>
              <a:rPr lang="en-US" b="1" i="0" dirty="0">
                <a:solidFill>
                  <a:srgbClr val="3C3C3B"/>
                </a:solidFill>
                <a:effectLst/>
                <a:latin typeface="+mn-lt"/>
              </a:rPr>
              <a:t>Information Extraction</a:t>
            </a:r>
            <a:r>
              <a:rPr lang="en-US" b="0" i="0" dirty="0">
                <a:solidFill>
                  <a:srgbClr val="3C3C3B"/>
                </a:solidFill>
                <a:effectLst/>
                <a:latin typeface="+mn-lt"/>
              </a:rPr>
              <a:t>: Summarize and provide a short overview of the text, emphasizing the main points.</a:t>
            </a:r>
          </a:p>
          <a:p>
            <a:pPr marL="171450" indent="-171450" algn="l">
              <a:buFont typeface="Arial" panose="020B0604020202020204" pitchFamily="34" charset="0"/>
              <a:buChar char="•"/>
            </a:pPr>
            <a:r>
              <a:rPr lang="en-US" b="1" i="0" dirty="0">
                <a:solidFill>
                  <a:srgbClr val="3C3C3B"/>
                </a:solidFill>
                <a:effectLst/>
                <a:latin typeface="+mn-lt"/>
              </a:rPr>
              <a:t>Generate New Text</a:t>
            </a:r>
            <a:r>
              <a:rPr lang="en-US" b="0" i="0" dirty="0">
                <a:solidFill>
                  <a:srgbClr val="3C3C3B"/>
                </a:solidFill>
                <a:effectLst/>
                <a:latin typeface="+mn-lt"/>
              </a:rPr>
              <a:t>: Given some starting text, write more text that seems to follow from it.</a:t>
            </a:r>
          </a:p>
          <a:p>
            <a:pPr marL="171450" indent="-171450" algn="l">
              <a:buFont typeface="Arial" panose="020B0604020202020204" pitchFamily="34" charset="0"/>
              <a:buChar char="•"/>
            </a:pPr>
            <a:r>
              <a:rPr lang="en-US" b="1" i="0" dirty="0">
                <a:solidFill>
                  <a:srgbClr val="3C3C3B"/>
                </a:solidFill>
                <a:effectLst/>
                <a:latin typeface="+mn-lt"/>
              </a:rPr>
              <a:t>Logical Flow</a:t>
            </a:r>
            <a:r>
              <a:rPr lang="en-US" b="0" i="0" dirty="0">
                <a:solidFill>
                  <a:srgbClr val="3C3C3B"/>
                </a:solidFill>
                <a:effectLst/>
                <a:latin typeface="+mn-lt"/>
              </a:rPr>
              <a:t>: If a sentence first asserts a premise and the following sentence asserts a conclusion based on that premise, determine whether the conclusion logically follows from the premise.</a:t>
            </a:r>
          </a:p>
          <a:p>
            <a:pPr marL="171450" indent="-171450" algn="l">
              <a:buFont typeface="Courier New" panose="02070309020205020404" pitchFamily="49" charset="0"/>
              <a:buChar char="o"/>
            </a:pPr>
            <a:endParaRPr lang="en-US" b="0" i="0" dirty="0">
              <a:solidFill>
                <a:srgbClr val="3C3C3B"/>
              </a:solidFill>
              <a:effectLst/>
              <a:latin typeface="+mn-lt"/>
            </a:endParaRPr>
          </a:p>
          <a:p>
            <a:pPr algn="l"/>
            <a:r>
              <a:rPr lang="en-US" dirty="0">
                <a:latin typeface="+mn-lt"/>
              </a:rPr>
              <a:t>… and many more.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92680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But before we go any further, we need to acknowledge that NLP isn't easy. Consider the following sentence: "</a:t>
            </a:r>
            <a:r>
              <a:rPr lang="en-US" b="0" i="1" dirty="0">
                <a:solidFill>
                  <a:srgbClr val="3C3C3B"/>
                </a:solidFill>
                <a:effectLst/>
                <a:latin typeface="+mn-lt"/>
              </a:rPr>
              <a:t>The boy saw a man with a telescope.</a:t>
            </a:r>
            <a:r>
              <a:rPr lang="en-US" b="0" i="0" dirty="0">
                <a:solidFill>
                  <a:srgbClr val="3C3C3B"/>
                </a:solidFill>
                <a:effectLst/>
                <a:latin typeface="+mn-lt"/>
              </a:rPr>
              <a:t>“  Who had the telescope?  Did the boy use a telescope to see the man through it? Or was the man carrying a telescope with him? There is an ambiguity that we can't resolve with this sentence alone. Maybe some more context will help us figure this out.</a:t>
            </a:r>
          </a:p>
          <a:p>
            <a:pPr algn="l"/>
            <a:endParaRPr lang="en-US" b="0" i="0" dirty="0">
              <a:solidFill>
                <a:srgbClr val="3C3C3B"/>
              </a:solidFill>
              <a:effectLst/>
              <a:latin typeface="+mn-lt"/>
            </a:endParaRPr>
          </a:p>
          <a:p>
            <a:pPr algn="l"/>
            <a:r>
              <a:rPr lang="en-US" b="0" i="0" dirty="0">
                <a:solidFill>
                  <a:srgbClr val="3C3C3B"/>
                </a:solidFill>
                <a:effectLst/>
                <a:latin typeface="+mn-lt"/>
              </a:rPr>
              <a:t>Let's consider another sentence: "</a:t>
            </a:r>
            <a:r>
              <a:rPr lang="en-US" b="0" i="1" dirty="0">
                <a:solidFill>
                  <a:srgbClr val="3C3C3B"/>
                </a:solidFill>
                <a:effectLst/>
                <a:latin typeface="+mn-lt"/>
              </a:rPr>
              <a:t>Rahim convinced Mohan to buy a television for himself.</a:t>
            </a:r>
            <a:r>
              <a:rPr lang="en-US" b="0" i="0" dirty="0">
                <a:solidFill>
                  <a:srgbClr val="3C3C3B"/>
                </a:solidFill>
                <a:effectLst/>
                <a:latin typeface="+mn-lt"/>
              </a:rPr>
              <a:t>" Who was the TV bought for – Rahim or Mohan? This is another case of ambiguity that we may be able to resolve with more context, but again, it may be very difficult for a machine/program.</a:t>
            </a:r>
          </a:p>
          <a:p>
            <a:pPr algn="l"/>
            <a:endParaRPr lang="en-US" b="0" i="0" dirty="0">
              <a:solidFill>
                <a:srgbClr val="3C3C3B"/>
              </a:solidFill>
              <a:effectLst/>
              <a:latin typeface="+mn-lt"/>
            </a:endParaRPr>
          </a:p>
          <a:p>
            <a:pPr algn="l"/>
            <a:r>
              <a:rPr lang="en-US" b="0" i="0" dirty="0">
                <a:solidFill>
                  <a:srgbClr val="3C3C3B"/>
                </a:solidFill>
                <a:effectLst/>
                <a:latin typeface="+mn-lt"/>
              </a:rPr>
              <a:t>And finally, let's consider this sentence: "</a:t>
            </a:r>
            <a:r>
              <a:rPr lang="en-US" b="0" i="1" dirty="0">
                <a:solidFill>
                  <a:srgbClr val="3C3C3B"/>
                </a:solidFill>
                <a:effectLst/>
                <a:latin typeface="+mn-lt"/>
              </a:rPr>
              <a:t>Rahim has quit skydiving.</a:t>
            </a:r>
            <a:r>
              <a:rPr lang="en-US" b="0" i="0" dirty="0">
                <a:solidFill>
                  <a:srgbClr val="3C3C3B"/>
                </a:solidFill>
                <a:effectLst/>
                <a:latin typeface="+mn-lt"/>
              </a:rPr>
              <a:t>" This sentence implies that Rahim was once an active skydiver.  However, this presupposition is hard for a machine to infer.</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The emergence of deep learning has had a strong positive impact on many fields, and NLP is no exception. Applications that use sentiment prediction, machine translation, and chatbots previously required a lot of manual intervention. With deep learning and NLP, these tasks are completely automated and bring with them impressive performance.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Data pre-processing and cleaning usually accounts for 80+% of the time spent on an AI project.  Staging the data, as the process is often called, includes all activities associated with cleaning and preparing a data set for analysis.  A properly staged data set is </a:t>
            </a:r>
            <a:r>
              <a:rPr lang="en-US" b="1" i="0" dirty="0">
                <a:solidFill>
                  <a:srgbClr val="3C3C3B"/>
                </a:solidFill>
                <a:effectLst/>
                <a:latin typeface="+mn-lt"/>
              </a:rPr>
              <a:t>critically</a:t>
            </a:r>
            <a:r>
              <a:rPr lang="en-US" b="0" i="0" dirty="0">
                <a:solidFill>
                  <a:srgbClr val="3C3C3B"/>
                </a:solidFill>
                <a:effectLst/>
                <a:latin typeface="+mn-lt"/>
              </a:rPr>
              <a:t> important…  For as computer folks have been saying for a long time (since the late 1950’s) – garbage in, garbage out.  This holds true for Natural Language Processing as well.</a:t>
            </a:r>
          </a:p>
          <a:p>
            <a:endParaRPr lang="en-US" b="0" i="0" dirty="0">
              <a:solidFill>
                <a:srgbClr val="3C3C3B"/>
              </a:solidFill>
              <a:effectLst/>
              <a:latin typeface="+mn-lt"/>
            </a:endParaRPr>
          </a:p>
          <a:p>
            <a:r>
              <a:rPr lang="en-US" b="0" i="0" dirty="0">
                <a:solidFill>
                  <a:srgbClr val="3C3C3B"/>
                </a:solidFill>
                <a:effectLst/>
                <a:latin typeface="+mn-lt"/>
              </a:rPr>
              <a:t>One key task in NLP is text data representation – which is, in simple terms, converting raw text into something a model would understand. Word embeddings constitute a deep learning-based approach that has changed the game, providing a powerful representation of text. We'll discuss embeddings in our next workshop.  But first, let’s talk about some basic data pre-processing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The first step in preprocessing is usually </a:t>
            </a:r>
            <a:r>
              <a:rPr lang="en-US" sz="1200" b="1" i="0" u="none" strike="noStrike" baseline="0" dirty="0">
                <a:latin typeface="+mn-lt"/>
              </a:rPr>
              <a:t>tokenization </a:t>
            </a:r>
            <a:r>
              <a:rPr lang="en-US" sz="1200" b="0" i="0" u="none" strike="noStrike" baseline="0" dirty="0">
                <a:latin typeface="+mn-lt"/>
              </a:rPr>
              <a:t>– splitting the raw input text sequence into </a:t>
            </a:r>
            <a:r>
              <a:rPr lang="en-US" sz="1200" b="1" i="0" u="none" strike="noStrike" baseline="0" dirty="0">
                <a:latin typeface="+mn-lt"/>
              </a:rPr>
              <a:t>tokens</a:t>
            </a:r>
            <a:r>
              <a:rPr lang="en-US" sz="1200" b="0" i="0" u="none" strike="noStrike" baseline="0" dirty="0">
                <a:latin typeface="+mn-lt"/>
              </a:rPr>
              <a:t>. In simple terms, it is breaking the raw text into constituent elements that you want to work on. This token can be a paragraph, sentence, word, or even a character. If you want to separate a paragraph into sentences, then you would tokenize the paragraph into sentences. If you want to separate the words in a sentence, then you would tokenize the sentence into words.</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1191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A common data cleaning task is to normalize case – we usually don't want "car", "CAR", "Car", and "caR" to be treated as separate entities. To do so, we typically convert all text into lowercase (we could also convert it into uppercase if we wanted).</a:t>
            </a:r>
          </a:p>
          <a:p>
            <a:pPr algn="l"/>
            <a:endParaRPr lang="en-US" sz="1200" b="0" i="0" u="none" strike="noStrike" baseline="0" dirty="0">
              <a:latin typeface="+mn-lt"/>
            </a:endParaRPr>
          </a:p>
          <a:p>
            <a:pPr algn="l"/>
            <a:r>
              <a:rPr lang="en-US" sz="1200" b="0" i="0" u="none" strike="noStrike" baseline="0" dirty="0">
                <a:latin typeface="+mn-lt"/>
              </a:rPr>
              <a:t>Depending on the NLP task, you may also want to remove all punctuation as separate tokens. Again, bear in mind that there could be tasks where punctuations could be important. As an example, when performing sentiment analysis, that is, predicting if the sentiment in the text is positive or negative, an exclamation can add value.</a:t>
            </a:r>
          </a:p>
          <a:p>
            <a:pPr algn="l"/>
            <a:endParaRPr lang="en-US" sz="1200" b="0" i="0" u="none" strike="noStrike" baseline="0" dirty="0">
              <a:latin typeface="+mn-lt"/>
            </a:endParaRPr>
          </a:p>
          <a:p>
            <a:pPr algn="l"/>
            <a:r>
              <a:rPr lang="en-US" sz="1200" b="0" i="0" u="none" strike="noStrike" baseline="0" dirty="0">
                <a:latin typeface="+mn-lt"/>
              </a:rPr>
              <a:t>And finally, in day-to-day language, we have a lot of terms that don't add a lot of information/value. These are typically referred to as "stop words". We can think of these as belonging to two broad categories:</a:t>
            </a:r>
          </a:p>
          <a:p>
            <a:pPr algn="l"/>
            <a:endParaRPr lang="en-US" sz="1200" b="0" i="0" u="none" strike="noStrike" baseline="0" dirty="0">
              <a:latin typeface="+mn-lt"/>
            </a:endParaRPr>
          </a:p>
          <a:p>
            <a:pPr marL="342900" indent="-342900" algn="l">
              <a:buAutoNum type="arabicPeriod"/>
            </a:pPr>
            <a:r>
              <a:rPr lang="en-US" sz="1200" b="1" i="0" u="none" strike="noStrike" baseline="0" dirty="0">
                <a:latin typeface="+mn-lt"/>
              </a:rPr>
              <a:t>General/functional</a:t>
            </a:r>
            <a:r>
              <a:rPr lang="en-US" sz="1200" b="0" i="0" u="none" strike="noStrike" baseline="0" dirty="0">
                <a:latin typeface="+mn-lt"/>
              </a:rPr>
              <a:t>: These are filler words in the language that don't provide a lot of information but help stitch together other informative words to form meaningful sentences, such as "the", "an", "of", and so on.</a:t>
            </a:r>
          </a:p>
          <a:p>
            <a:pPr marL="342900" indent="-342900" algn="l">
              <a:buAutoNum type="arabicPeriod"/>
            </a:pPr>
            <a:r>
              <a:rPr lang="en-US" sz="1200" b="1" i="0" u="none" strike="noStrike" baseline="0" dirty="0">
                <a:latin typeface="+mn-lt"/>
              </a:rPr>
              <a:t>Contextual</a:t>
            </a:r>
            <a:r>
              <a:rPr lang="en-US" sz="1200" b="0" i="0" u="none" strike="noStrike" baseline="0" dirty="0">
                <a:latin typeface="+mn-lt"/>
              </a:rPr>
              <a:t>: These aren't general functional terms, but given the context, don’t add a lot of value. If you're working with reviews of a mobile phone, where all reviews are talking about the phone, the term "phone" itself may not add a lot of information.</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01497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Eat", "eats", "eating", "ate" – are all just variations of the same word, referring to the same action. In most text and spoken language, we have multiple forms of the same word. Typically, we don't want these to be considered as separate tokens.  Stemming is a rule-based approach to achieve normalization by reducing a word to its "stem". The stem is the root of the word before any affixes (an element added to make a variant) are added. This approach is rather simple – chop off the suffix to get the stem. A popular algorithm is the </a:t>
            </a:r>
            <a:r>
              <a:rPr lang="en-US" sz="1200" b="1" i="0" u="none" strike="noStrike" baseline="0" dirty="0">
                <a:latin typeface="+mn-lt"/>
              </a:rPr>
              <a:t>Porter stemming </a:t>
            </a:r>
            <a:r>
              <a:rPr lang="en-US" sz="1200" b="0" i="0" u="none" strike="noStrike" baseline="0" dirty="0">
                <a:latin typeface="+mn-lt"/>
              </a:rPr>
              <a:t>algorithm, which applies a series of rules.</a:t>
            </a:r>
            <a:endParaRPr lang="en-US" sz="1200" b="0" i="0" dirty="0">
              <a:solidFill>
                <a:srgbClr val="3C3C3B"/>
              </a:solidFill>
              <a:effectLst/>
              <a:latin typeface="+mn-lt"/>
            </a:endParaRPr>
          </a:p>
          <a:p>
            <a:endParaRPr lang="en-US" sz="1200" b="0" i="0" dirty="0">
              <a:solidFill>
                <a:srgbClr val="3C3C3B"/>
              </a:solidFill>
              <a:effectLst/>
              <a:latin typeface="+mn-lt"/>
            </a:endParaRPr>
          </a:p>
          <a:p>
            <a:pPr algn="l"/>
            <a:r>
              <a:rPr lang="en-US" sz="1200" b="0" i="0" u="none" strike="noStrike" baseline="0" dirty="0">
                <a:latin typeface="+mn-lt"/>
              </a:rPr>
              <a:t>Lemmatization is a more sophisticated approach that refers to a dictionary and finds a valid root form (the lemma) of the word. Lemmatization works best when the part of speech of the word is also provided – it considers the role the term is playing and returns the appropriate form. The output from a lemmatization step is always a valid English word.</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90287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11/8/2021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11/8/2021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Natural Language Processing: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One-Hot Encoding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8" name="Picture 7">
            <a:extLst>
              <a:ext uri="{FF2B5EF4-FFF2-40B4-BE49-F238E27FC236}">
                <a16:creationId xmlns:a16="http://schemas.microsoft.com/office/drawing/2014/main" id="{E76356ED-EF90-44C4-9DA3-0C7BC7752D57}"/>
              </a:ext>
            </a:extLst>
          </p:cNvPr>
          <p:cNvPicPr>
            <a:picLocks noChangeAspect="1"/>
          </p:cNvPicPr>
          <p:nvPr/>
        </p:nvPicPr>
        <p:blipFill>
          <a:blip r:embed="rId3"/>
          <a:stretch>
            <a:fillRect/>
          </a:stretch>
        </p:blipFill>
        <p:spPr>
          <a:xfrm>
            <a:off x="950515" y="2313270"/>
            <a:ext cx="10290970" cy="2231460"/>
          </a:xfrm>
          <a:prstGeom prst="rect">
            <a:avLst/>
          </a:prstGeom>
        </p:spPr>
      </p:pic>
      <p:sp>
        <p:nvSpPr>
          <p:cNvPr id="9" name="TextBox 8">
            <a:extLst>
              <a:ext uri="{FF2B5EF4-FFF2-40B4-BE49-F238E27FC236}">
                <a16:creationId xmlns:a16="http://schemas.microsoft.com/office/drawing/2014/main" id="{E56735BC-B8FC-4B73-9D5C-A77F9B3CB5E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6932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432CC2ED-EAA2-4AE5-BF5E-94E6A5231325}"/>
              </a:ext>
            </a:extLst>
          </p:cNvPr>
          <p:cNvSpPr txBox="1">
            <a:spLocks/>
          </p:cNvSpPr>
          <p:nvPr/>
        </p:nvSpPr>
        <p:spPr>
          <a:xfrm>
            <a:off x="0" y="2392140"/>
            <a:ext cx="12192000" cy="2586788"/>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 </a:t>
            </a: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r>
              <a:rPr lang="en-US" sz="3200" dirty="0">
                <a:solidFill>
                  <a:schemeClr val="tx1">
                    <a:lumMod val="65000"/>
                    <a:lumOff val="35000"/>
                  </a:schemeClr>
                </a:solidFill>
                <a:latin typeface="Palatino Linotype" panose="02040502050505030304" pitchFamily="18" charset="0"/>
              </a:rPr>
              <a:t> </a:t>
            </a:r>
          </a:p>
          <a:p>
            <a:r>
              <a:rPr lang="en-US" sz="3200" dirty="0">
                <a:solidFill>
                  <a:schemeClr val="tx1">
                    <a:lumMod val="65000"/>
                    <a:lumOff val="35000"/>
                  </a:schemeClr>
                </a:solidFill>
                <a:latin typeface="Palatino Linotype" panose="02040502050505030304" pitchFamily="18" charset="0"/>
              </a:rPr>
              <a:t>4.01 (Tokenization, Case Normalization, and Stop Word Removal)</a:t>
            </a:r>
          </a:p>
          <a:p>
            <a:r>
              <a:rPr lang="en-US" sz="3200" dirty="0">
                <a:solidFill>
                  <a:schemeClr val="tx1">
                    <a:lumMod val="65000"/>
                    <a:lumOff val="35000"/>
                  </a:schemeClr>
                </a:solidFill>
                <a:latin typeface="Palatino Linotype" panose="02040502050505030304" pitchFamily="18" charset="0"/>
              </a:rPr>
              <a:t> </a:t>
            </a:r>
          </a:p>
          <a:p>
            <a:r>
              <a:rPr lang="en-US" sz="3200" dirty="0">
                <a:solidFill>
                  <a:schemeClr val="tx1">
                    <a:lumMod val="65000"/>
                    <a:lumOff val="35000"/>
                  </a:schemeClr>
                </a:solidFill>
                <a:latin typeface="Palatino Linotype" panose="02040502050505030304" pitchFamily="18" charset="0"/>
              </a:rPr>
              <a:t>4.02 (Stemming our Data)</a:t>
            </a:r>
          </a:p>
          <a:p>
            <a:endParaRPr lang="en-US" sz="3200" dirty="0">
              <a:solidFill>
                <a:schemeClr val="tx1">
                  <a:lumMod val="65000"/>
                  <a:lumOff val="35000"/>
                </a:schemeClr>
              </a:solidFill>
              <a:latin typeface="Palatino Linotype" panose="02040502050505030304" pitchFamily="18" charset="0"/>
            </a:endParaRPr>
          </a:p>
          <a:p>
            <a:r>
              <a:rPr lang="en-US" sz="3200" dirty="0">
                <a:solidFill>
                  <a:schemeClr val="tx1">
                    <a:lumMod val="65000"/>
                    <a:lumOff val="35000"/>
                  </a:schemeClr>
                </a:solidFill>
                <a:latin typeface="Palatino Linotype" panose="02040502050505030304" pitchFamily="18" charset="0"/>
              </a:rPr>
              <a:t>4.03 (</a:t>
            </a:r>
            <a:r>
              <a:rPr lang="en-US" sz="3200" b="0" i="0" dirty="0">
                <a:solidFill>
                  <a:schemeClr val="tx1">
                    <a:lumMod val="65000"/>
                    <a:lumOff val="35000"/>
                  </a:schemeClr>
                </a:solidFill>
                <a:effectLst/>
                <a:latin typeface="Palatino Linotype" panose="02040502050505030304" pitchFamily="18" charset="0"/>
              </a:rPr>
              <a:t>Creating One-Hot Encoding for Our Data</a:t>
            </a:r>
            <a:r>
              <a:rPr lang="en-US" sz="3200" dirty="0">
                <a:solidFill>
                  <a:schemeClr val="tx1">
                    <a:lumMod val="65000"/>
                    <a:lumOff val="35000"/>
                  </a:schemeClr>
                </a:solidFill>
                <a:latin typeface="Palatino Linotype" panose="02040502050505030304" pitchFamily="18" charset="0"/>
              </a:rPr>
              <a:t>)</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4" name="Title 1">
            <a:extLst>
              <a:ext uri="{FF2B5EF4-FFF2-40B4-BE49-F238E27FC236}">
                <a16:creationId xmlns:a16="http://schemas.microsoft.com/office/drawing/2014/main" id="{DEDA0E88-0E7E-4A85-928D-D7AF6DA2AE87}"/>
              </a:ext>
            </a:extLst>
          </p:cNvPr>
          <p:cNvSpPr txBox="1">
            <a:spLocks/>
          </p:cNvSpPr>
          <p:nvPr/>
        </p:nvSpPr>
        <p:spPr>
          <a:xfrm>
            <a:off x="0" y="3429000"/>
            <a:ext cx="12192000" cy="685982"/>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dirty="0">
                <a:solidFill>
                  <a:schemeClr val="tx1">
                    <a:lumMod val="65000"/>
                    <a:lumOff val="35000"/>
                  </a:schemeClr>
                </a:solidFill>
                <a:latin typeface="Palatino Linotype" panose="02040502050505030304" pitchFamily="18" charset="0"/>
              </a:rPr>
              <a:t>	4.04 (Document Term Matrix with TF-IDF)</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4033C6-C418-4E1F-82B5-A60CE0BE4E45}"/>
              </a:ext>
            </a:extLst>
          </p:cNvPr>
          <p:cNvGraphicFramePr/>
          <p:nvPr>
            <p:extLst>
              <p:ext uri="{D42A27DB-BD31-4B8C-83A1-F6EECF244321}">
                <p14:modId xmlns:p14="http://schemas.microsoft.com/office/powerpoint/2010/main" val="2354175473"/>
              </p:ext>
            </p:extLst>
          </p:nvPr>
        </p:nvGraphicFramePr>
        <p:xfrm>
          <a:off x="1175962"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C8BE86A-1AFC-48DF-9265-661F99AB186C}"/>
              </a:ext>
            </a:extLst>
          </p:cNvPr>
          <p:cNvSpPr txBox="1"/>
          <p:nvPr/>
        </p:nvSpPr>
        <p:spPr>
          <a:xfrm>
            <a:off x="6867728" y="1731521"/>
            <a:ext cx="1712068" cy="954107"/>
          </a:xfrm>
          <a:prstGeom prst="rect">
            <a:avLst/>
          </a:prstGeom>
          <a:noFill/>
        </p:spPr>
        <p:txBody>
          <a:bodyPr wrap="square" rtlCol="0">
            <a:spAutoFit/>
          </a:bodyPr>
          <a:lstStyle/>
          <a:p>
            <a:pPr algn="ctr"/>
            <a:r>
              <a:rPr lang="en-US" sz="2800" dirty="0"/>
              <a:t>Computer </a:t>
            </a:r>
          </a:p>
          <a:p>
            <a:pPr algn="ctr"/>
            <a:r>
              <a:rPr lang="en-US" sz="2800" dirty="0"/>
              <a:t>Science</a:t>
            </a:r>
          </a:p>
        </p:txBody>
      </p:sp>
      <p:sp>
        <p:nvSpPr>
          <p:cNvPr id="5" name="TextBox 4">
            <a:extLst>
              <a:ext uri="{FF2B5EF4-FFF2-40B4-BE49-F238E27FC236}">
                <a16:creationId xmlns:a16="http://schemas.microsoft.com/office/drawing/2014/main" id="{46B0C23E-88E5-4742-B220-C09B4D530FBD}"/>
              </a:ext>
            </a:extLst>
          </p:cNvPr>
          <p:cNvSpPr txBox="1"/>
          <p:nvPr/>
        </p:nvSpPr>
        <p:spPr>
          <a:xfrm>
            <a:off x="5443923" y="4250193"/>
            <a:ext cx="1890731" cy="954107"/>
          </a:xfrm>
          <a:prstGeom prst="rect">
            <a:avLst/>
          </a:prstGeom>
          <a:noFill/>
        </p:spPr>
        <p:txBody>
          <a:bodyPr wrap="square" rtlCol="0">
            <a:spAutoFit/>
          </a:bodyPr>
          <a:lstStyle/>
          <a:p>
            <a:pPr algn="ctr"/>
            <a:r>
              <a:rPr lang="en-US" sz="2800" dirty="0"/>
              <a:t>Artificial Intelligence</a:t>
            </a:r>
          </a:p>
        </p:txBody>
      </p:sp>
      <p:sp>
        <p:nvSpPr>
          <p:cNvPr id="6" name="TextBox 5">
            <a:extLst>
              <a:ext uri="{FF2B5EF4-FFF2-40B4-BE49-F238E27FC236}">
                <a16:creationId xmlns:a16="http://schemas.microsoft.com/office/drawing/2014/main" id="{99BA330A-6503-48E2-AC78-6ACA0594B7D0}"/>
              </a:ext>
            </a:extLst>
          </p:cNvPr>
          <p:cNvSpPr txBox="1"/>
          <p:nvPr/>
        </p:nvSpPr>
        <p:spPr>
          <a:xfrm>
            <a:off x="3781579" y="2084587"/>
            <a:ext cx="1890731" cy="523220"/>
          </a:xfrm>
          <a:prstGeom prst="rect">
            <a:avLst/>
          </a:prstGeom>
          <a:noFill/>
        </p:spPr>
        <p:txBody>
          <a:bodyPr wrap="square" rtlCol="0">
            <a:spAutoFit/>
          </a:bodyPr>
          <a:lstStyle/>
          <a:p>
            <a:pPr algn="ctr"/>
            <a:r>
              <a:rPr lang="en-US" sz="2800" dirty="0"/>
              <a:t>Linguistics</a:t>
            </a:r>
          </a:p>
        </p:txBody>
      </p:sp>
      <p:sp>
        <p:nvSpPr>
          <p:cNvPr id="7" name="TextBox 6">
            <a:extLst>
              <a:ext uri="{FF2B5EF4-FFF2-40B4-BE49-F238E27FC236}">
                <a16:creationId xmlns:a16="http://schemas.microsoft.com/office/drawing/2014/main" id="{C8542850-B96D-4A0D-8582-729CB3759013}"/>
              </a:ext>
            </a:extLst>
          </p:cNvPr>
          <p:cNvSpPr txBox="1"/>
          <p:nvPr/>
        </p:nvSpPr>
        <p:spPr>
          <a:xfrm>
            <a:off x="5364637" y="2863041"/>
            <a:ext cx="1890731" cy="523220"/>
          </a:xfrm>
          <a:prstGeom prst="rect">
            <a:avLst/>
          </a:prstGeom>
          <a:noFill/>
        </p:spPr>
        <p:txBody>
          <a:bodyPr wrap="square" rtlCol="0">
            <a:spAutoFit/>
          </a:bodyPr>
          <a:lstStyle/>
          <a:p>
            <a:pPr algn="ctr"/>
            <a:r>
              <a:rPr lang="en-US" sz="2800" b="1" dirty="0"/>
              <a:t>NLP</a:t>
            </a:r>
          </a:p>
        </p:txBody>
      </p:sp>
      <p:sp>
        <p:nvSpPr>
          <p:cNvPr id="8" name="TextBox 7">
            <a:extLst>
              <a:ext uri="{FF2B5EF4-FFF2-40B4-BE49-F238E27FC236}">
                <a16:creationId xmlns:a16="http://schemas.microsoft.com/office/drawing/2014/main" id="{10AE17EA-FB0D-4F7A-ABE5-4181F711FD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C276B-AF47-4BA3-9C69-9B9CD29F5480}"/>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https://www.syntech.co.in/nlp/</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AF56D0BF-F07D-4D35-A6CD-0D8E4E570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376" y="1349188"/>
            <a:ext cx="8319248" cy="4159624"/>
          </a:xfrm>
          <a:prstGeom prst="rect">
            <a:avLst/>
          </a:prstGeom>
        </p:spPr>
      </p:pic>
    </p:spTree>
    <p:extLst>
      <p:ext uri="{BB962C8B-B14F-4D97-AF65-F5344CB8AC3E}">
        <p14:creationId xmlns:p14="http://schemas.microsoft.com/office/powerpoint/2010/main" val="7045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6E9A37-6DBC-4865-A6BE-DF8C218387ED}"/>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r>
              <a:rPr lang="en-US" sz="4400" dirty="0">
                <a:solidFill>
                  <a:srgbClr val="6C9AC3"/>
                </a:solidFill>
              </a:rPr>
              <a:t>     </a:t>
            </a:r>
            <a:r>
              <a:rPr lang="en-US" sz="6700" dirty="0">
                <a:solidFill>
                  <a:schemeClr val="tx1">
                    <a:lumMod val="75000"/>
                    <a:lumOff val="25000"/>
                  </a:schemeClr>
                </a:solidFill>
                <a:latin typeface="Palatino Linotype" panose="02040502050505030304" pitchFamily="18" charset="0"/>
              </a:rPr>
              <a:t>Language is </a:t>
            </a:r>
            <a:r>
              <a:rPr lang="en-US" sz="6700" dirty="0">
                <a:solidFill>
                  <a:srgbClr val="80BE63"/>
                </a:solidFill>
                <a:latin typeface="Palatino Linotype" panose="02040502050505030304" pitchFamily="18" charset="0"/>
              </a:rPr>
              <a:t>Ambiguous</a:t>
            </a:r>
            <a:endParaRPr lang="en-US" sz="6700" dirty="0">
              <a:solidFill>
                <a:srgbClr val="80BE63"/>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892056-67EC-41A2-A3B1-FE29345E2CED}"/>
              </a:ext>
            </a:extLst>
          </p:cNvPr>
          <p:cNvSpPr>
            <a:spLocks noGrp="1"/>
          </p:cNvSpPr>
          <p:nvPr>
            <p:ph type="title"/>
          </p:nvPr>
        </p:nvSpPr>
        <p:spPr>
          <a:xfrm>
            <a:off x="0" y="5451101"/>
            <a:ext cx="12192000" cy="596153"/>
          </a:xfrm>
          <a:noFill/>
        </p:spPr>
        <p:txBody>
          <a:bodyPr>
            <a:noAutofit/>
          </a:bodyPr>
          <a:lstStyle/>
          <a:p>
            <a:pPr algn="ct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3200" dirty="0">
                <a:solidFill>
                  <a:schemeClr val="tx1">
                    <a:lumMod val="65000"/>
                    <a:lumOff val="35000"/>
                  </a:schemeClr>
                </a:solidFill>
              </a:rPr>
              <a:t>     “Alexa, play some funky music…”</a:t>
            </a:r>
            <a:endParaRPr lang="en-US" sz="3200" dirty="0">
              <a:solidFill>
                <a:schemeClr val="tx1">
                  <a:lumMod val="65000"/>
                  <a:lumOff val="35000"/>
                </a:schemeClr>
              </a:solidFill>
              <a:cs typeface="Segoe UI Light" panose="020B0502040204020203" pitchFamily="34" charset="0"/>
            </a:endParaRPr>
          </a:p>
        </p:txBody>
      </p:sp>
      <p:pic>
        <p:nvPicPr>
          <p:cNvPr id="1030" name="Picture 6">
            <a:extLst>
              <a:ext uri="{FF2B5EF4-FFF2-40B4-BE49-F238E27FC236}">
                <a16:creationId xmlns:a16="http://schemas.microsoft.com/office/drawing/2014/main" id="{6DF85C2F-E3E3-41E9-9043-571EB57F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957" y="1837177"/>
            <a:ext cx="3598085" cy="318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439075"/>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Data Pre-Processing &amp; Cleaning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2050" name="Picture 2" descr="Data Cleaning: 7 Techniques + Steps to Cleanse Data">
            <a:extLst>
              <a:ext uri="{FF2B5EF4-FFF2-40B4-BE49-F238E27FC236}">
                <a16:creationId xmlns:a16="http://schemas.microsoft.com/office/drawing/2014/main" id="{C7F91793-2C12-47EA-8903-3D4A88F2E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169" y="2030042"/>
            <a:ext cx="5497662" cy="3793387"/>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https://www.formpl.us/blog/data-cleaning</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360"/>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Tokenization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https://www.kdnuggets.com/2020/03/tensorflow-keras-tokenization-text-data-prep.html</a:t>
            </a:r>
          </a:p>
        </p:txBody>
      </p:sp>
      <p:pic>
        <p:nvPicPr>
          <p:cNvPr id="1026" name="Picture 2" descr="Tokenization and Text Data Preparation with TensorFlow &amp;amp; Keras - KDnuggets">
            <a:extLst>
              <a:ext uri="{FF2B5EF4-FFF2-40B4-BE49-F238E27FC236}">
                <a16:creationId xmlns:a16="http://schemas.microsoft.com/office/drawing/2014/main" id="{AF62F0FF-1B69-44D2-8AEB-B155F6818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702" y="2488814"/>
            <a:ext cx="7558596" cy="18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336882" y="4425890"/>
            <a:ext cx="11855118" cy="717884"/>
          </a:xfrm>
          <a:noFill/>
        </p:spPr>
        <p:txBody>
          <a:bodyPr>
            <a:noAutofit/>
          </a:body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Stop Word Removal	</a:t>
            </a:r>
            <a:r>
              <a:rPr lang="en-US" sz="3600" dirty="0">
                <a:solidFill>
                  <a:schemeClr val="accent1">
                    <a:lumMod val="75000"/>
                  </a:schemeClr>
                </a:solidFill>
                <a:latin typeface="Palatino Linotype" panose="02040502050505030304" pitchFamily="18" charset="0"/>
              </a:rPr>
              <a:t>“the”, “of”, “an”, etc.</a:t>
            </a:r>
            <a:endParaRPr lang="en-US" sz="3600" dirty="0">
              <a:solidFill>
                <a:schemeClr val="accent1">
                  <a:lumMod val="75000"/>
                </a:schemeClr>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DE93D1B1-E9FE-4BDB-89BF-38761A830DAD}"/>
              </a:ext>
            </a:extLst>
          </p:cNvPr>
          <p:cNvSpPr txBox="1">
            <a:spLocks/>
          </p:cNvSpPr>
          <p:nvPr/>
        </p:nvSpPr>
        <p:spPr>
          <a:xfrm>
            <a:off x="0" y="594360"/>
            <a:ext cx="12192000" cy="88789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Cleaning Options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546DB19-AF95-4A00-8BFD-4E225CCB5A96}"/>
              </a:ext>
            </a:extLst>
          </p:cNvPr>
          <p:cNvSpPr txBox="1">
            <a:spLocks/>
          </p:cNvSpPr>
          <p:nvPr/>
        </p:nvSpPr>
        <p:spPr>
          <a:xfrm>
            <a:off x="336884" y="2406803"/>
            <a:ext cx="11866546"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Normalizing Case		</a:t>
            </a:r>
            <a:r>
              <a:rPr lang="en-US" sz="3600" dirty="0">
                <a:solidFill>
                  <a:schemeClr val="accent1">
                    <a:lumMod val="75000"/>
                  </a:schemeClr>
                </a:solidFill>
                <a:latin typeface="Palatino Linotype" panose="02040502050505030304" pitchFamily="18" charset="0"/>
                <a:cs typeface="Segoe UI Light" panose="020B0502040204020203" pitchFamily="34" charset="0"/>
              </a:rPr>
              <a:t>“CAR”, “Car”, and “caR”</a:t>
            </a:r>
          </a:p>
        </p:txBody>
      </p:sp>
      <p:sp>
        <p:nvSpPr>
          <p:cNvPr id="7" name="Title 1">
            <a:extLst>
              <a:ext uri="{FF2B5EF4-FFF2-40B4-BE49-F238E27FC236}">
                <a16:creationId xmlns:a16="http://schemas.microsoft.com/office/drawing/2014/main" id="{C4AF6890-6A69-4079-BD5B-E7A7F1DBE521}"/>
              </a:ext>
            </a:extLst>
          </p:cNvPr>
          <p:cNvSpPr txBox="1">
            <a:spLocks/>
          </p:cNvSpPr>
          <p:nvPr/>
        </p:nvSpPr>
        <p:spPr>
          <a:xfrm>
            <a:off x="336882" y="3429000"/>
            <a:ext cx="11866547"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Punctuation 			</a:t>
            </a:r>
            <a:r>
              <a:rPr lang="en-US" sz="3600" dirty="0">
                <a:solidFill>
                  <a:schemeClr val="accent1">
                    <a:lumMod val="75000"/>
                  </a:schemeClr>
                </a:solidFill>
                <a:latin typeface="Palatino Linotype" panose="02040502050505030304" pitchFamily="18" charset="0"/>
                <a:cs typeface="Segoe UI Light" panose="020B0502040204020203" pitchFamily="34" charset="0"/>
              </a:rPr>
              <a:t>! , : ; “”</a:t>
            </a:r>
          </a:p>
        </p:txBody>
      </p:sp>
      <p:sp>
        <p:nvSpPr>
          <p:cNvPr id="8" name="TextBox 7">
            <a:extLst>
              <a:ext uri="{FF2B5EF4-FFF2-40B4-BE49-F238E27FC236}">
                <a16:creationId xmlns:a16="http://schemas.microsoft.com/office/drawing/2014/main" id="{550C2FC7-7F40-4BCF-A1E1-9BE1EFB01D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811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Stemming &amp; Lemmatization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3B1BDD7B-E6A3-4063-BEE2-E804BA40D73B}"/>
              </a:ext>
            </a:extLst>
          </p:cNvPr>
          <p:cNvPicPr>
            <a:picLocks noChangeAspect="1"/>
          </p:cNvPicPr>
          <p:nvPr/>
        </p:nvPicPr>
        <p:blipFill>
          <a:blip r:embed="rId3"/>
          <a:stretch>
            <a:fillRect/>
          </a:stretch>
        </p:blipFill>
        <p:spPr>
          <a:xfrm>
            <a:off x="4062412" y="2744861"/>
            <a:ext cx="4067175" cy="2543175"/>
          </a:xfrm>
          <a:prstGeom prst="rect">
            <a:avLst/>
          </a:prstGeom>
        </p:spPr>
      </p:pic>
      <p:sp>
        <p:nvSpPr>
          <p:cNvPr id="7" name="TextBox 6">
            <a:extLst>
              <a:ext uri="{FF2B5EF4-FFF2-40B4-BE49-F238E27FC236}">
                <a16:creationId xmlns:a16="http://schemas.microsoft.com/office/drawing/2014/main" id="{8AA32520-D010-48CE-A358-E8D88A97936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984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3314</TotalTime>
  <Words>1830</Words>
  <Application>Microsoft Office PowerPoint</Application>
  <PresentationFormat>Widescreen</PresentationFormat>
  <Paragraphs>93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Lato</vt:lpstr>
      <vt:lpstr>Palatino Linotype</vt:lpstr>
      <vt:lpstr>Wingdings</vt:lpstr>
      <vt:lpstr>Office Theme</vt:lpstr>
      <vt:lpstr>PowerPoint Presentation</vt:lpstr>
      <vt:lpstr>PowerPoint Presentation</vt:lpstr>
      <vt:lpstr>PowerPoint Presentation</vt:lpstr>
      <vt:lpstr>             Language is Ambiguous</vt:lpstr>
      <vt:lpstr>             “Alexa, play some funky music…”</vt:lpstr>
      <vt:lpstr>    Data Pre-Processing &amp; Cleaning</vt:lpstr>
      <vt:lpstr>    Tokenization</vt:lpstr>
      <vt:lpstr>Stop Word Removal “the”, “of”, “an”, etc.</vt:lpstr>
      <vt:lpstr>    Stemming &amp; Lemmatization</vt:lpstr>
      <vt:lpstr>    One-Hot Encoding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285</cp:revision>
  <dcterms:created xsi:type="dcterms:W3CDTF">2021-03-18T17:30:04Z</dcterms:created>
  <dcterms:modified xsi:type="dcterms:W3CDTF">2021-11-08T22:17:35Z</dcterms:modified>
</cp:coreProperties>
</file>