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03" r:id="rId3"/>
    <p:sldId id="309" r:id="rId4"/>
    <p:sldId id="275" r:id="rId5"/>
    <p:sldId id="306" r:id="rId6"/>
    <p:sldId id="300" r:id="rId7"/>
    <p:sldId id="310" r:id="rId8"/>
    <p:sldId id="307" r:id="rId9"/>
    <p:sldId id="301" r:id="rId10"/>
    <p:sldId id="268" r:id="rId11"/>
    <p:sldId id="266" r:id="rId12"/>
    <p:sldId id="276" r:id="rId13"/>
    <p:sldId id="305" r:id="rId14"/>
    <p:sldId id="302" r:id="rId15"/>
    <p:sldId id="265" r:id="rId16"/>
    <p:sldId id="304" r:id="rId17"/>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B900"/>
    <a:srgbClr val="6699FF"/>
    <a:srgbClr val="0021A5"/>
    <a:srgbClr val="FA4616"/>
    <a:srgbClr val="EBEFFF"/>
    <a:srgbClr val="FEE5DE"/>
    <a:srgbClr val="CFDBCB"/>
    <a:srgbClr val="5F5FF6"/>
    <a:srgbClr val="6666FF"/>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0" autoAdjust="0"/>
    <p:restoredTop sz="75577" autoAdjust="0"/>
  </p:normalViewPr>
  <p:slideViewPr>
    <p:cSldViewPr snapToGrid="0" showGuides="1">
      <p:cViewPr varScale="1">
        <p:scale>
          <a:sx n="50" d="100"/>
          <a:sy n="50" d="100"/>
        </p:scale>
        <p:origin x="1200" y="36"/>
      </p:cViewPr>
      <p:guideLst>
        <p:guide orient="horz" pos="2160"/>
        <p:guide pos="3840"/>
      </p:guideLst>
    </p:cSldViewPr>
  </p:slideViewPr>
  <p:outlineViewPr>
    <p:cViewPr>
      <p:scale>
        <a:sx n="33" d="100"/>
        <a:sy n="33" d="100"/>
      </p:scale>
      <p:origin x="0" y="-2092"/>
    </p:cViewPr>
  </p:outlineViewPr>
  <p:notesTextViewPr>
    <p:cViewPr>
      <p:scale>
        <a:sx n="75" d="100"/>
        <a:sy n="75" d="100"/>
      </p:scale>
      <p:origin x="0" y="0"/>
    </p:cViewPr>
  </p:notesTextViewPr>
  <p:notesViewPr>
    <p:cSldViewPr snapToGrid="0">
      <p:cViewPr varScale="1">
        <p:scale>
          <a:sx n="48" d="100"/>
          <a:sy n="48" d="100"/>
        </p:scale>
        <p:origin x="262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8/24/2021</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Dan Maxwell – an AI Trainer / Consultant in Research Computing.  In this short presentation, we want to introduce you to our Practicum AI badging program.</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4117071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vision is the creation of a </a:t>
            </a:r>
            <a:r>
              <a:rPr lang="en-US" b="1" dirty="0"/>
              <a:t>global</a:t>
            </a:r>
            <a:r>
              <a:rPr lang="en-US" dirty="0"/>
              <a:t> community of AI educators committed to introducing non-technical students to the joys of AI.  Our vision is two-fold.  First, we want to continuously offer Practicum AI workshops to students.  Second, we want to create a world-class curriculum for teachers committed to the entry-level / intermediate AI audience.   AAAI already has a small group of AI educators who host a mini-conference within the larger AAAI conference.  This past February about 75 teachers attended, mostly from North America.  We believe the Nvidia Tech centers could also be leveraged to reach out to local universities within their respective countries. </a:t>
            </a:r>
          </a:p>
          <a:p>
            <a:endParaRPr lang="en-US" dirty="0"/>
          </a:p>
          <a:p>
            <a:r>
              <a:rPr lang="en-US" dirty="0"/>
              <a:t>An AI University consortium will be a place where AI teachers and instructors from around the globe discuss AI pedagogy, submit innovative AI learning experiences to a shared repository, and gather at an annual conference to advance AI education research and understanding.</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631388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in the previous slide, the sharing of ideas and curriculum will lie at the heart of the AI University consortium.  To that end, the Practicum AI workshop modules are designed with reusability in mind.  Modules can be plugged into existing classes.  The basic idea is to build once, reuse again and again.  Our hope is that these learning experiences will snap easily into AI classes aimed at non-technical audiences.</a:t>
            </a:r>
          </a:p>
          <a:p>
            <a:endParaRPr lang="en-US" dirty="0"/>
          </a:p>
          <a:p>
            <a:r>
              <a:rPr lang="en-US" dirty="0"/>
              <a:t>For many faculty, AI is still a new and somewhat mysterious field.  We want to change that by giving them access to well-crafted and easily modified AI learning experiences.  And as they develop confidence, our hope is that they will begin to craft new learning experiences to then be shared back to the community.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625541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we’d like to hear from you.  Any questions or comments about our Practicum AI program?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2305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50665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we plan to offer the </a:t>
            </a:r>
            <a:r>
              <a:rPr lang="en-US" i="1" dirty="0"/>
              <a:t>Practicum AI </a:t>
            </a:r>
            <a:r>
              <a:rPr lang="en-US" dirty="0"/>
              <a:t>program in a variety of ways.  The online options will probably be the most popular, allowing students across the world to participate.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107209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off, our Passport to AI Proficiency badging program is non-credit – designed to complement our partner’s various AI certificate offerings and </a:t>
            </a:r>
            <a:r>
              <a:rPr lang="en-US" b="1" dirty="0"/>
              <a:t>for-credit </a:t>
            </a:r>
            <a:r>
              <a:rPr lang="en-US" b="0" dirty="0"/>
              <a:t>classes.  In other words, this program is not designed to replace what is currently offered in the traditional academic programs.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545097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target student audience is beginners who have little-to-no technical background, are curious about AI who need to quickly acquire foundational AI knowledge and are comfortable with Do-It-Yourself learning.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anthropologist Levi Straus had a name for these kinds of students, calling them </a:t>
            </a:r>
            <a:r>
              <a:rPr lang="en-US" b="1" dirty="0"/>
              <a:t>Bricoleurs</a:t>
            </a:r>
            <a:r>
              <a:rPr lang="en-US" dirty="0"/>
              <a:t>.  A bricoleur is a learner who is comfortable mashing things up, taking ideas from one domain and repurposing them in another.  They want to answer a question or solve a problem, but they do not wish to be boxed in by disciplinary norms.  They are a “jack of all trades, master of none.”  In short, they are tinkerers with an immediate research focus.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rather than mathematical formulas.  (Visual – use example of Calculus chain-rule and StatQuest video.)  Dual-Coding theory supports visual / narrative learning formats.  Story-driven, featuring a Case-Study approach to learning at the Advanced workshop level.  Hands-on which develops student confidence in their programming skills.  Focus on models, transfer learning, and hyperparameters.</a:t>
            </a:r>
          </a:p>
          <a:p>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 and here’s a visual image of the elements mentioned in the last slide.  The notion of project-based learning from a modelling perspective is part of the Hands-On box.</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98221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this is the initial set of badges and workshops to be rolled out over the next year or so.  Blue boxes are foundational learning experiences.  Yellow are intermediate, and green is advanced.  As pictured here, students seeking the Video badge will first have to achieve the Image badge.   The Introduction to Python, RAPIDS, Data Ethics, Deep Learning Foundations, and Research Roadmap workshops are available now or close to being finished, with rollouts planned later this year.  The badging program, as presently conceived, is flexible and we envision additional badges being added over time.  In fact, we have already submitted a funding proposal to create a series of workshops leading to a FAIR Data badge.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9199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175595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effectLst/>
                <a:latin typeface="Times New Roman" panose="02020603050405020304" pitchFamily="18" charset="0"/>
                <a:ea typeface="Times New Roman" panose="02020603050405020304" pitchFamily="18" charset="0"/>
              </a:rPr>
              <a:t>The Practicum AI training program will also take a model first approach.  That is, the learning is centered on mastering the basics of model design as well as the various ways in which a given model can be tuned via the controls (hyperparameters) which govern its behavior.  And because of this, the Practicum AI training program focuses on applied A.I., with special attention given to transfer learning.  Transfer learning is the process one undertakes to repurpose a model developed for a specific application and then use it for another.  For example, transfer learning happens when a neural network trained to recognize cars is then used to identify trucks.  </a:t>
            </a: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858221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 Practicum AI badges includes a summative assessment in which students demonstrate their mastery of the topic by creating a publicly accessible portfolio on GitHub.  We believe this should prove valuable, especially for students seeking employment as potential employers will be able to see what they can do.  Also, our badges can be added to resumes, certifying that the individual has achieved a standardized set of skills.</a:t>
            </a:r>
          </a:p>
          <a:p>
            <a:endParaRPr lang="en-US" dirty="0"/>
          </a:p>
          <a:p>
            <a:r>
              <a:rPr lang="en-US" dirty="0"/>
              <a:t>GitHub and real-world projects from Nvidia business partners…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80183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8/24/2021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8/24/2021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762657" y="4155195"/>
            <a:ext cx="10502900" cy="532261"/>
          </a:xfrm>
        </p:spPr>
        <p:txBody>
          <a:bodyPr>
            <a:normAutofit/>
          </a:bodyPr>
          <a:lstStyle/>
          <a:p>
            <a:r>
              <a:rPr lang="en-US" dirty="0">
                <a:solidFill>
                  <a:schemeClr val="tx1">
                    <a:lumMod val="65000"/>
                    <a:lumOff val="35000"/>
                  </a:schemeClr>
                </a:solidFill>
                <a:latin typeface="Palatino Linotype" panose="02040502050505030304" pitchFamily="18" charset="0"/>
                <a:cs typeface="Segoe UI" panose="020B0502040204020203" pitchFamily="34" charset="0"/>
              </a:rPr>
              <a:t> A New Approach to Basic AI Mastery</a:t>
            </a:r>
          </a:p>
          <a:p>
            <a:endParaRPr lang="en-US" dirty="0">
              <a:solidFill>
                <a:schemeClr val="tx1">
                  <a:lumMod val="65000"/>
                  <a:lumOff val="35000"/>
                </a:schemeClr>
              </a:solidFill>
              <a:latin typeface="Palatino Linotype" panose="02040502050505030304" pitchFamily="18" charset="0"/>
              <a:cs typeface="Segoe UI" panose="020B0502040204020203" pitchFamily="34" charset="0"/>
            </a:endParaRPr>
          </a:p>
          <a:p>
            <a:endParaRPr lang="en-US" dirty="0">
              <a:solidFill>
                <a:schemeClr val="tx1">
                  <a:lumMod val="65000"/>
                  <a:lumOff val="35000"/>
                </a:schemeClr>
              </a:solidFill>
              <a:latin typeface="Palatino Linotype" panose="02040502050505030304" pitchFamily="18" charset="0"/>
              <a:cs typeface="Segoe UI" panose="020B0502040204020203" pitchFamily="34" charset="0"/>
            </a:endParaRPr>
          </a:p>
          <a:p>
            <a:endParaRPr lang="en-US" dirty="0">
              <a:solidFill>
                <a:schemeClr val="tx1">
                  <a:lumMod val="65000"/>
                  <a:lumOff val="35000"/>
                </a:schemeClr>
              </a:solidFill>
              <a:latin typeface="Palatino Linotype" panose="02040502050505030304" pitchFamily="18" charset="0"/>
              <a:cs typeface="Segoe UI" panose="020B0502040204020203" pitchFamily="34" charset="0"/>
            </a:endParaRPr>
          </a:p>
          <a:p>
            <a:endParaRPr lang="en-US" dirty="0">
              <a:solidFill>
                <a:schemeClr val="tx1">
                  <a:lumMod val="65000"/>
                  <a:lumOff val="35000"/>
                </a:schemeClr>
              </a:solidFill>
              <a:latin typeface="Palatino Linotype" panose="02040502050505030304" pitchFamily="18" charset="0"/>
              <a:cs typeface="Segoe UI" panose="020B0502040204020203" pitchFamily="34" charset="0"/>
            </a:endParaRPr>
          </a:p>
        </p:txBody>
      </p:sp>
      <p:pic>
        <p:nvPicPr>
          <p:cNvPr id="5" name="Picture 4">
            <a:extLst>
              <a:ext uri="{FF2B5EF4-FFF2-40B4-BE49-F238E27FC236}">
                <a16:creationId xmlns:a16="http://schemas.microsoft.com/office/drawing/2014/main" id="{4FC61463-2D47-456B-9320-9F171EB59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657" y="2478488"/>
            <a:ext cx="6387454" cy="1676707"/>
          </a:xfrm>
          <a:prstGeom prst="rect">
            <a:avLst/>
          </a:prstGeom>
        </p:spPr>
      </p:pic>
    </p:spTree>
    <p:extLst>
      <p:ext uri="{BB962C8B-B14F-4D97-AF65-F5344CB8AC3E}">
        <p14:creationId xmlns:p14="http://schemas.microsoft.com/office/powerpoint/2010/main" val="95408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339821BD-5157-4B6F-82A0-85131E5274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7822" y="1725041"/>
            <a:ext cx="5636356" cy="2782951"/>
          </a:xfrm>
        </p:spPr>
      </p:pic>
      <p:sp>
        <p:nvSpPr>
          <p:cNvPr id="4" name="Title 3">
            <a:extLst>
              <a:ext uri="{FF2B5EF4-FFF2-40B4-BE49-F238E27FC236}">
                <a16:creationId xmlns:a16="http://schemas.microsoft.com/office/drawing/2014/main" id="{FD896B3E-1B53-4728-BDC7-E63C67D78247}"/>
              </a:ext>
            </a:extLst>
          </p:cNvPr>
          <p:cNvSpPr>
            <a:spLocks noGrp="1"/>
          </p:cNvSpPr>
          <p:nvPr>
            <p:ph type="title"/>
          </p:nvPr>
        </p:nvSpPr>
        <p:spPr/>
        <p:txBody>
          <a:bodyPr/>
          <a:lstStyle/>
          <a:p>
            <a:endParaRPr lang="en-US"/>
          </a:p>
        </p:txBody>
      </p:sp>
      <p:sp>
        <p:nvSpPr>
          <p:cNvPr id="2" name="TextBox 1">
            <a:extLst>
              <a:ext uri="{FF2B5EF4-FFF2-40B4-BE49-F238E27FC236}">
                <a16:creationId xmlns:a16="http://schemas.microsoft.com/office/drawing/2014/main" id="{FF7D4988-FB45-4BD4-80A8-8A1E1806F5A7}"/>
              </a:ext>
            </a:extLst>
          </p:cNvPr>
          <p:cNvSpPr txBox="1"/>
          <p:nvPr/>
        </p:nvSpPr>
        <p:spPr>
          <a:xfrm>
            <a:off x="5686425" y="3529013"/>
            <a:ext cx="2571410" cy="369332"/>
          </a:xfrm>
          <a:prstGeom prst="rect">
            <a:avLst/>
          </a:prstGeom>
          <a:noFill/>
        </p:spPr>
        <p:txBody>
          <a:bodyPr wrap="none" rtlCol="0">
            <a:spAutoFit/>
          </a:bodyPr>
          <a:lstStyle/>
          <a:p>
            <a:r>
              <a:rPr lang="en-US" b="1" dirty="0">
                <a:solidFill>
                  <a:srgbClr val="77B900"/>
                </a:solidFill>
              </a:rPr>
              <a:t>AI University Consortium</a:t>
            </a:r>
          </a:p>
        </p:txBody>
      </p:sp>
    </p:spTree>
    <p:extLst>
      <p:ext uri="{BB962C8B-B14F-4D97-AF65-F5344CB8AC3E}">
        <p14:creationId xmlns:p14="http://schemas.microsoft.com/office/powerpoint/2010/main" val="355554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4294F5FD-BBAF-4C32-A89C-86A8D8FFBB2F}"/>
              </a:ext>
            </a:extLst>
          </p:cNvPr>
          <p:cNvSpPr>
            <a:spLocks noGrp="1"/>
          </p:cNvSpPr>
          <p:nvPr>
            <p:ph type="title"/>
          </p:nvPr>
        </p:nvSpPr>
        <p:spPr/>
        <p:txBody>
          <a:bodyPr/>
          <a:lstStyle/>
          <a:p>
            <a:endParaRPr lang="en-US"/>
          </a:p>
        </p:txBody>
      </p:sp>
      <p:pic>
        <p:nvPicPr>
          <p:cNvPr id="24" name="Picture 23" descr="A picture containing shape&#10;&#10;Description automatically generated">
            <a:extLst>
              <a:ext uri="{FF2B5EF4-FFF2-40B4-BE49-F238E27FC236}">
                <a16:creationId xmlns:a16="http://schemas.microsoft.com/office/drawing/2014/main" id="{D37D427D-A6B0-4CDA-81EE-D72E1B8DB55D}"/>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4003785" y="2231100"/>
            <a:ext cx="4184429" cy="2815523"/>
          </a:xfrm>
          <a:prstGeom prst="rect">
            <a:avLst/>
          </a:prstGeom>
        </p:spPr>
      </p:pic>
    </p:spTree>
    <p:extLst>
      <p:ext uri="{BB962C8B-B14F-4D97-AF65-F5344CB8AC3E}">
        <p14:creationId xmlns:p14="http://schemas.microsoft.com/office/powerpoint/2010/main" val="7206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endParaRPr lang="en-US" sz="2800" dirty="0">
              <a:latin typeface="Segoe UI Light" panose="020B0502040204020203" pitchFamily="34" charset="0"/>
              <a:cs typeface="Segoe UI Light" panose="020B0502040204020203" pitchFamily="34" charset="0"/>
            </a:endParaRPr>
          </a:p>
        </p:txBody>
      </p:sp>
      <p:pic>
        <p:nvPicPr>
          <p:cNvPr id="9" name="Content Placeholder 8" descr="Icon&#10;&#10;Description automatically generated">
            <a:extLst>
              <a:ext uri="{FF2B5EF4-FFF2-40B4-BE49-F238E27FC236}">
                <a16:creationId xmlns:a16="http://schemas.microsoft.com/office/drawing/2014/main" id="{0D759C01-F247-4C59-B7FF-17CAA7785E71}"/>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019024" y="1661615"/>
            <a:ext cx="6153951" cy="3534770"/>
          </a:xfrm>
        </p:spPr>
      </p:pic>
    </p:spTree>
    <p:extLst>
      <p:ext uri="{BB962C8B-B14F-4D97-AF65-F5344CB8AC3E}">
        <p14:creationId xmlns:p14="http://schemas.microsoft.com/office/powerpoint/2010/main" val="389230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endParaRPr lang="en-US" sz="2800" dirty="0">
              <a:latin typeface="Segoe UI Light" panose="020B0502040204020203" pitchFamily="34"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D421E532-A33B-4B2F-B0AC-23A481BCCD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92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1999"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Learning Options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In-Person</a:t>
            </a:r>
          </a:p>
          <a:p>
            <a:pPr marL="0" indent="0" algn="ctr">
              <a:lnSpc>
                <a:spcPct val="200000"/>
              </a:lnSpc>
              <a:buNone/>
            </a:pPr>
            <a:r>
              <a:rPr lang="en-US" sz="2400" dirty="0">
                <a:latin typeface="Palatino Linotype" panose="02040502050505030304" pitchFamily="18" charset="0"/>
              </a:rPr>
              <a:t>Synchronous (Online)</a:t>
            </a:r>
          </a:p>
          <a:p>
            <a:pPr marL="0" indent="0" algn="ctr">
              <a:lnSpc>
                <a:spcPct val="200000"/>
              </a:lnSpc>
              <a:buNone/>
            </a:pPr>
            <a:r>
              <a:rPr lang="en-US" sz="2400" dirty="0">
                <a:latin typeface="Palatino Linotype" panose="02040502050505030304" pitchFamily="18" charset="0"/>
              </a:rPr>
              <a:t>Asynchronous (Online)</a:t>
            </a:r>
          </a:p>
          <a:p>
            <a:pPr marL="0" indent="0" algn="ctr">
              <a:lnSpc>
                <a:spcPct val="200000"/>
              </a:lnSpc>
              <a:buNone/>
            </a:pPr>
            <a:r>
              <a:rPr lang="en-US" sz="2400" dirty="0">
                <a:latin typeface="Palatino Linotype" panose="02040502050505030304" pitchFamily="18" charset="0"/>
              </a:rPr>
              <a:t>Adapted to a For-Credit Course</a:t>
            </a:r>
          </a:p>
        </p:txBody>
      </p:sp>
    </p:spTree>
    <p:extLst>
      <p:ext uri="{BB962C8B-B14F-4D97-AF65-F5344CB8AC3E}">
        <p14:creationId xmlns:p14="http://schemas.microsoft.com/office/powerpoint/2010/main" val="120636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D5B400E-646F-4A1D-AA8D-7CB29D854BD7}"/>
              </a:ext>
            </a:extLst>
          </p:cNvPr>
          <p:cNvSpPr>
            <a:spLocks noGrp="1"/>
          </p:cNvSpPr>
          <p:nvPr>
            <p:ph type="title"/>
          </p:nvPr>
        </p:nvSpPr>
        <p:spPr/>
        <p:txBody>
          <a:bodyPr/>
          <a:lstStyle/>
          <a:p>
            <a:endParaRPr lang="en-US"/>
          </a:p>
        </p:txBody>
      </p:sp>
      <p:sp>
        <p:nvSpPr>
          <p:cNvPr id="13" name="Content Placeholder 4">
            <a:extLst>
              <a:ext uri="{FF2B5EF4-FFF2-40B4-BE49-F238E27FC236}">
                <a16:creationId xmlns:a16="http://schemas.microsoft.com/office/drawing/2014/main" id="{DFAB016B-27E2-4485-AA80-CB42FD027E84}"/>
              </a:ext>
            </a:extLst>
          </p:cNvPr>
          <p:cNvSpPr>
            <a:spLocks noGrp="1"/>
          </p:cNvSpPr>
          <p:nvPr>
            <p:ph idx="1"/>
          </p:nvPr>
        </p:nvSpPr>
        <p:spPr>
          <a:xfrm>
            <a:off x="1" y="1386840"/>
            <a:ext cx="12192000" cy="3020568"/>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Our program is </a:t>
            </a:r>
            <a:r>
              <a:rPr lang="en-US" sz="4000" dirty="0">
                <a:solidFill>
                  <a:srgbClr val="80BE63"/>
                </a:solidFill>
                <a:latin typeface="Palatino Linotype" panose="02040502050505030304" pitchFamily="18" charset="0"/>
              </a:rPr>
              <a:t>non-credit</a:t>
            </a:r>
            <a:endParaRPr lang="en-US" sz="4000" dirty="0">
              <a:solidFill>
                <a:srgbClr val="FA4616"/>
              </a:solidFill>
              <a:latin typeface="Palatino Linotype" panose="02040502050505030304" pitchFamily="18" charset="0"/>
            </a:endParaRPr>
          </a:p>
        </p:txBody>
      </p:sp>
    </p:spTree>
    <p:extLst>
      <p:ext uri="{BB962C8B-B14F-4D97-AF65-F5344CB8AC3E}">
        <p14:creationId xmlns:p14="http://schemas.microsoft.com/office/powerpoint/2010/main" val="37381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endParaRPr lang="en-US" sz="2800" dirty="0">
              <a:latin typeface="Segoe UI Light" panose="020B0502040204020203" pitchFamily="34" charset="0"/>
              <a:cs typeface="Segoe UI Light" panose="020B0502040204020203" pitchFamily="34" charset="0"/>
            </a:endParaRPr>
          </a:p>
        </p:txBody>
      </p:sp>
      <p:pic>
        <p:nvPicPr>
          <p:cNvPr id="12" name="Picture 11">
            <a:extLst>
              <a:ext uri="{FF2B5EF4-FFF2-40B4-BE49-F238E27FC236}">
                <a16:creationId xmlns:a16="http://schemas.microsoft.com/office/drawing/2014/main" id="{097FD073-7AD3-428B-8CD6-F9977CEB5E1C}"/>
              </a:ext>
            </a:extLst>
          </p:cNvPr>
          <p:cNvPicPr>
            <a:picLocks noChangeAspect="1"/>
          </p:cNvPicPr>
          <p:nvPr/>
        </p:nvPicPr>
        <p:blipFill>
          <a:blip r:embed="rId3"/>
          <a:stretch>
            <a:fillRect/>
          </a:stretch>
        </p:blipFill>
        <p:spPr>
          <a:xfrm>
            <a:off x="2321357" y="1573451"/>
            <a:ext cx="7549286" cy="3711097"/>
          </a:xfrm>
          <a:prstGeom prst="rect">
            <a:avLst/>
          </a:prstGeom>
        </p:spPr>
      </p:pic>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Our target student audience is…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Comfortable with DIY Learning</a:t>
            </a:r>
          </a:p>
        </p:txBody>
      </p:sp>
    </p:spTree>
    <p:extLst>
      <p:ext uri="{BB962C8B-B14F-4D97-AF65-F5344CB8AC3E}">
        <p14:creationId xmlns:p14="http://schemas.microsoft.com/office/powerpoint/2010/main" val="263100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Visual Learning</a:t>
            </a:r>
          </a:p>
          <a:p>
            <a:pPr marL="0" indent="0" algn="ctr">
              <a:lnSpc>
                <a:spcPct val="200000"/>
              </a:lnSpc>
              <a:buNone/>
            </a:pPr>
            <a:r>
              <a:rPr lang="en-US" sz="2400" dirty="0">
                <a:latin typeface="Palatino Linotype" panose="02040502050505030304" pitchFamily="18" charset="0"/>
              </a:rPr>
              <a:t>Story Driven</a:t>
            </a:r>
          </a:p>
          <a:p>
            <a:pPr marL="0" indent="0" algn="ctr">
              <a:lnSpc>
                <a:spcPct val="200000"/>
              </a:lnSpc>
              <a:buNone/>
            </a:pPr>
            <a:r>
              <a:rPr lang="en-US" sz="2400" dirty="0">
                <a:latin typeface="Palatino Linotype" panose="02040502050505030304" pitchFamily="18" charset="0"/>
              </a:rPr>
              <a:t>Hands-On</a:t>
            </a:r>
          </a:p>
          <a:p>
            <a:pPr marL="0" indent="0" algn="ctr">
              <a:lnSpc>
                <a:spcPct val="200000"/>
              </a:lnSpc>
              <a:buNone/>
            </a:pPr>
            <a:r>
              <a:rPr lang="en-US" sz="2400" dirty="0">
                <a:latin typeface="Palatino Linotype" panose="02040502050505030304" pitchFamily="18" charset="0"/>
              </a:rPr>
              <a:t>Project Based</a:t>
            </a:r>
          </a:p>
          <a:p>
            <a:pPr marL="0" indent="0" algn="ctr">
              <a:lnSpc>
                <a:spcPct val="200000"/>
              </a:lnSpc>
              <a:buNone/>
            </a:pPr>
            <a:r>
              <a:rPr lang="en-US" sz="2400" dirty="0">
                <a:latin typeface="Palatino Linotype" panose="02040502050505030304" pitchFamily="18" charset="0"/>
              </a:rPr>
              <a:t>Model Perspective</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80147F-6690-4A66-ACDA-F7C23266C572}"/>
              </a:ext>
            </a:extLst>
          </p:cNvPr>
          <p:cNvPicPr>
            <a:picLocks noChangeAspect="1"/>
          </p:cNvPicPr>
          <p:nvPr/>
        </p:nvPicPr>
        <p:blipFill>
          <a:blip r:embed="rId3"/>
          <a:stretch>
            <a:fillRect/>
          </a:stretch>
        </p:blipFill>
        <p:spPr>
          <a:xfrm>
            <a:off x="3078624" y="957262"/>
            <a:ext cx="6034751" cy="4943476"/>
          </a:xfrm>
          <a:prstGeom prst="rect">
            <a:avLst/>
          </a:prstGeom>
        </p:spPr>
      </p:pic>
    </p:spTree>
    <p:extLst>
      <p:ext uri="{BB962C8B-B14F-4D97-AF65-F5344CB8AC3E}">
        <p14:creationId xmlns:p14="http://schemas.microsoft.com/office/powerpoint/2010/main" val="423039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38F04-C313-4824-A659-73216D14CF7D}"/>
              </a:ext>
            </a:extLst>
          </p:cNvPr>
          <p:cNvPicPr>
            <a:picLocks noChangeAspect="1"/>
          </p:cNvPicPr>
          <p:nvPr/>
        </p:nvPicPr>
        <p:blipFill>
          <a:blip r:embed="rId3"/>
          <a:stretch>
            <a:fillRect/>
          </a:stretch>
        </p:blipFill>
        <p:spPr>
          <a:xfrm>
            <a:off x="1119252" y="323850"/>
            <a:ext cx="9953495" cy="6210300"/>
          </a:xfrm>
          <a:prstGeom prst="rect">
            <a:avLst/>
          </a:prstGeom>
        </p:spPr>
      </p:pic>
    </p:spTree>
    <p:extLst>
      <p:ext uri="{BB962C8B-B14F-4D97-AF65-F5344CB8AC3E}">
        <p14:creationId xmlns:p14="http://schemas.microsoft.com/office/powerpoint/2010/main" val="302468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38F04-C313-4824-A659-73216D14CF7D}"/>
              </a:ext>
            </a:extLst>
          </p:cNvPr>
          <p:cNvPicPr>
            <a:picLocks noChangeAspect="1"/>
          </p:cNvPicPr>
          <p:nvPr/>
        </p:nvPicPr>
        <p:blipFill>
          <a:blip r:embed="rId3"/>
          <a:stretch>
            <a:fillRect/>
          </a:stretch>
        </p:blipFill>
        <p:spPr>
          <a:xfrm>
            <a:off x="1119252" y="323850"/>
            <a:ext cx="9953495" cy="6210300"/>
          </a:xfrm>
          <a:prstGeom prst="rect">
            <a:avLst/>
          </a:prstGeom>
        </p:spPr>
      </p:pic>
      <p:cxnSp>
        <p:nvCxnSpPr>
          <p:cNvPr id="4" name="Straight Connector 3">
            <a:extLst>
              <a:ext uri="{FF2B5EF4-FFF2-40B4-BE49-F238E27FC236}">
                <a16:creationId xmlns:a16="http://schemas.microsoft.com/office/drawing/2014/main" id="{0F2708E5-809D-474E-8EEC-055DDED806B0}"/>
              </a:ext>
            </a:extLst>
          </p:cNvPr>
          <p:cNvCxnSpPr>
            <a:endCxn id="3" idx="2"/>
          </p:cNvCxnSpPr>
          <p:nvPr/>
        </p:nvCxnSpPr>
        <p:spPr>
          <a:xfrm>
            <a:off x="6096000" y="100013"/>
            <a:ext cx="0" cy="6434137"/>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9DE9140-1A1A-4082-B612-87667D22C9EB}"/>
              </a:ext>
            </a:extLst>
          </p:cNvPr>
          <p:cNvSpPr txBox="1"/>
          <p:nvPr/>
        </p:nvSpPr>
        <p:spPr>
          <a:xfrm>
            <a:off x="4117347" y="17620"/>
            <a:ext cx="1570045" cy="400110"/>
          </a:xfrm>
          <a:prstGeom prst="rect">
            <a:avLst/>
          </a:prstGeom>
          <a:noFill/>
        </p:spPr>
        <p:txBody>
          <a:bodyPr wrap="none" rtlCol="0">
            <a:spAutoFit/>
          </a:bodyPr>
          <a:lstStyle/>
          <a:p>
            <a:r>
              <a:rPr lang="en-US" sz="2000" dirty="0">
                <a:solidFill>
                  <a:schemeClr val="tx1">
                    <a:lumMod val="75000"/>
                    <a:lumOff val="25000"/>
                  </a:schemeClr>
                </a:solidFill>
                <a:latin typeface="+mj-lt"/>
              </a:rPr>
              <a:t>Visual + Story</a:t>
            </a:r>
          </a:p>
        </p:txBody>
      </p:sp>
      <p:sp>
        <p:nvSpPr>
          <p:cNvPr id="6" name="TextBox 5">
            <a:extLst>
              <a:ext uri="{FF2B5EF4-FFF2-40B4-BE49-F238E27FC236}">
                <a16:creationId xmlns:a16="http://schemas.microsoft.com/office/drawing/2014/main" id="{1D7FB243-81F9-4BF4-B6AE-550097A90DEA}"/>
              </a:ext>
            </a:extLst>
          </p:cNvPr>
          <p:cNvSpPr txBox="1"/>
          <p:nvPr/>
        </p:nvSpPr>
        <p:spPr>
          <a:xfrm>
            <a:off x="6449366" y="23572"/>
            <a:ext cx="2381486" cy="400110"/>
          </a:xfrm>
          <a:prstGeom prst="rect">
            <a:avLst/>
          </a:prstGeom>
          <a:noFill/>
        </p:spPr>
        <p:txBody>
          <a:bodyPr wrap="none" rtlCol="0">
            <a:spAutoFit/>
          </a:bodyPr>
          <a:lstStyle/>
          <a:p>
            <a:r>
              <a:rPr lang="en-US" sz="2000" dirty="0">
                <a:solidFill>
                  <a:schemeClr val="tx1">
                    <a:lumMod val="75000"/>
                    <a:lumOff val="25000"/>
                  </a:schemeClr>
                </a:solidFill>
                <a:latin typeface="+mj-lt"/>
              </a:rPr>
              <a:t>Case-Study + Project </a:t>
            </a:r>
          </a:p>
        </p:txBody>
      </p:sp>
      <p:cxnSp>
        <p:nvCxnSpPr>
          <p:cNvPr id="8" name="Straight Arrow Connector 7">
            <a:extLst>
              <a:ext uri="{FF2B5EF4-FFF2-40B4-BE49-F238E27FC236}">
                <a16:creationId xmlns:a16="http://schemas.microsoft.com/office/drawing/2014/main" id="{3C22AC00-516E-47FF-9085-766AEA891B02}"/>
              </a:ext>
            </a:extLst>
          </p:cNvPr>
          <p:cNvCxnSpPr/>
          <p:nvPr/>
        </p:nvCxnSpPr>
        <p:spPr>
          <a:xfrm flipH="1">
            <a:off x="2211388" y="217675"/>
            <a:ext cx="1785937" cy="0"/>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AFA1C2-EAB8-4C3F-B161-C5C1D295F3AA}"/>
              </a:ext>
            </a:extLst>
          </p:cNvPr>
          <p:cNvCxnSpPr>
            <a:stCxn id="6" idx="3"/>
          </p:cNvCxnSpPr>
          <p:nvPr/>
        </p:nvCxnSpPr>
        <p:spPr>
          <a:xfrm flipV="1">
            <a:off x="8830852" y="217675"/>
            <a:ext cx="1441861" cy="5952"/>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13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sz="4000" dirty="0">
                <a:latin typeface="Palatino Linotype" panose="02040502050505030304" pitchFamily="18" charset="0"/>
                <a:cs typeface="Segoe UI Light" panose="020B0502040204020203" pitchFamily="34" charset="0"/>
              </a:rPr>
              <a:t>Visual + Story Learning</a:t>
            </a:r>
          </a:p>
        </p:txBody>
      </p:sp>
      <p:pic>
        <p:nvPicPr>
          <p:cNvPr id="4" name="Picture 3" descr="Text&#10;&#10;Description automatically generated">
            <a:extLst>
              <a:ext uri="{FF2B5EF4-FFF2-40B4-BE49-F238E27FC236}">
                <a16:creationId xmlns:a16="http://schemas.microsoft.com/office/drawing/2014/main" id="{BDBA3A7D-4994-4780-9312-DB0CCEABB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514" y="1417482"/>
            <a:ext cx="6898971" cy="4023035"/>
          </a:xfrm>
          <a:prstGeom prst="rect">
            <a:avLst/>
          </a:prstGeom>
        </p:spPr>
      </p:pic>
    </p:spTree>
    <p:extLst>
      <p:ext uri="{BB962C8B-B14F-4D97-AF65-F5344CB8AC3E}">
        <p14:creationId xmlns:p14="http://schemas.microsoft.com/office/powerpoint/2010/main" val="278116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12F048E-C8B7-4CDE-B6F8-DB10AFB0BFBB}"/>
              </a:ext>
            </a:extLst>
          </p:cNvPr>
          <p:cNvSpPr txBox="1">
            <a:spLocks/>
          </p:cNvSpPr>
          <p:nvPr/>
        </p:nvSpPr>
        <p:spPr>
          <a:xfrm>
            <a:off x="0" y="440190"/>
            <a:ext cx="12191999"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Case-Study + Project Learning</a:t>
            </a:r>
          </a:p>
        </p:txBody>
      </p:sp>
      <p:pic>
        <p:nvPicPr>
          <p:cNvPr id="1030" name="Picture 6" descr="HUMPDAY: Case Studies">
            <a:extLst>
              <a:ext uri="{FF2B5EF4-FFF2-40B4-BE49-F238E27FC236}">
                <a16:creationId xmlns:a16="http://schemas.microsoft.com/office/drawing/2014/main" id="{22B19BE5-0548-43E2-89D2-6818952AD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1928812"/>
            <a:ext cx="5715000" cy="30003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8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4866</TotalTime>
  <Words>1131</Words>
  <Application>Microsoft Office PowerPoint</Application>
  <PresentationFormat>Widescreen</PresentationFormat>
  <Paragraphs>64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Palatino Linotype</vt:lpstr>
      <vt:lpstr>Segoe UI Light</vt:lpstr>
      <vt:lpstr>Times New Roman</vt:lpstr>
      <vt:lpstr>Office Theme</vt:lpstr>
      <vt:lpstr>PowerPoint Presentation</vt:lpstr>
      <vt:lpstr>Our target student audience is…</vt:lpstr>
      <vt:lpstr>PowerPoint Presentation</vt:lpstr>
      <vt:lpstr>Unique Instructional Features</vt:lpstr>
      <vt:lpstr>PowerPoint Presentation</vt:lpstr>
      <vt:lpstr>PowerPoint Presentation</vt:lpstr>
      <vt:lpstr>PowerPoint Presentation</vt:lpstr>
      <vt:lpstr>Visual + Story Learning</vt:lpstr>
      <vt:lpstr>PowerPoint Presentation</vt:lpstr>
      <vt:lpstr>PowerPoint Presentation</vt:lpstr>
      <vt:lpstr>PowerPoint Presentation</vt:lpstr>
      <vt:lpstr>PowerPoint Presentation</vt:lpstr>
      <vt:lpstr>PowerPoint Presentation</vt:lpstr>
      <vt:lpstr>Learning Options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588</cp:revision>
  <cp:lastPrinted>2020-08-12T14:39:20Z</cp:lastPrinted>
  <dcterms:created xsi:type="dcterms:W3CDTF">2020-06-14T19:48:25Z</dcterms:created>
  <dcterms:modified xsi:type="dcterms:W3CDTF">2021-08-24T20:08:26Z</dcterms:modified>
</cp:coreProperties>
</file>