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4" r:id="rId2"/>
    <p:sldId id="295" r:id="rId3"/>
    <p:sldId id="275" r:id="rId4"/>
    <p:sldId id="318" r:id="rId5"/>
    <p:sldId id="317" r:id="rId6"/>
    <p:sldId id="300" r:id="rId7"/>
    <p:sldId id="304" r:id="rId8"/>
    <p:sldId id="289" r:id="rId9"/>
    <p:sldId id="315" r:id="rId10"/>
    <p:sldId id="325" r:id="rId11"/>
    <p:sldId id="320" r:id="rId12"/>
    <p:sldId id="321" r:id="rId13"/>
    <p:sldId id="292" r:id="rId14"/>
    <p:sldId id="305" r:id="rId15"/>
    <p:sldId id="306" r:id="rId16"/>
    <p:sldId id="307" r:id="rId17"/>
    <p:sldId id="308" r:id="rId18"/>
    <p:sldId id="309" r:id="rId19"/>
    <p:sldId id="310" r:id="rId20"/>
    <p:sldId id="294" r:id="rId21"/>
    <p:sldId id="262" r:id="rId22"/>
    <p:sldId id="301" r:id="rId23"/>
    <p:sldId id="302" r:id="rId24"/>
    <p:sldId id="311"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CC3300"/>
    <a:srgbClr val="0099CC"/>
    <a:srgbClr val="80BE63"/>
    <a:srgbClr val="E28F41"/>
    <a:srgbClr val="6C9AC3"/>
    <a:srgbClr val="FA4616"/>
    <a:srgbClr val="0021A5"/>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68983" autoAdjust="0"/>
  </p:normalViewPr>
  <p:slideViewPr>
    <p:cSldViewPr snapToGrid="0" showGuides="1">
      <p:cViewPr varScale="1">
        <p:scale>
          <a:sx n="48" d="100"/>
          <a:sy n="48" d="100"/>
        </p:scale>
        <p:origin x="528"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we provide the data sets for the entry-level and intermediate workshops.  But once you transition into our advanced workshops, the content presented in this half of today’s presentation is important and worth your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75595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r>
              <a:rPr lang="en-US" dirty="0"/>
              <a:t>Some specific model you might wish to consider are listed in blue.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Again, specific models you might wish to consider are listed in blue.  I will not cover those right now. But my slides will be available as a .pdf.</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2</a:t>
            </a:r>
            <a:r>
              <a:rPr lang="en-US" baseline="30000" dirty="0"/>
              <a:t>nd</a:t>
            </a:r>
            <a:r>
              <a:rPr lang="en-US" dirty="0"/>
              <a:t> hands-on activity.  For the next 5 minutes, I would like for you to describe the data you’re currently working with and possible AI methods to use on that data.  Grab a pen and a pad of paper or fire up your word processor and write out a response.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21243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75000"/>
                  </a:schemeClr>
                </a:solidFill>
                <a:latin typeface="Palatino Linotype" panose="02040502050505030304" pitchFamily="18" charset="0"/>
              </a:rPr>
              <a:t>If you would like to participate in the Practicum AI Workshop series, please fill out the Qualtrix form if you have not done so.  Applicants who commit to the full sequence and are interested in becoming Practicum AI Advisors will be given preference.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lumMod val="7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75000"/>
                  </a:schemeClr>
                </a:solidFill>
                <a:latin typeface="Palatino Linotype" panose="02040502050505030304" pitchFamily="18" charset="0"/>
              </a:rPr>
              <a:t>Unfortunately, we have a </a:t>
            </a:r>
            <a:r>
              <a:rPr lang="en-US" b="1" dirty="0">
                <a:solidFill>
                  <a:schemeClr val="accent1">
                    <a:lumMod val="75000"/>
                  </a:schemeClr>
                </a:solidFill>
                <a:latin typeface="Palatino Linotype" panose="02040502050505030304" pitchFamily="18" charset="0"/>
              </a:rPr>
              <a:t>limited</a:t>
            </a:r>
            <a:r>
              <a:rPr lang="en-US" dirty="0">
                <a:solidFill>
                  <a:schemeClr val="accent1">
                    <a:lumMod val="75000"/>
                  </a:schemeClr>
                </a:solidFill>
                <a:latin typeface="Palatino Linotype" panose="02040502050505030304" pitchFamily="18" charset="0"/>
              </a:rPr>
              <a:t> number of seats – only 25 applicants in this initial cohort.  As the Practicum AI program is still in beta, we’re looking for participants willing to provide candid feedback on the presentations and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lumMod val="7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75000"/>
                  </a:schemeClr>
                </a:solidFill>
                <a:latin typeface="Palatino Linotype" panose="02040502050505030304" pitchFamily="18" charset="0"/>
              </a:rPr>
              <a:t>Your evaluation is most important to us as we want to create a program which meets student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lumMod val="7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44104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with a quick statement of the Practicum AI approach to learning.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Dual-Coding theory supports visual / narrative learning formats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a:p>
            <a:r>
              <a:rPr lang="en-US" dirty="0"/>
              <a:t>https://gagandeep.org/2016/06/02/bricolage-jugaad-and-indianness-part-1/</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a:t>
            </a:r>
          </a:p>
          <a:p>
            <a:endParaRPr lang="en-US" dirty="0"/>
          </a:p>
          <a:p>
            <a:r>
              <a:rPr lang="en-US" dirty="0"/>
              <a:t>The GitHub, Data Ethics, Introduction to Python, Deep Learning Foundations constitute the core sequence of the Practicum AI workshop program.  Our plan this semester is to offer most of the workshops enclosed in the light grey box, including a some of the intermediate workshops – one for Convolutional Neural Networks, Natural Language Processing, Recurrent Neural Networks, Transformers, and Transfer Learning.  The last two workshops – Transformers and Transfer Learning – are  still in-development and may or may not be offered.</a:t>
            </a:r>
          </a:p>
          <a:p>
            <a:endParaRPr lang="en-US" dirty="0"/>
          </a:p>
          <a:p>
            <a:r>
              <a:rPr lang="en-US" dirty="0"/>
              <a:t>And a final note:  the Practicum AI badging program, as presently conceived, is flexible and we envision additional badges being added over time.  In fact, we recently received funding to create a series of workshops leading to a FAIR Data badge.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9199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first hands-on activity.  For the next 5 minutes, stop and ask yourself these questions.  Grab a pen and a pad of paper or fire up your word processor and write out your responses.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87715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11/5/2021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11/5/2021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(Entry-Level)</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38F04-C313-4824-A659-73216D14CF7D}"/>
              </a:ext>
            </a:extLst>
          </p:cNvPr>
          <p:cNvPicPr>
            <a:picLocks noChangeAspect="1"/>
          </p:cNvPicPr>
          <p:nvPr/>
        </p:nvPicPr>
        <p:blipFill>
          <a:blip r:embed="rId3"/>
          <a:stretch>
            <a:fillRect/>
          </a:stretch>
        </p:blipFill>
        <p:spPr>
          <a:xfrm>
            <a:off x="1691797" y="1050620"/>
            <a:ext cx="8958845" cy="5589706"/>
          </a:xfrm>
          <a:prstGeom prst="rect">
            <a:avLst/>
          </a:prstGeom>
        </p:spPr>
      </p:pic>
      <p:sp>
        <p:nvSpPr>
          <p:cNvPr id="5" name="TextBox 4">
            <a:extLst>
              <a:ext uri="{FF2B5EF4-FFF2-40B4-BE49-F238E27FC236}">
                <a16:creationId xmlns:a16="http://schemas.microsoft.com/office/drawing/2014/main" id="{49DE9140-1A1A-4082-B612-87667D22C9EB}"/>
              </a:ext>
            </a:extLst>
          </p:cNvPr>
          <p:cNvSpPr txBox="1"/>
          <p:nvPr/>
        </p:nvSpPr>
        <p:spPr>
          <a:xfrm>
            <a:off x="3923475" y="423682"/>
            <a:ext cx="2024913" cy="400110"/>
          </a:xfrm>
          <a:prstGeom prst="rect">
            <a:avLst/>
          </a:prstGeom>
          <a:noFill/>
        </p:spPr>
        <p:txBody>
          <a:bodyPr wrap="none" rtlCol="0">
            <a:spAutoFit/>
          </a:bodyPr>
          <a:lstStyle/>
          <a:p>
            <a:r>
              <a:rPr lang="en-US" sz="2000" dirty="0">
                <a:solidFill>
                  <a:schemeClr val="tx1">
                    <a:lumMod val="65000"/>
                    <a:lumOff val="35000"/>
                  </a:schemeClr>
                </a:solidFill>
                <a:latin typeface="+mj-lt"/>
              </a:rPr>
              <a:t>Visual / Hands-On</a:t>
            </a:r>
          </a:p>
        </p:txBody>
      </p:sp>
      <p:sp>
        <p:nvSpPr>
          <p:cNvPr id="6" name="TextBox 5">
            <a:extLst>
              <a:ext uri="{FF2B5EF4-FFF2-40B4-BE49-F238E27FC236}">
                <a16:creationId xmlns:a16="http://schemas.microsoft.com/office/drawing/2014/main" id="{1D7FB243-81F9-4BF4-B6AE-550097A90DEA}"/>
              </a:ext>
            </a:extLst>
          </p:cNvPr>
          <p:cNvSpPr txBox="1"/>
          <p:nvPr/>
        </p:nvSpPr>
        <p:spPr>
          <a:xfrm>
            <a:off x="6449367" y="423682"/>
            <a:ext cx="2317173" cy="400110"/>
          </a:xfrm>
          <a:prstGeom prst="rect">
            <a:avLst/>
          </a:prstGeom>
          <a:noFill/>
        </p:spPr>
        <p:txBody>
          <a:bodyPr wrap="none" rtlCol="0">
            <a:spAutoFit/>
          </a:bodyPr>
          <a:lstStyle/>
          <a:p>
            <a:r>
              <a:rPr lang="en-US" sz="2000" dirty="0">
                <a:solidFill>
                  <a:schemeClr val="tx1">
                    <a:lumMod val="65000"/>
                    <a:lumOff val="35000"/>
                  </a:schemeClr>
                </a:solidFill>
                <a:latin typeface="+mj-lt"/>
              </a:rPr>
              <a:t>Case-Study / Project </a:t>
            </a:r>
          </a:p>
        </p:txBody>
      </p:sp>
      <p:cxnSp>
        <p:nvCxnSpPr>
          <p:cNvPr id="7" name="Straight Arrow Connector 6">
            <a:extLst>
              <a:ext uri="{FF2B5EF4-FFF2-40B4-BE49-F238E27FC236}">
                <a16:creationId xmlns:a16="http://schemas.microsoft.com/office/drawing/2014/main" id="{4B1E32A2-FF75-4533-A42F-10984FEC9752}"/>
              </a:ext>
            </a:extLst>
          </p:cNvPr>
          <p:cNvCxnSpPr>
            <a:cxnSpLocks/>
          </p:cNvCxnSpPr>
          <p:nvPr/>
        </p:nvCxnSpPr>
        <p:spPr>
          <a:xfrm flipV="1">
            <a:off x="2066544" y="793145"/>
            <a:ext cx="8206169" cy="11527"/>
          </a:xfrm>
          <a:prstGeom prst="straightConnector1">
            <a:avLst/>
          </a:prstGeom>
          <a:ln w="952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Rectangle 1">
            <a:extLst>
              <a:ext uri="{FF2B5EF4-FFF2-40B4-BE49-F238E27FC236}">
                <a16:creationId xmlns:a16="http://schemas.microsoft.com/office/drawing/2014/main" id="{F00CC681-0C25-48B2-951D-26BD21A9BEEF}"/>
              </a:ext>
            </a:extLst>
          </p:cNvPr>
          <p:cNvSpPr/>
          <p:nvPr/>
        </p:nvSpPr>
        <p:spPr>
          <a:xfrm>
            <a:off x="6096000" y="103744"/>
            <a:ext cx="5340626" cy="6650514"/>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spTree>
    <p:extLst>
      <p:ext uri="{BB962C8B-B14F-4D97-AF65-F5344CB8AC3E}">
        <p14:creationId xmlns:p14="http://schemas.microsoft.com/office/powerpoint/2010/main" val="398813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B024AC1-316E-447B-A047-716901CB0A87}"/>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
        <p:nvSpPr>
          <p:cNvPr id="2" name="TextBox 1">
            <a:extLst>
              <a:ext uri="{FF2B5EF4-FFF2-40B4-BE49-F238E27FC236}">
                <a16:creationId xmlns:a16="http://schemas.microsoft.com/office/drawing/2014/main" id="{534FD516-69EF-48E5-8C63-A4494DF100FE}"/>
              </a:ext>
            </a:extLst>
          </p:cNvPr>
          <p:cNvSpPr txBox="1"/>
          <p:nvPr/>
        </p:nvSpPr>
        <p:spPr>
          <a:xfrm>
            <a:off x="9801546" y="3192187"/>
            <a:ext cx="1489753" cy="738664"/>
          </a:xfrm>
          <a:prstGeom prst="rect">
            <a:avLst/>
          </a:prstGeom>
          <a:noFill/>
        </p:spPr>
        <p:txBody>
          <a:bodyPr wrap="square" rtlCol="0">
            <a:spAutoFit/>
          </a:bodyPr>
          <a:lstStyle/>
          <a:p>
            <a:pPr algn="ctr"/>
            <a:r>
              <a:rPr lang="en-US" sz="1400" b="1" dirty="0">
                <a:solidFill>
                  <a:schemeClr val="accent1">
                    <a:lumMod val="75000"/>
                  </a:schemeClr>
                </a:solidFill>
                <a:latin typeface="Palatino Linotype" panose="02040502050505030304" pitchFamily="18" charset="0"/>
              </a:rPr>
              <a:t>Google BERT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GPT</a:t>
            </a:r>
            <a:endParaRPr lang="en-US" sz="1400" b="1" dirty="0">
              <a:solidFill>
                <a:schemeClr val="accent1">
                  <a:lumMod val="75000"/>
                </a:schemeClr>
              </a:solidFill>
            </a:endParaRPr>
          </a:p>
        </p:txBody>
      </p:sp>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
        <p:nvSpPr>
          <p:cNvPr id="3" name="TextBox 2">
            <a:extLst>
              <a:ext uri="{FF2B5EF4-FFF2-40B4-BE49-F238E27FC236}">
                <a16:creationId xmlns:a16="http://schemas.microsoft.com/office/drawing/2014/main" id="{24870645-B138-4695-901D-E9C862FFFF66}"/>
              </a:ext>
            </a:extLst>
          </p:cNvPr>
          <p:cNvSpPr txBox="1"/>
          <p:nvPr/>
        </p:nvSpPr>
        <p:spPr>
          <a:xfrm>
            <a:off x="9854555" y="2264536"/>
            <a:ext cx="1489753" cy="2893100"/>
          </a:xfrm>
          <a:prstGeom prst="rect">
            <a:avLst/>
          </a:prstGeom>
          <a:noFill/>
        </p:spPr>
        <p:txBody>
          <a:bodyPr wrap="square" rtlCol="0">
            <a:spAutoFit/>
          </a:bodyPr>
          <a:lstStyle/>
          <a:p>
            <a:pPr algn="ctr"/>
            <a:r>
              <a:rPr lang="en-US" sz="1400" b="1" dirty="0">
                <a:solidFill>
                  <a:schemeClr val="accent1">
                    <a:lumMod val="75000"/>
                  </a:schemeClr>
                </a:solidFill>
                <a:latin typeface="Palatino Linotype" panose="02040502050505030304" pitchFamily="18" charset="0"/>
              </a:rPr>
              <a:t>SSDs</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YOLO</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Faster-RCNN</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EfficientDET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ResNet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Mask-RCNN</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Unet</a:t>
            </a:r>
          </a:p>
        </p:txBody>
      </p:sp>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5">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does your data look like? </a:t>
            </a:r>
          </a:p>
          <a:p>
            <a:pPr marL="914400" lvl="2" indent="0">
              <a:buNone/>
            </a:pPr>
            <a:endParaRPr lang="en-US" dirty="0">
              <a:latin typeface="Palatino Linotype" panose="02040502050505030304" pitchFamily="18" charset="0"/>
            </a:endParaRPr>
          </a:p>
          <a:p>
            <a:pPr lvl="2">
              <a:buFont typeface="Courier New" panose="02070309020205020404" pitchFamily="49" charset="0"/>
              <a:buChar char="o"/>
            </a:pPr>
            <a:r>
              <a:rPr lang="en-US" dirty="0">
                <a:latin typeface="Palatino Linotype" panose="02040502050505030304" pitchFamily="18" charset="0"/>
              </a:rPr>
              <a:t> Structured 		</a:t>
            </a:r>
            <a:r>
              <a:rPr lang="en-US" dirty="0">
                <a:solidFill>
                  <a:schemeClr val="accent1">
                    <a:lumMod val="75000"/>
                  </a:schemeClr>
                </a:solidFill>
                <a:latin typeface="Palatino Linotype" panose="02040502050505030304" pitchFamily="18" charset="0"/>
              </a:rPr>
              <a:t>Databases</a:t>
            </a:r>
          </a:p>
          <a:p>
            <a:pPr lvl="2">
              <a:buFont typeface="Courier New" panose="02070309020205020404" pitchFamily="49" charset="0"/>
              <a:buChar char="o"/>
            </a:pPr>
            <a:r>
              <a:rPr lang="en-US" dirty="0">
                <a:latin typeface="Palatino Linotype" panose="02040502050505030304" pitchFamily="18" charset="0"/>
              </a:rPr>
              <a:t> Repetitive 		</a:t>
            </a:r>
            <a:r>
              <a:rPr lang="en-US" dirty="0">
                <a:solidFill>
                  <a:schemeClr val="accent1">
                    <a:lumMod val="75000"/>
                  </a:schemeClr>
                </a:solidFill>
                <a:latin typeface="Palatino Linotype" panose="02040502050505030304" pitchFamily="18" charset="0"/>
              </a:rPr>
              <a:t>Sensors, Scientific Instruments</a:t>
            </a:r>
          </a:p>
          <a:p>
            <a:pPr lvl="2">
              <a:buFont typeface="Courier New" panose="02070309020205020404" pitchFamily="49" charset="0"/>
              <a:buChar char="o"/>
            </a:pPr>
            <a:r>
              <a:rPr lang="en-US" dirty="0">
                <a:latin typeface="Palatino Linotype" panose="02040502050505030304" pitchFamily="18" charset="0"/>
              </a:rPr>
              <a:t> Textual 		</a:t>
            </a:r>
            <a:r>
              <a:rPr lang="en-US" dirty="0">
                <a:solidFill>
                  <a:schemeClr val="accent1">
                    <a:lumMod val="75000"/>
                  </a:schemeClr>
                </a:solidFill>
                <a:latin typeface="Palatino Linotype" panose="02040502050505030304" pitchFamily="18" charset="0"/>
              </a:rPr>
              <a:t>Documents, Email, Web Content</a:t>
            </a:r>
          </a:p>
          <a:p>
            <a:pPr lvl="2">
              <a:buFont typeface="Courier New" panose="02070309020205020404" pitchFamily="49" charset="0"/>
              <a:buChar char="o"/>
            </a:pPr>
            <a:r>
              <a:rPr lang="en-US" dirty="0">
                <a:latin typeface="Palatino Linotype" panose="02040502050505030304" pitchFamily="18" charset="0"/>
              </a:rPr>
              <a:t> Non-Textual		</a:t>
            </a:r>
            <a:r>
              <a:rPr lang="en-US" dirty="0">
                <a:solidFill>
                  <a:schemeClr val="accent1">
                    <a:lumMod val="75000"/>
                  </a:schemeClr>
                </a:solidFill>
                <a:latin typeface="Palatino Linotype" panose="02040502050505030304" pitchFamily="18" charset="0"/>
              </a:rPr>
              <a:t>Images, Video, Audio</a:t>
            </a:r>
          </a:p>
        </p:txBody>
      </p:sp>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fontScale="92500" lnSpcReduction="10000"/>
          </a:bodyPr>
          <a:lstStyle/>
          <a:p>
            <a:pPr marL="0" indent="0">
              <a:buNone/>
            </a:pPr>
            <a:r>
              <a:rPr lang="en-US" sz="2400" i="1" dirty="0">
                <a:latin typeface="Palatino Linotype" panose="02040502050505030304" pitchFamily="18" charset="0"/>
              </a:rPr>
              <a:t>      </a:t>
            </a:r>
          </a:p>
          <a:p>
            <a:pPr marL="0" indent="0">
              <a:lnSpc>
                <a:spcPct val="110000"/>
              </a:lnSpc>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Start with your </a:t>
            </a:r>
            <a:r>
              <a:rPr lang="en-US" sz="2400" dirty="0">
                <a:solidFill>
                  <a:schemeClr val="accent1">
                    <a:lumMod val="75000"/>
                  </a:schemeClr>
                </a:solidFill>
                <a:latin typeface="Palatino Linotype" panose="02040502050505030304" pitchFamily="18" charset="0"/>
              </a:rPr>
              <a:t>interests, </a:t>
            </a:r>
            <a:r>
              <a:rPr lang="en-US" sz="2400" dirty="0">
                <a:latin typeface="Palatino Linotype" panose="02040502050505030304" pitchFamily="18" charset="0"/>
              </a:rPr>
              <a:t>not the technology</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Definitions of AI, Machine Learning, and Deep Learning</a:t>
            </a:r>
          </a:p>
          <a:p>
            <a:pPr marL="0" indent="0">
              <a:lnSpc>
                <a:spcPct val="110000"/>
              </a:lnSpc>
              <a:spcBef>
                <a:spcPts val="0"/>
              </a:spcBef>
              <a:buNone/>
            </a:pPr>
            <a:r>
              <a:rPr lang="en-US" sz="2400" dirty="0">
                <a:latin typeface="Palatino Linotype" panose="02040502050505030304" pitchFamily="18" charset="0"/>
              </a:rPr>
              <a:t> </a:t>
            </a: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Practicum AI overview</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Data is the new oil</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Application</a:t>
            </a:r>
          </a:p>
          <a:p>
            <a:pPr marL="0" indent="0">
              <a:lnSpc>
                <a:spcPct val="100000"/>
              </a:lnSpc>
              <a:spcBef>
                <a:spcPts val="0"/>
              </a:spcBef>
              <a:buNone/>
            </a:pP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Inmon, W. H. (2019). </a:t>
            </a:r>
            <a:r>
              <a:rPr lang="en-US" sz="2400" i="1" dirty="0">
                <a:latin typeface="Palatino Linotype" panose="02040502050505030304" pitchFamily="18" charset="0"/>
              </a:rPr>
              <a:t>Data architecture: A primer for the data scientist.   </a:t>
            </a:r>
            <a:r>
              <a:rPr lang="en-US" sz="2400" dirty="0">
                <a:latin typeface="Palatino Linotype" panose="02040502050505030304" pitchFamily="18" charset="0"/>
              </a:rPr>
              <a:t>Cambridge, MA: Academic Press</a:t>
            </a:r>
            <a:endParaRPr lang="en-US" sz="2400" i="1" dirty="0">
              <a:latin typeface="Palatino Linotype" panose="02040502050505030304" pitchFamily="18" charset="0"/>
            </a:endParaRPr>
          </a:p>
          <a:p>
            <a:pPr>
              <a:lnSpc>
                <a:spcPct val="100000"/>
              </a:lnSpc>
              <a:spcBef>
                <a:spcPts val="0"/>
              </a:spcBef>
              <a:buFont typeface="Courier New" panose="02070309020205020404" pitchFamily="49" charset="0"/>
              <a:buChar char="o"/>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Wooldridge, M. (2021). </a:t>
            </a:r>
            <a:r>
              <a:rPr lang="en-US" sz="2400" i="1" dirty="0">
                <a:latin typeface="Palatino Linotype" panose="02040502050505030304" pitchFamily="18" charset="0"/>
              </a:rPr>
              <a:t>A brief history of artificial intelligence: What it is, where we are, and where we are going.  </a:t>
            </a:r>
            <a:r>
              <a:rPr lang="en-US" sz="2400" dirty="0">
                <a:latin typeface="Palatino Linotype" panose="02040502050505030304" pitchFamily="18" charset="0"/>
              </a:rPr>
              <a:t>New York, NY: Flatiron Books.</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61875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Application Instructions </a:t>
            </a:r>
          </a:p>
        </p:txBody>
      </p:sp>
      <p:pic>
        <p:nvPicPr>
          <p:cNvPr id="1030" name="Picture 6" descr="1,849 Apply Now Stock Vector Illustration and Royalty Free Apply Now Clipart">
            <a:extLst>
              <a:ext uri="{FF2B5EF4-FFF2-40B4-BE49-F238E27FC236}">
                <a16:creationId xmlns:a16="http://schemas.microsoft.com/office/drawing/2014/main" id="{3E0B4AF6-6014-453B-B6FA-8C15725E1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456" y="1431805"/>
            <a:ext cx="5049088" cy="399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1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Palatino Linotype" panose="02040502050505030304" pitchFamily="18" charset="0"/>
              </a:rPr>
              <a:t>The Practicum AI curriculum is characterized by a </a:t>
            </a:r>
            <a:r>
              <a:rPr lang="en-US" sz="2400" dirty="0">
                <a:solidFill>
                  <a:schemeClr val="accent5">
                    <a:lumMod val="75000"/>
                  </a:schemeClr>
                </a:solidFill>
                <a:latin typeface="Palatino Linotype" panose="02040502050505030304" pitchFamily="18" charset="0"/>
              </a:rPr>
              <a:t>visual</a:t>
            </a:r>
            <a:r>
              <a:rPr lang="en-US" sz="2400" dirty="0">
                <a:latin typeface="Palatino Linotype" panose="02040502050505030304" pitchFamily="18" charset="0"/>
              </a:rPr>
              <a:t>, </a:t>
            </a:r>
            <a:r>
              <a:rPr lang="en-US" sz="2400" dirty="0">
                <a:solidFill>
                  <a:schemeClr val="accent5">
                    <a:lumMod val="75000"/>
                  </a:schemeClr>
                </a:solidFill>
                <a:latin typeface="Palatino Linotype" panose="02040502050505030304" pitchFamily="18" charset="0"/>
              </a:rPr>
              <a:t>story-based</a:t>
            </a:r>
            <a:r>
              <a:rPr lang="en-US" sz="2400" dirty="0">
                <a:latin typeface="Palatino Linotype" panose="02040502050505030304" pitchFamily="18" charset="0"/>
              </a:rPr>
              <a:t> approach to learning with abundant </a:t>
            </a:r>
            <a:r>
              <a:rPr lang="en-US" sz="2400" dirty="0">
                <a:solidFill>
                  <a:schemeClr val="accent5">
                    <a:lumMod val="75000"/>
                  </a:schemeClr>
                </a:solidFill>
                <a:latin typeface="Palatino Linotype" panose="02040502050505030304" pitchFamily="18" charset="0"/>
              </a:rPr>
              <a:t>hands-on coding</a:t>
            </a:r>
            <a:r>
              <a:rPr lang="en-US" sz="2400" dirty="0">
                <a:latin typeface="Palatino Linotype" panose="02040502050505030304" pitchFamily="18" charset="0"/>
              </a:rPr>
              <a:t> experiences</a:t>
            </a:r>
          </a:p>
          <a:p>
            <a:pPr marL="0" indent="0" algn="ctr">
              <a:lnSpc>
                <a:spcPct val="200000"/>
              </a:lnSpc>
              <a:buNone/>
            </a:pPr>
            <a:endParaRPr lang="en-US" sz="2400" dirty="0">
              <a:latin typeface="Palatino Linotype" panose="02040502050505030304" pitchFamily="18" charset="0"/>
            </a:endParaRP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Committed to </a:t>
            </a:r>
            <a:r>
              <a:rPr lang="en-US" sz="2400" dirty="0">
                <a:solidFill>
                  <a:schemeClr val="accent5">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31563A35-7A52-4C5E-A260-63D4E71C7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042" y="1038265"/>
            <a:ext cx="3517710" cy="4117843"/>
          </a:xfrm>
          <a:prstGeom prst="rect">
            <a:avLst/>
          </a:prstGeom>
        </p:spPr>
      </p:pic>
      <p:pic>
        <p:nvPicPr>
          <p:cNvPr id="9" name="Picture 8" descr="Diagram&#10;&#10;Description automatically generated">
            <a:extLst>
              <a:ext uri="{FF2B5EF4-FFF2-40B4-BE49-F238E27FC236}">
                <a16:creationId xmlns:a16="http://schemas.microsoft.com/office/drawing/2014/main" id="{6195616D-3F0B-49E4-844B-7C53FDCB5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0752" y="772302"/>
            <a:ext cx="5088206" cy="5837074"/>
          </a:xfrm>
          <a:prstGeom prst="rect">
            <a:avLst/>
          </a:prstGeom>
        </p:spPr>
      </p:pic>
      <p:cxnSp>
        <p:nvCxnSpPr>
          <p:cNvPr id="10" name="Straight Connector 9">
            <a:extLst>
              <a:ext uri="{FF2B5EF4-FFF2-40B4-BE49-F238E27FC236}">
                <a16:creationId xmlns:a16="http://schemas.microsoft.com/office/drawing/2014/main" id="{F1540590-E4EA-4674-AEF9-1F974FB22CDB}"/>
              </a:ext>
            </a:extLst>
          </p:cNvPr>
          <p:cNvCxnSpPr>
            <a:cxnSpLocks/>
          </p:cNvCxnSpPr>
          <p:nvPr/>
        </p:nvCxnSpPr>
        <p:spPr>
          <a:xfrm>
            <a:off x="2927004" y="1340233"/>
            <a:ext cx="4611188" cy="0"/>
          </a:xfrm>
          <a:prstGeom prst="line">
            <a:avLst/>
          </a:prstGeom>
          <a:ln w="952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468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AF309B-2972-4842-8C51-01D5BDA533F8}"/>
              </a:ext>
            </a:extLst>
          </p:cNvPr>
          <p:cNvPicPr>
            <a:picLocks noChangeAspect="1"/>
          </p:cNvPicPr>
          <p:nvPr/>
        </p:nvPicPr>
        <p:blipFill>
          <a:blip r:embed="rId3"/>
          <a:stretch>
            <a:fillRect/>
          </a:stretch>
        </p:blipFill>
        <p:spPr>
          <a:xfrm>
            <a:off x="2527604" y="1778793"/>
            <a:ext cx="7136791" cy="3300413"/>
          </a:xfrm>
          <a:prstGeom prst="rect">
            <a:avLst/>
          </a:prstGeom>
        </p:spPr>
      </p:pic>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How do you plan to use AI?</a:t>
            </a:r>
          </a:p>
          <a:p>
            <a:pPr lvl="3">
              <a:buFont typeface="Wingdings" panose="05000000000000000000" pitchFamily="2" charset="2"/>
              <a:buChar char="ü"/>
            </a:pPr>
            <a:r>
              <a:rPr lang="en-US" dirty="0">
                <a:latin typeface="Palatino Linotype" panose="02040502050505030304" pitchFamily="18" charset="0"/>
              </a:rPr>
              <a:t> </a:t>
            </a:r>
            <a:r>
              <a:rPr lang="en-US" sz="2000" dirty="0">
                <a:latin typeface="Palatino Linotype" panose="02040502050505030304" pitchFamily="18" charset="0"/>
              </a:rPr>
              <a:t>Answer research questions</a:t>
            </a:r>
          </a:p>
          <a:p>
            <a:pPr lvl="3">
              <a:buFont typeface="Wingdings" panose="05000000000000000000" pitchFamily="2" charset="2"/>
              <a:buChar char="ü"/>
            </a:pPr>
            <a:r>
              <a:rPr lang="en-US" sz="2000" dirty="0">
                <a:latin typeface="Palatino Linotype" panose="02040502050505030304" pitchFamily="18" charset="0"/>
              </a:rPr>
              <a:t> Create an AI-enabled service</a:t>
            </a:r>
          </a:p>
          <a:p>
            <a:pPr lvl="3">
              <a:buFont typeface="Wingdings" panose="05000000000000000000" pitchFamily="2" charset="2"/>
              <a:buChar char="ü"/>
            </a:pPr>
            <a:r>
              <a:rPr lang="en-US" sz="2000" dirty="0">
                <a:latin typeface="Palatino Linotype" panose="02040502050505030304" pitchFamily="18" charset="0"/>
              </a:rPr>
              <a:t> Help others learn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9303</TotalTime>
  <Words>2789</Words>
  <Application>Microsoft Office PowerPoint</Application>
  <PresentationFormat>Widescreen</PresentationFormat>
  <Paragraphs>180</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Georgia</vt:lpstr>
      <vt:lpstr>Palatino Linotype</vt:lpstr>
      <vt:lpstr>Wingdings</vt:lpstr>
      <vt:lpstr>Office Theme</vt:lpstr>
      <vt:lpstr>PowerPoint Presentation</vt:lpstr>
      <vt:lpstr>PowerPoint Presentation</vt:lpstr>
      <vt:lpstr>Unique Instructional Features</vt:lpstr>
      <vt:lpstr>Our target audience 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Application Instructions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989</cp:revision>
  <dcterms:created xsi:type="dcterms:W3CDTF">2020-06-14T19:48:25Z</dcterms:created>
  <dcterms:modified xsi:type="dcterms:W3CDTF">2021-11-05T20:03:04Z</dcterms:modified>
</cp:coreProperties>
</file>