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30" r:id="rId2"/>
    <p:sldId id="314" r:id="rId3"/>
    <p:sldId id="325" r:id="rId4"/>
    <p:sldId id="326" r:id="rId5"/>
    <p:sldId id="315" r:id="rId6"/>
    <p:sldId id="318" r:id="rId7"/>
    <p:sldId id="309" r:id="rId8"/>
    <p:sldId id="329" r:id="rId9"/>
    <p:sldId id="327" r:id="rId10"/>
    <p:sldId id="312" r:id="rId11"/>
    <p:sldId id="307" r:id="rId12"/>
    <p:sldId id="301" r:id="rId13"/>
    <p:sldId id="268" r:id="rId14"/>
    <p:sldId id="324" r:id="rId15"/>
    <p:sldId id="276" r:id="rId16"/>
    <p:sldId id="305" r:id="rId17"/>
    <p:sldId id="323" r:id="rId18"/>
    <p:sldId id="306" r:id="rId19"/>
    <p:sldId id="266" r:id="rId20"/>
    <p:sldId id="311" r:id="rId21"/>
    <p:sldId id="313" r:id="rId22"/>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B900"/>
    <a:srgbClr val="6699FF"/>
    <a:srgbClr val="0021A5"/>
    <a:srgbClr val="FA4616"/>
    <a:srgbClr val="EBEFFF"/>
    <a:srgbClr val="FEE5DE"/>
    <a:srgbClr val="CFDBCB"/>
    <a:srgbClr val="5F5FF6"/>
    <a:srgbClr val="6666FF"/>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0" autoAdjust="0"/>
    <p:restoredTop sz="74355" autoAdjust="0"/>
  </p:normalViewPr>
  <p:slideViewPr>
    <p:cSldViewPr snapToGrid="0" showGuides="1">
      <p:cViewPr varScale="1">
        <p:scale>
          <a:sx n="49" d="100"/>
          <a:sy n="49" d="100"/>
        </p:scale>
        <p:origin x="912" y="48"/>
      </p:cViewPr>
      <p:guideLst>
        <p:guide orient="horz" pos="2160"/>
        <p:guide pos="3840"/>
      </p:guideLst>
    </p:cSldViewPr>
  </p:slideViewPr>
  <p:outlineViewPr>
    <p:cViewPr>
      <p:scale>
        <a:sx n="33" d="100"/>
        <a:sy n="33" d="100"/>
      </p:scale>
      <p:origin x="0" y="-2092"/>
    </p:cViewPr>
  </p:outlineViewPr>
  <p:notesTextViewPr>
    <p:cViewPr>
      <p:scale>
        <a:sx n="75" d="100"/>
        <a:sy n="75" d="100"/>
      </p:scale>
      <p:origin x="0" y="0"/>
    </p:cViewPr>
  </p:notesTextViewPr>
  <p:notesViewPr>
    <p:cSldViewPr snapToGrid="0">
      <p:cViewPr varScale="1">
        <p:scale>
          <a:sx n="48" d="100"/>
          <a:sy n="48" d="100"/>
        </p:scale>
        <p:origin x="262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85D458-82DD-4F4F-AC71-A453125C496C}" type="doc">
      <dgm:prSet loTypeId="urn:microsoft.com/office/officeart/2005/8/layout/radial1" loCatId="relationship" qsTypeId="urn:microsoft.com/office/officeart/2005/8/quickstyle/3d4" qsCatId="3D" csTypeId="urn:microsoft.com/office/officeart/2005/8/colors/accent1_2" csCatId="accent1" phldr="1"/>
      <dgm:spPr/>
      <dgm:t>
        <a:bodyPr/>
        <a:lstStyle/>
        <a:p>
          <a:endParaRPr lang="en-US"/>
        </a:p>
      </dgm:t>
    </dgm:pt>
    <dgm:pt modelId="{9F624D6C-8764-48E3-99F0-457F9367335C}">
      <dgm:prSet phldrT="[Text]" custT="1"/>
      <dgm:spPr>
        <a:solidFill>
          <a:schemeClr val="tx2">
            <a:lumMod val="40000"/>
            <a:lumOff val="60000"/>
          </a:schemeClr>
        </a:solidFill>
      </dgm:spPr>
      <dgm:t>
        <a:bodyPr/>
        <a:lstStyle/>
        <a:p>
          <a:r>
            <a:rPr lang="en-US" sz="2200" dirty="0">
              <a:solidFill>
                <a:schemeClr val="tx1">
                  <a:lumMod val="85000"/>
                  <a:lumOff val="15000"/>
                </a:schemeClr>
              </a:solidFill>
            </a:rPr>
            <a:t>Empower AI Educators</a:t>
          </a:r>
        </a:p>
      </dgm:t>
    </dgm:pt>
    <dgm:pt modelId="{F4488CF9-8822-4ACF-8022-E95ADA85A50D}" type="parTrans" cxnId="{7BD616B1-5446-4B71-B0FC-6CD67BC23822}">
      <dgm:prSet/>
      <dgm:spPr/>
      <dgm:t>
        <a:bodyPr/>
        <a:lstStyle/>
        <a:p>
          <a:endParaRPr lang="en-US" sz="2200"/>
        </a:p>
      </dgm:t>
    </dgm:pt>
    <dgm:pt modelId="{9F6D7B21-B10F-4070-B136-107C1191F413}" type="sibTrans" cxnId="{7BD616B1-5446-4B71-B0FC-6CD67BC23822}">
      <dgm:prSet/>
      <dgm:spPr/>
      <dgm:t>
        <a:bodyPr/>
        <a:lstStyle/>
        <a:p>
          <a:endParaRPr lang="en-US" sz="2200"/>
        </a:p>
      </dgm:t>
    </dgm:pt>
    <dgm:pt modelId="{9F95D45F-0A5E-47E0-9512-53026F2D3547}">
      <dgm:prSet phldrT="[Text]" custT="1"/>
      <dgm:spPr>
        <a:solidFill>
          <a:schemeClr val="tx2">
            <a:lumMod val="60000"/>
            <a:lumOff val="40000"/>
          </a:schemeClr>
        </a:solidFill>
      </dgm:spPr>
      <dgm:t>
        <a:bodyPr/>
        <a:lstStyle/>
        <a:p>
          <a:r>
            <a:rPr lang="en-US" sz="2200" dirty="0">
              <a:solidFill>
                <a:schemeClr val="tx1">
                  <a:lumMod val="65000"/>
                  <a:lumOff val="35000"/>
                </a:schemeClr>
              </a:solidFill>
            </a:rPr>
            <a:t>Quality &amp; Curation</a:t>
          </a:r>
        </a:p>
      </dgm:t>
    </dgm:pt>
    <dgm:pt modelId="{055EF79D-4685-4443-A8B3-2F6105AF9FDA}" type="parTrans" cxnId="{34967977-061C-4EF0-A91C-26EBE073C67B}">
      <dgm:prSet custT="1"/>
      <dgm:spPr/>
      <dgm:t>
        <a:bodyPr/>
        <a:lstStyle/>
        <a:p>
          <a:endParaRPr lang="en-US" sz="2200"/>
        </a:p>
      </dgm:t>
    </dgm:pt>
    <dgm:pt modelId="{F328F678-2E4C-438E-ABE4-57ABF641A71D}" type="sibTrans" cxnId="{34967977-061C-4EF0-A91C-26EBE073C67B}">
      <dgm:prSet/>
      <dgm:spPr/>
      <dgm:t>
        <a:bodyPr/>
        <a:lstStyle/>
        <a:p>
          <a:endParaRPr lang="en-US" sz="2200"/>
        </a:p>
      </dgm:t>
    </dgm:pt>
    <dgm:pt modelId="{BE42B741-8A3E-45F9-A01D-BB182AB32372}">
      <dgm:prSet phldrT="[Text]" custT="1"/>
      <dgm:spPr>
        <a:solidFill>
          <a:schemeClr val="tx2">
            <a:lumMod val="60000"/>
            <a:lumOff val="40000"/>
          </a:schemeClr>
        </a:solidFill>
      </dgm:spPr>
      <dgm:t>
        <a:bodyPr/>
        <a:lstStyle/>
        <a:p>
          <a:r>
            <a:rPr lang="en-US" sz="2200" dirty="0">
              <a:solidFill>
                <a:schemeClr val="tx1">
                  <a:lumMod val="65000"/>
                  <a:lumOff val="35000"/>
                </a:schemeClr>
              </a:solidFill>
            </a:rPr>
            <a:t>Design &amp; Production</a:t>
          </a:r>
        </a:p>
      </dgm:t>
    </dgm:pt>
    <dgm:pt modelId="{CE592D39-11F5-4AB8-980A-DC338CE931A6}" type="parTrans" cxnId="{444E6381-EFE6-4E5F-8601-4B714AB8ADF7}">
      <dgm:prSet custT="1"/>
      <dgm:spPr/>
      <dgm:t>
        <a:bodyPr/>
        <a:lstStyle/>
        <a:p>
          <a:endParaRPr lang="en-US" sz="2200"/>
        </a:p>
      </dgm:t>
    </dgm:pt>
    <dgm:pt modelId="{42E0ACED-1B3A-4390-801B-FAAC8894E926}" type="sibTrans" cxnId="{444E6381-EFE6-4E5F-8601-4B714AB8ADF7}">
      <dgm:prSet/>
      <dgm:spPr/>
      <dgm:t>
        <a:bodyPr/>
        <a:lstStyle/>
        <a:p>
          <a:endParaRPr lang="en-US" sz="2200"/>
        </a:p>
      </dgm:t>
    </dgm:pt>
    <dgm:pt modelId="{FDE37CCD-9DF6-4AF5-9778-5EB000CC2B32}">
      <dgm:prSet phldrT="[Text]" custT="1"/>
      <dgm:spPr>
        <a:solidFill>
          <a:schemeClr val="tx2">
            <a:lumMod val="60000"/>
            <a:lumOff val="40000"/>
          </a:schemeClr>
        </a:solidFill>
      </dgm:spPr>
      <dgm:t>
        <a:bodyPr/>
        <a:lstStyle/>
        <a:p>
          <a:r>
            <a:rPr lang="en-US" sz="2200" dirty="0">
              <a:solidFill>
                <a:schemeClr val="tx1">
                  <a:lumMod val="65000"/>
                  <a:lumOff val="35000"/>
                </a:schemeClr>
              </a:solidFill>
            </a:rPr>
            <a:t>Research &amp; Assessment</a:t>
          </a:r>
        </a:p>
      </dgm:t>
    </dgm:pt>
    <dgm:pt modelId="{14AC8406-574A-4720-B47A-FC26D9DBFDDE}" type="parTrans" cxnId="{AAE94355-F598-41D5-B3CF-8FF8F3DE0F36}">
      <dgm:prSet custT="1"/>
      <dgm:spPr/>
      <dgm:t>
        <a:bodyPr/>
        <a:lstStyle/>
        <a:p>
          <a:endParaRPr lang="en-US" sz="2200"/>
        </a:p>
      </dgm:t>
    </dgm:pt>
    <dgm:pt modelId="{45D7C6CC-1DA6-45E6-9644-5421FF94E90D}" type="sibTrans" cxnId="{AAE94355-F598-41D5-B3CF-8FF8F3DE0F36}">
      <dgm:prSet/>
      <dgm:spPr/>
      <dgm:t>
        <a:bodyPr/>
        <a:lstStyle/>
        <a:p>
          <a:endParaRPr lang="en-US" sz="2200"/>
        </a:p>
      </dgm:t>
    </dgm:pt>
    <dgm:pt modelId="{88E83ABF-ADD5-43FA-931D-DFEA7967A3A4}">
      <dgm:prSet phldrT="[Text]"/>
      <dgm:spPr/>
      <dgm:t>
        <a:bodyPr/>
        <a:lstStyle/>
        <a:p>
          <a:endParaRPr lang="en-US" sz="2200" dirty="0"/>
        </a:p>
      </dgm:t>
    </dgm:pt>
    <dgm:pt modelId="{C092B8AB-1D8F-4FCD-BF66-BB08F58805F0}" type="parTrans" cxnId="{8FC3BF13-6662-4BF5-9688-170F0CA9E258}">
      <dgm:prSet/>
      <dgm:spPr/>
      <dgm:t>
        <a:bodyPr/>
        <a:lstStyle/>
        <a:p>
          <a:endParaRPr lang="en-US" sz="2200"/>
        </a:p>
      </dgm:t>
    </dgm:pt>
    <dgm:pt modelId="{A3328EFB-BE5D-44BF-8731-A56B1ADDA717}" type="sibTrans" cxnId="{8FC3BF13-6662-4BF5-9688-170F0CA9E258}">
      <dgm:prSet/>
      <dgm:spPr/>
      <dgm:t>
        <a:bodyPr/>
        <a:lstStyle/>
        <a:p>
          <a:endParaRPr lang="en-US" sz="2200"/>
        </a:p>
      </dgm:t>
    </dgm:pt>
    <dgm:pt modelId="{C32F0CE1-C0AD-4FF9-AB55-02999D7F7EE9}" type="pres">
      <dgm:prSet presAssocID="{0785D458-82DD-4F4F-AC71-A453125C496C}" presName="cycle" presStyleCnt="0">
        <dgm:presLayoutVars>
          <dgm:chMax val="1"/>
          <dgm:dir/>
          <dgm:animLvl val="ctr"/>
          <dgm:resizeHandles val="exact"/>
        </dgm:presLayoutVars>
      </dgm:prSet>
      <dgm:spPr/>
    </dgm:pt>
    <dgm:pt modelId="{ADE15099-FD77-4C9F-8956-64E96411F876}" type="pres">
      <dgm:prSet presAssocID="{9F624D6C-8764-48E3-99F0-457F9367335C}" presName="centerShape" presStyleLbl="node0" presStyleIdx="0" presStyleCnt="1" custScaleX="106886" custScaleY="100053"/>
      <dgm:spPr/>
    </dgm:pt>
    <dgm:pt modelId="{404EDAA7-3D81-4E65-ADA5-6362749E4F4F}" type="pres">
      <dgm:prSet presAssocID="{055EF79D-4685-4443-A8B3-2F6105AF9FDA}" presName="Name9" presStyleLbl="parChTrans1D2" presStyleIdx="0" presStyleCnt="3"/>
      <dgm:spPr/>
    </dgm:pt>
    <dgm:pt modelId="{5B8E977E-7C14-4DBC-BA02-1E13DC2D264D}" type="pres">
      <dgm:prSet presAssocID="{055EF79D-4685-4443-A8B3-2F6105AF9FDA}" presName="connTx" presStyleLbl="parChTrans1D2" presStyleIdx="0" presStyleCnt="3"/>
      <dgm:spPr/>
    </dgm:pt>
    <dgm:pt modelId="{AA9982AD-A0FF-45C8-967C-8223C56811CD}" type="pres">
      <dgm:prSet presAssocID="{9F95D45F-0A5E-47E0-9512-53026F2D3547}" presName="node" presStyleLbl="node1" presStyleIdx="0" presStyleCnt="3">
        <dgm:presLayoutVars>
          <dgm:bulletEnabled val="1"/>
        </dgm:presLayoutVars>
      </dgm:prSet>
      <dgm:spPr/>
    </dgm:pt>
    <dgm:pt modelId="{49F86ACD-EDEF-474A-87C2-3A5BDD7F7A07}" type="pres">
      <dgm:prSet presAssocID="{CE592D39-11F5-4AB8-980A-DC338CE931A6}" presName="Name9" presStyleLbl="parChTrans1D2" presStyleIdx="1" presStyleCnt="3"/>
      <dgm:spPr/>
    </dgm:pt>
    <dgm:pt modelId="{66CB6561-6D5B-4A5A-8246-4ACD52F7AAE6}" type="pres">
      <dgm:prSet presAssocID="{CE592D39-11F5-4AB8-980A-DC338CE931A6}" presName="connTx" presStyleLbl="parChTrans1D2" presStyleIdx="1" presStyleCnt="3"/>
      <dgm:spPr/>
    </dgm:pt>
    <dgm:pt modelId="{01D73697-65D9-4C56-9327-61723581A495}" type="pres">
      <dgm:prSet presAssocID="{BE42B741-8A3E-45F9-A01D-BB182AB32372}" presName="node" presStyleLbl="node1" presStyleIdx="1" presStyleCnt="3">
        <dgm:presLayoutVars>
          <dgm:bulletEnabled val="1"/>
        </dgm:presLayoutVars>
      </dgm:prSet>
      <dgm:spPr/>
    </dgm:pt>
    <dgm:pt modelId="{01B4A064-CDE4-4A11-8C45-B095C6CD77E3}" type="pres">
      <dgm:prSet presAssocID="{14AC8406-574A-4720-B47A-FC26D9DBFDDE}" presName="Name9" presStyleLbl="parChTrans1D2" presStyleIdx="2" presStyleCnt="3"/>
      <dgm:spPr/>
    </dgm:pt>
    <dgm:pt modelId="{7AF66144-2A85-48F7-B52A-47078C7BCE3E}" type="pres">
      <dgm:prSet presAssocID="{14AC8406-574A-4720-B47A-FC26D9DBFDDE}" presName="connTx" presStyleLbl="parChTrans1D2" presStyleIdx="2" presStyleCnt="3"/>
      <dgm:spPr/>
    </dgm:pt>
    <dgm:pt modelId="{3BB7FFFB-99B2-45C8-86DE-343747D6B2D9}" type="pres">
      <dgm:prSet presAssocID="{FDE37CCD-9DF6-4AF5-9778-5EB000CC2B32}" presName="node" presStyleLbl="node1" presStyleIdx="2" presStyleCnt="3">
        <dgm:presLayoutVars>
          <dgm:bulletEnabled val="1"/>
        </dgm:presLayoutVars>
      </dgm:prSet>
      <dgm:spPr/>
    </dgm:pt>
  </dgm:ptLst>
  <dgm:cxnLst>
    <dgm:cxn modelId="{055BFD03-5836-4682-A28F-4D5663F9B76D}" type="presOf" srcId="{FDE37CCD-9DF6-4AF5-9778-5EB000CC2B32}" destId="{3BB7FFFB-99B2-45C8-86DE-343747D6B2D9}" srcOrd="0" destOrd="0" presId="urn:microsoft.com/office/officeart/2005/8/layout/radial1"/>
    <dgm:cxn modelId="{033D4310-AE37-48A3-954B-071198420B2B}" type="presOf" srcId="{9F624D6C-8764-48E3-99F0-457F9367335C}" destId="{ADE15099-FD77-4C9F-8956-64E96411F876}" srcOrd="0" destOrd="0" presId="urn:microsoft.com/office/officeart/2005/8/layout/radial1"/>
    <dgm:cxn modelId="{8FC3BF13-6662-4BF5-9688-170F0CA9E258}" srcId="{0785D458-82DD-4F4F-AC71-A453125C496C}" destId="{88E83ABF-ADD5-43FA-931D-DFEA7967A3A4}" srcOrd="1" destOrd="0" parTransId="{C092B8AB-1D8F-4FCD-BF66-BB08F58805F0}" sibTransId="{A3328EFB-BE5D-44BF-8731-A56B1ADDA717}"/>
    <dgm:cxn modelId="{E080F634-8675-4879-B8C2-617FD6935570}" type="presOf" srcId="{BE42B741-8A3E-45F9-A01D-BB182AB32372}" destId="{01D73697-65D9-4C56-9327-61723581A495}" srcOrd="0" destOrd="0" presId="urn:microsoft.com/office/officeart/2005/8/layout/radial1"/>
    <dgm:cxn modelId="{6855DA42-4518-43E9-A1D1-AF268BC71947}" type="presOf" srcId="{055EF79D-4685-4443-A8B3-2F6105AF9FDA}" destId="{404EDAA7-3D81-4E65-ADA5-6362749E4F4F}" srcOrd="0" destOrd="0" presId="urn:microsoft.com/office/officeart/2005/8/layout/radial1"/>
    <dgm:cxn modelId="{9B464F43-DAEC-46A7-98A6-C5E3F374A761}" type="presOf" srcId="{CE592D39-11F5-4AB8-980A-DC338CE931A6}" destId="{49F86ACD-EDEF-474A-87C2-3A5BDD7F7A07}" srcOrd="0" destOrd="0" presId="urn:microsoft.com/office/officeart/2005/8/layout/radial1"/>
    <dgm:cxn modelId="{3076474A-7156-40BB-9F49-CD605B22FC31}" type="presOf" srcId="{055EF79D-4685-4443-A8B3-2F6105AF9FDA}" destId="{5B8E977E-7C14-4DBC-BA02-1E13DC2D264D}" srcOrd="1" destOrd="0" presId="urn:microsoft.com/office/officeart/2005/8/layout/radial1"/>
    <dgm:cxn modelId="{A5660A54-F1B6-4C3D-836D-78642B952AA3}" type="presOf" srcId="{0785D458-82DD-4F4F-AC71-A453125C496C}" destId="{C32F0CE1-C0AD-4FF9-AB55-02999D7F7EE9}" srcOrd="0" destOrd="0" presId="urn:microsoft.com/office/officeart/2005/8/layout/radial1"/>
    <dgm:cxn modelId="{AAE94355-F598-41D5-B3CF-8FF8F3DE0F36}" srcId="{9F624D6C-8764-48E3-99F0-457F9367335C}" destId="{FDE37CCD-9DF6-4AF5-9778-5EB000CC2B32}" srcOrd="2" destOrd="0" parTransId="{14AC8406-574A-4720-B47A-FC26D9DBFDDE}" sibTransId="{45D7C6CC-1DA6-45E6-9644-5421FF94E90D}"/>
    <dgm:cxn modelId="{34967977-061C-4EF0-A91C-26EBE073C67B}" srcId="{9F624D6C-8764-48E3-99F0-457F9367335C}" destId="{9F95D45F-0A5E-47E0-9512-53026F2D3547}" srcOrd="0" destOrd="0" parTransId="{055EF79D-4685-4443-A8B3-2F6105AF9FDA}" sibTransId="{F328F678-2E4C-438E-ABE4-57ABF641A71D}"/>
    <dgm:cxn modelId="{444E6381-EFE6-4E5F-8601-4B714AB8ADF7}" srcId="{9F624D6C-8764-48E3-99F0-457F9367335C}" destId="{BE42B741-8A3E-45F9-A01D-BB182AB32372}" srcOrd="1" destOrd="0" parTransId="{CE592D39-11F5-4AB8-980A-DC338CE931A6}" sibTransId="{42E0ACED-1B3A-4390-801B-FAAC8894E926}"/>
    <dgm:cxn modelId="{A5BD8097-816C-4F20-9864-C76B769019B4}" type="presOf" srcId="{9F95D45F-0A5E-47E0-9512-53026F2D3547}" destId="{AA9982AD-A0FF-45C8-967C-8223C56811CD}" srcOrd="0" destOrd="0" presId="urn:microsoft.com/office/officeart/2005/8/layout/radial1"/>
    <dgm:cxn modelId="{2ECD46B0-64E9-465D-9AA6-FDCF769D2258}" type="presOf" srcId="{CE592D39-11F5-4AB8-980A-DC338CE931A6}" destId="{66CB6561-6D5B-4A5A-8246-4ACD52F7AAE6}" srcOrd="1" destOrd="0" presId="urn:microsoft.com/office/officeart/2005/8/layout/radial1"/>
    <dgm:cxn modelId="{7BD616B1-5446-4B71-B0FC-6CD67BC23822}" srcId="{0785D458-82DD-4F4F-AC71-A453125C496C}" destId="{9F624D6C-8764-48E3-99F0-457F9367335C}" srcOrd="0" destOrd="0" parTransId="{F4488CF9-8822-4ACF-8022-E95ADA85A50D}" sibTransId="{9F6D7B21-B10F-4070-B136-107C1191F413}"/>
    <dgm:cxn modelId="{846F03C5-0585-41FD-968A-1E36D2F871D3}" type="presOf" srcId="{14AC8406-574A-4720-B47A-FC26D9DBFDDE}" destId="{7AF66144-2A85-48F7-B52A-47078C7BCE3E}" srcOrd="1" destOrd="0" presId="urn:microsoft.com/office/officeart/2005/8/layout/radial1"/>
    <dgm:cxn modelId="{C2720AE1-7DFC-4DAE-AF2E-922CB51F393B}" type="presOf" srcId="{14AC8406-574A-4720-B47A-FC26D9DBFDDE}" destId="{01B4A064-CDE4-4A11-8C45-B095C6CD77E3}" srcOrd="0" destOrd="0" presId="urn:microsoft.com/office/officeart/2005/8/layout/radial1"/>
    <dgm:cxn modelId="{3AF1451C-6914-4A10-BC90-77C2ACD6C3DF}" type="presParOf" srcId="{C32F0CE1-C0AD-4FF9-AB55-02999D7F7EE9}" destId="{ADE15099-FD77-4C9F-8956-64E96411F876}" srcOrd="0" destOrd="0" presId="urn:microsoft.com/office/officeart/2005/8/layout/radial1"/>
    <dgm:cxn modelId="{EAFC5B5D-DB8C-4754-BBD1-00A22B46971E}" type="presParOf" srcId="{C32F0CE1-C0AD-4FF9-AB55-02999D7F7EE9}" destId="{404EDAA7-3D81-4E65-ADA5-6362749E4F4F}" srcOrd="1" destOrd="0" presId="urn:microsoft.com/office/officeart/2005/8/layout/radial1"/>
    <dgm:cxn modelId="{3BD31488-63B9-4610-A788-2EAAC94D3003}" type="presParOf" srcId="{404EDAA7-3D81-4E65-ADA5-6362749E4F4F}" destId="{5B8E977E-7C14-4DBC-BA02-1E13DC2D264D}" srcOrd="0" destOrd="0" presId="urn:microsoft.com/office/officeart/2005/8/layout/radial1"/>
    <dgm:cxn modelId="{87F669F8-1642-4C12-8650-3F5E3D7E0EF8}" type="presParOf" srcId="{C32F0CE1-C0AD-4FF9-AB55-02999D7F7EE9}" destId="{AA9982AD-A0FF-45C8-967C-8223C56811CD}" srcOrd="2" destOrd="0" presId="urn:microsoft.com/office/officeart/2005/8/layout/radial1"/>
    <dgm:cxn modelId="{1D0775C4-5571-4278-AB37-2793F8680AF3}" type="presParOf" srcId="{C32F0CE1-C0AD-4FF9-AB55-02999D7F7EE9}" destId="{49F86ACD-EDEF-474A-87C2-3A5BDD7F7A07}" srcOrd="3" destOrd="0" presId="urn:microsoft.com/office/officeart/2005/8/layout/radial1"/>
    <dgm:cxn modelId="{5866C550-0248-44F6-B0D8-0A2A7870F9D5}" type="presParOf" srcId="{49F86ACD-EDEF-474A-87C2-3A5BDD7F7A07}" destId="{66CB6561-6D5B-4A5A-8246-4ACD52F7AAE6}" srcOrd="0" destOrd="0" presId="urn:microsoft.com/office/officeart/2005/8/layout/radial1"/>
    <dgm:cxn modelId="{5FD4401D-2438-4DBE-9B5B-3CC5DFFC66FF}" type="presParOf" srcId="{C32F0CE1-C0AD-4FF9-AB55-02999D7F7EE9}" destId="{01D73697-65D9-4C56-9327-61723581A495}" srcOrd="4" destOrd="0" presId="urn:microsoft.com/office/officeart/2005/8/layout/radial1"/>
    <dgm:cxn modelId="{F442D6DD-45A2-4506-BE4B-66A11F34BAB9}" type="presParOf" srcId="{C32F0CE1-C0AD-4FF9-AB55-02999D7F7EE9}" destId="{01B4A064-CDE4-4A11-8C45-B095C6CD77E3}" srcOrd="5" destOrd="0" presId="urn:microsoft.com/office/officeart/2005/8/layout/radial1"/>
    <dgm:cxn modelId="{5426E32C-74A5-4F2C-9AE9-E0D4CCFF996B}" type="presParOf" srcId="{01B4A064-CDE4-4A11-8C45-B095C6CD77E3}" destId="{7AF66144-2A85-48F7-B52A-47078C7BCE3E}" srcOrd="0" destOrd="0" presId="urn:microsoft.com/office/officeart/2005/8/layout/radial1"/>
    <dgm:cxn modelId="{AA29363A-45AC-4D89-9744-E71457642D86}" type="presParOf" srcId="{C32F0CE1-C0AD-4FF9-AB55-02999D7F7EE9}" destId="{3BB7FFFB-99B2-45C8-86DE-343747D6B2D9}" srcOrd="6"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785D458-82DD-4F4F-AC71-A453125C496C}" type="doc">
      <dgm:prSet loTypeId="urn:microsoft.com/office/officeart/2005/8/layout/radial1" loCatId="relationship" qsTypeId="urn:microsoft.com/office/officeart/2005/8/quickstyle/3d4" qsCatId="3D" csTypeId="urn:microsoft.com/office/officeart/2005/8/colors/accent6_2" csCatId="accent6" phldr="1"/>
      <dgm:spPr/>
      <dgm:t>
        <a:bodyPr/>
        <a:lstStyle/>
        <a:p>
          <a:endParaRPr lang="en-US"/>
        </a:p>
      </dgm:t>
    </dgm:pt>
    <dgm:pt modelId="{9F624D6C-8764-48E3-99F0-457F9367335C}">
      <dgm:prSet phldrT="[Text]" custT="1"/>
      <dgm:spPr>
        <a:solidFill>
          <a:schemeClr val="tx2">
            <a:lumMod val="40000"/>
            <a:lumOff val="60000"/>
          </a:schemeClr>
        </a:solidFill>
      </dgm:spPr>
      <dgm:t>
        <a:bodyPr/>
        <a:lstStyle/>
        <a:p>
          <a:r>
            <a:rPr lang="en-US" sz="2800" dirty="0">
              <a:solidFill>
                <a:schemeClr val="tx1">
                  <a:lumMod val="75000"/>
                  <a:lumOff val="25000"/>
                </a:schemeClr>
              </a:solidFill>
            </a:rPr>
            <a:t>Beyond STEM</a:t>
          </a:r>
        </a:p>
      </dgm:t>
    </dgm:pt>
    <dgm:pt modelId="{F4488CF9-8822-4ACF-8022-E95ADA85A50D}" type="parTrans" cxnId="{7BD616B1-5446-4B71-B0FC-6CD67BC23822}">
      <dgm:prSet/>
      <dgm:spPr/>
      <dgm:t>
        <a:bodyPr/>
        <a:lstStyle/>
        <a:p>
          <a:endParaRPr lang="en-US" sz="2400"/>
        </a:p>
      </dgm:t>
    </dgm:pt>
    <dgm:pt modelId="{9F6D7B21-B10F-4070-B136-107C1191F413}" type="sibTrans" cxnId="{7BD616B1-5446-4B71-B0FC-6CD67BC23822}">
      <dgm:prSet/>
      <dgm:spPr/>
      <dgm:t>
        <a:bodyPr/>
        <a:lstStyle/>
        <a:p>
          <a:endParaRPr lang="en-US" sz="2400"/>
        </a:p>
      </dgm:t>
    </dgm:pt>
    <dgm:pt modelId="{9F95D45F-0A5E-47E0-9512-53026F2D3547}">
      <dgm:prSet phldrT="[Text]" custT="1"/>
      <dgm:spPr>
        <a:solidFill>
          <a:schemeClr val="tx2">
            <a:lumMod val="60000"/>
            <a:lumOff val="40000"/>
          </a:schemeClr>
        </a:solidFill>
      </dgm:spPr>
      <dgm:t>
        <a:bodyPr/>
        <a:lstStyle/>
        <a:p>
          <a:r>
            <a:rPr lang="en-US" sz="2400" dirty="0">
              <a:solidFill>
                <a:schemeClr val="tx1">
                  <a:lumMod val="65000"/>
                  <a:lumOff val="35000"/>
                </a:schemeClr>
              </a:solidFill>
            </a:rPr>
            <a:t>Arts</a:t>
          </a:r>
        </a:p>
      </dgm:t>
    </dgm:pt>
    <dgm:pt modelId="{055EF79D-4685-4443-A8B3-2F6105AF9FDA}" type="parTrans" cxnId="{34967977-061C-4EF0-A91C-26EBE073C67B}">
      <dgm:prSet custT="1"/>
      <dgm:spPr/>
      <dgm:t>
        <a:bodyPr/>
        <a:lstStyle/>
        <a:p>
          <a:endParaRPr lang="en-US" sz="2400"/>
        </a:p>
      </dgm:t>
    </dgm:pt>
    <dgm:pt modelId="{F328F678-2E4C-438E-ABE4-57ABF641A71D}" type="sibTrans" cxnId="{34967977-061C-4EF0-A91C-26EBE073C67B}">
      <dgm:prSet/>
      <dgm:spPr/>
      <dgm:t>
        <a:bodyPr/>
        <a:lstStyle/>
        <a:p>
          <a:endParaRPr lang="en-US" sz="2400"/>
        </a:p>
      </dgm:t>
    </dgm:pt>
    <dgm:pt modelId="{BE42B741-8A3E-45F9-A01D-BB182AB32372}">
      <dgm:prSet phldrT="[Text]" custT="1"/>
      <dgm:spPr>
        <a:solidFill>
          <a:schemeClr val="tx2">
            <a:lumMod val="60000"/>
            <a:lumOff val="40000"/>
          </a:schemeClr>
        </a:solidFill>
      </dgm:spPr>
      <dgm:t>
        <a:bodyPr/>
        <a:lstStyle/>
        <a:p>
          <a:r>
            <a:rPr lang="en-US" sz="2400" dirty="0">
              <a:solidFill>
                <a:schemeClr val="tx1">
                  <a:lumMod val="65000"/>
                  <a:lumOff val="35000"/>
                </a:schemeClr>
              </a:solidFill>
            </a:rPr>
            <a:t>Social Sciences</a:t>
          </a:r>
        </a:p>
      </dgm:t>
    </dgm:pt>
    <dgm:pt modelId="{CE592D39-11F5-4AB8-980A-DC338CE931A6}" type="parTrans" cxnId="{444E6381-EFE6-4E5F-8601-4B714AB8ADF7}">
      <dgm:prSet custT="1"/>
      <dgm:spPr/>
      <dgm:t>
        <a:bodyPr/>
        <a:lstStyle/>
        <a:p>
          <a:endParaRPr lang="en-US" sz="2400"/>
        </a:p>
      </dgm:t>
    </dgm:pt>
    <dgm:pt modelId="{42E0ACED-1B3A-4390-801B-FAAC8894E926}" type="sibTrans" cxnId="{444E6381-EFE6-4E5F-8601-4B714AB8ADF7}">
      <dgm:prSet/>
      <dgm:spPr/>
      <dgm:t>
        <a:bodyPr/>
        <a:lstStyle/>
        <a:p>
          <a:endParaRPr lang="en-US" sz="2400"/>
        </a:p>
      </dgm:t>
    </dgm:pt>
    <dgm:pt modelId="{FDE37CCD-9DF6-4AF5-9778-5EB000CC2B32}">
      <dgm:prSet phldrT="[Text]" custT="1"/>
      <dgm:spPr>
        <a:solidFill>
          <a:schemeClr val="tx2">
            <a:lumMod val="60000"/>
            <a:lumOff val="40000"/>
          </a:schemeClr>
        </a:solidFill>
      </dgm:spPr>
      <dgm:t>
        <a:bodyPr/>
        <a:lstStyle/>
        <a:p>
          <a:r>
            <a:rPr lang="en-US" sz="2300" dirty="0">
              <a:solidFill>
                <a:schemeClr val="tx1">
                  <a:lumMod val="65000"/>
                  <a:lumOff val="35000"/>
                </a:schemeClr>
              </a:solidFill>
            </a:rPr>
            <a:t>Humanities</a:t>
          </a:r>
        </a:p>
      </dgm:t>
    </dgm:pt>
    <dgm:pt modelId="{14AC8406-574A-4720-B47A-FC26D9DBFDDE}" type="parTrans" cxnId="{AAE94355-F598-41D5-B3CF-8FF8F3DE0F36}">
      <dgm:prSet custT="1"/>
      <dgm:spPr/>
      <dgm:t>
        <a:bodyPr/>
        <a:lstStyle/>
        <a:p>
          <a:endParaRPr lang="en-US" sz="2400"/>
        </a:p>
      </dgm:t>
    </dgm:pt>
    <dgm:pt modelId="{45D7C6CC-1DA6-45E6-9644-5421FF94E90D}" type="sibTrans" cxnId="{AAE94355-F598-41D5-B3CF-8FF8F3DE0F36}">
      <dgm:prSet/>
      <dgm:spPr/>
      <dgm:t>
        <a:bodyPr/>
        <a:lstStyle/>
        <a:p>
          <a:endParaRPr lang="en-US" sz="2400"/>
        </a:p>
      </dgm:t>
    </dgm:pt>
    <dgm:pt modelId="{88E83ABF-ADD5-43FA-931D-DFEA7967A3A4}">
      <dgm:prSet phldrT="[Text]"/>
      <dgm:spPr/>
      <dgm:t>
        <a:bodyPr/>
        <a:lstStyle/>
        <a:p>
          <a:endParaRPr lang="en-US" sz="2400" dirty="0"/>
        </a:p>
      </dgm:t>
    </dgm:pt>
    <dgm:pt modelId="{C092B8AB-1D8F-4FCD-BF66-BB08F58805F0}" type="parTrans" cxnId="{8FC3BF13-6662-4BF5-9688-170F0CA9E258}">
      <dgm:prSet/>
      <dgm:spPr/>
      <dgm:t>
        <a:bodyPr/>
        <a:lstStyle/>
        <a:p>
          <a:endParaRPr lang="en-US" sz="2400"/>
        </a:p>
      </dgm:t>
    </dgm:pt>
    <dgm:pt modelId="{A3328EFB-BE5D-44BF-8731-A56B1ADDA717}" type="sibTrans" cxnId="{8FC3BF13-6662-4BF5-9688-170F0CA9E258}">
      <dgm:prSet/>
      <dgm:spPr/>
      <dgm:t>
        <a:bodyPr/>
        <a:lstStyle/>
        <a:p>
          <a:endParaRPr lang="en-US" sz="2400"/>
        </a:p>
      </dgm:t>
    </dgm:pt>
    <dgm:pt modelId="{A859EAD5-304D-445F-8DA9-945F32DB1E9B}">
      <dgm:prSet phldrT="[Text]" custT="1"/>
      <dgm:spPr>
        <a:solidFill>
          <a:schemeClr val="tx2">
            <a:lumMod val="60000"/>
            <a:lumOff val="40000"/>
          </a:schemeClr>
        </a:solidFill>
      </dgm:spPr>
      <dgm:t>
        <a:bodyPr/>
        <a:lstStyle/>
        <a:p>
          <a:r>
            <a:rPr lang="en-US" sz="2400" dirty="0">
              <a:solidFill>
                <a:schemeClr val="tx1">
                  <a:lumMod val="65000"/>
                  <a:lumOff val="35000"/>
                </a:schemeClr>
              </a:solidFill>
            </a:rPr>
            <a:t>Languages</a:t>
          </a:r>
        </a:p>
      </dgm:t>
    </dgm:pt>
    <dgm:pt modelId="{68169D0F-DBD6-40AB-8691-62DE221621D2}" type="parTrans" cxnId="{8780E879-4E78-448C-BCE3-E401D6AFC9A1}">
      <dgm:prSet custT="1"/>
      <dgm:spPr/>
      <dgm:t>
        <a:bodyPr/>
        <a:lstStyle/>
        <a:p>
          <a:endParaRPr lang="en-US" sz="2400"/>
        </a:p>
      </dgm:t>
    </dgm:pt>
    <dgm:pt modelId="{222DA80B-7959-4E98-A0E6-AF4B0362535B}" type="sibTrans" cxnId="{8780E879-4E78-448C-BCE3-E401D6AFC9A1}">
      <dgm:prSet/>
      <dgm:spPr/>
      <dgm:t>
        <a:bodyPr/>
        <a:lstStyle/>
        <a:p>
          <a:endParaRPr lang="en-US" sz="2400"/>
        </a:p>
      </dgm:t>
    </dgm:pt>
    <dgm:pt modelId="{C32F0CE1-C0AD-4FF9-AB55-02999D7F7EE9}" type="pres">
      <dgm:prSet presAssocID="{0785D458-82DD-4F4F-AC71-A453125C496C}" presName="cycle" presStyleCnt="0">
        <dgm:presLayoutVars>
          <dgm:chMax val="1"/>
          <dgm:dir/>
          <dgm:animLvl val="ctr"/>
          <dgm:resizeHandles val="exact"/>
        </dgm:presLayoutVars>
      </dgm:prSet>
      <dgm:spPr/>
    </dgm:pt>
    <dgm:pt modelId="{ADE15099-FD77-4C9F-8956-64E96411F876}" type="pres">
      <dgm:prSet presAssocID="{9F624D6C-8764-48E3-99F0-457F9367335C}" presName="centerShape" presStyleLbl="node0" presStyleIdx="0" presStyleCnt="1" custScaleX="124024" custScaleY="107598"/>
      <dgm:spPr/>
    </dgm:pt>
    <dgm:pt modelId="{404EDAA7-3D81-4E65-ADA5-6362749E4F4F}" type="pres">
      <dgm:prSet presAssocID="{055EF79D-4685-4443-A8B3-2F6105AF9FDA}" presName="Name9" presStyleLbl="parChTrans1D2" presStyleIdx="0" presStyleCnt="4"/>
      <dgm:spPr/>
    </dgm:pt>
    <dgm:pt modelId="{5B8E977E-7C14-4DBC-BA02-1E13DC2D264D}" type="pres">
      <dgm:prSet presAssocID="{055EF79D-4685-4443-A8B3-2F6105AF9FDA}" presName="connTx" presStyleLbl="parChTrans1D2" presStyleIdx="0" presStyleCnt="4"/>
      <dgm:spPr/>
    </dgm:pt>
    <dgm:pt modelId="{AA9982AD-A0FF-45C8-967C-8223C56811CD}" type="pres">
      <dgm:prSet presAssocID="{9F95D45F-0A5E-47E0-9512-53026F2D3547}" presName="node" presStyleLbl="node1" presStyleIdx="0" presStyleCnt="4" custScaleX="119170" custScaleY="118139">
        <dgm:presLayoutVars>
          <dgm:bulletEnabled val="1"/>
        </dgm:presLayoutVars>
      </dgm:prSet>
      <dgm:spPr/>
    </dgm:pt>
    <dgm:pt modelId="{49F86ACD-EDEF-474A-87C2-3A5BDD7F7A07}" type="pres">
      <dgm:prSet presAssocID="{CE592D39-11F5-4AB8-980A-DC338CE931A6}" presName="Name9" presStyleLbl="parChTrans1D2" presStyleIdx="1" presStyleCnt="4"/>
      <dgm:spPr/>
    </dgm:pt>
    <dgm:pt modelId="{66CB6561-6D5B-4A5A-8246-4ACD52F7AAE6}" type="pres">
      <dgm:prSet presAssocID="{CE592D39-11F5-4AB8-980A-DC338CE931A6}" presName="connTx" presStyleLbl="parChTrans1D2" presStyleIdx="1" presStyleCnt="4"/>
      <dgm:spPr/>
    </dgm:pt>
    <dgm:pt modelId="{01D73697-65D9-4C56-9327-61723581A495}" type="pres">
      <dgm:prSet presAssocID="{BE42B741-8A3E-45F9-A01D-BB182AB32372}" presName="node" presStyleLbl="node1" presStyleIdx="1" presStyleCnt="4" custScaleX="119349" custScaleY="111814" custRadScaleRad="116173" custRadScaleInc="2047">
        <dgm:presLayoutVars>
          <dgm:bulletEnabled val="1"/>
        </dgm:presLayoutVars>
      </dgm:prSet>
      <dgm:spPr/>
    </dgm:pt>
    <dgm:pt modelId="{01B4A064-CDE4-4A11-8C45-B095C6CD77E3}" type="pres">
      <dgm:prSet presAssocID="{14AC8406-574A-4720-B47A-FC26D9DBFDDE}" presName="Name9" presStyleLbl="parChTrans1D2" presStyleIdx="2" presStyleCnt="4"/>
      <dgm:spPr/>
    </dgm:pt>
    <dgm:pt modelId="{7AF66144-2A85-48F7-B52A-47078C7BCE3E}" type="pres">
      <dgm:prSet presAssocID="{14AC8406-574A-4720-B47A-FC26D9DBFDDE}" presName="connTx" presStyleLbl="parChTrans1D2" presStyleIdx="2" presStyleCnt="4"/>
      <dgm:spPr/>
    </dgm:pt>
    <dgm:pt modelId="{3BB7FFFB-99B2-45C8-86DE-343747D6B2D9}" type="pres">
      <dgm:prSet presAssocID="{FDE37CCD-9DF6-4AF5-9778-5EB000CC2B32}" presName="node" presStyleLbl="node1" presStyleIdx="2" presStyleCnt="4" custScaleX="127259" custScaleY="121953" custRadScaleRad="107465" custRadScaleInc="-1473">
        <dgm:presLayoutVars>
          <dgm:bulletEnabled val="1"/>
        </dgm:presLayoutVars>
      </dgm:prSet>
      <dgm:spPr/>
    </dgm:pt>
    <dgm:pt modelId="{8110A392-A6BC-4501-A06E-8C1C388F3B27}" type="pres">
      <dgm:prSet presAssocID="{68169D0F-DBD6-40AB-8691-62DE221621D2}" presName="Name9" presStyleLbl="parChTrans1D2" presStyleIdx="3" presStyleCnt="4"/>
      <dgm:spPr/>
    </dgm:pt>
    <dgm:pt modelId="{7639693B-3EAD-4296-8899-47876885F26A}" type="pres">
      <dgm:prSet presAssocID="{68169D0F-DBD6-40AB-8691-62DE221621D2}" presName="connTx" presStyleLbl="parChTrans1D2" presStyleIdx="3" presStyleCnt="4"/>
      <dgm:spPr/>
    </dgm:pt>
    <dgm:pt modelId="{D5838FD4-1C40-4DAC-AE2D-E8ACCD296D58}" type="pres">
      <dgm:prSet presAssocID="{A859EAD5-304D-445F-8DA9-945F32DB1E9B}" presName="node" presStyleLbl="node1" presStyleIdx="3" presStyleCnt="4" custScaleX="120643" custScaleY="115960" custRadScaleRad="121766" custRadScaleInc="-1953">
        <dgm:presLayoutVars>
          <dgm:bulletEnabled val="1"/>
        </dgm:presLayoutVars>
      </dgm:prSet>
      <dgm:spPr/>
    </dgm:pt>
  </dgm:ptLst>
  <dgm:cxnLst>
    <dgm:cxn modelId="{055BFD03-5836-4682-A28F-4D5663F9B76D}" type="presOf" srcId="{FDE37CCD-9DF6-4AF5-9778-5EB000CC2B32}" destId="{3BB7FFFB-99B2-45C8-86DE-343747D6B2D9}" srcOrd="0" destOrd="0" presId="urn:microsoft.com/office/officeart/2005/8/layout/radial1"/>
    <dgm:cxn modelId="{99335E0F-C96C-40AE-832A-5D1248E0FF4C}" type="presOf" srcId="{68169D0F-DBD6-40AB-8691-62DE221621D2}" destId="{7639693B-3EAD-4296-8899-47876885F26A}" srcOrd="1" destOrd="0" presId="urn:microsoft.com/office/officeart/2005/8/layout/radial1"/>
    <dgm:cxn modelId="{033D4310-AE37-48A3-954B-071198420B2B}" type="presOf" srcId="{9F624D6C-8764-48E3-99F0-457F9367335C}" destId="{ADE15099-FD77-4C9F-8956-64E96411F876}" srcOrd="0" destOrd="0" presId="urn:microsoft.com/office/officeart/2005/8/layout/radial1"/>
    <dgm:cxn modelId="{8FC3BF13-6662-4BF5-9688-170F0CA9E258}" srcId="{0785D458-82DD-4F4F-AC71-A453125C496C}" destId="{88E83ABF-ADD5-43FA-931D-DFEA7967A3A4}" srcOrd="1" destOrd="0" parTransId="{C092B8AB-1D8F-4FCD-BF66-BB08F58805F0}" sibTransId="{A3328EFB-BE5D-44BF-8731-A56B1ADDA717}"/>
    <dgm:cxn modelId="{E080F634-8675-4879-B8C2-617FD6935570}" type="presOf" srcId="{BE42B741-8A3E-45F9-A01D-BB182AB32372}" destId="{01D73697-65D9-4C56-9327-61723581A495}" srcOrd="0" destOrd="0" presId="urn:microsoft.com/office/officeart/2005/8/layout/radial1"/>
    <dgm:cxn modelId="{6855DA42-4518-43E9-A1D1-AF268BC71947}" type="presOf" srcId="{055EF79D-4685-4443-A8B3-2F6105AF9FDA}" destId="{404EDAA7-3D81-4E65-ADA5-6362749E4F4F}" srcOrd="0" destOrd="0" presId="urn:microsoft.com/office/officeart/2005/8/layout/radial1"/>
    <dgm:cxn modelId="{9B464F43-DAEC-46A7-98A6-C5E3F374A761}" type="presOf" srcId="{CE592D39-11F5-4AB8-980A-DC338CE931A6}" destId="{49F86ACD-EDEF-474A-87C2-3A5BDD7F7A07}" srcOrd="0" destOrd="0" presId="urn:microsoft.com/office/officeart/2005/8/layout/radial1"/>
    <dgm:cxn modelId="{78E89745-3104-4A88-9F3F-54AA58122C86}" type="presOf" srcId="{A859EAD5-304D-445F-8DA9-945F32DB1E9B}" destId="{D5838FD4-1C40-4DAC-AE2D-E8ACCD296D58}" srcOrd="0" destOrd="0" presId="urn:microsoft.com/office/officeart/2005/8/layout/radial1"/>
    <dgm:cxn modelId="{3076474A-7156-40BB-9F49-CD605B22FC31}" type="presOf" srcId="{055EF79D-4685-4443-A8B3-2F6105AF9FDA}" destId="{5B8E977E-7C14-4DBC-BA02-1E13DC2D264D}" srcOrd="1" destOrd="0" presId="urn:microsoft.com/office/officeart/2005/8/layout/radial1"/>
    <dgm:cxn modelId="{A5660A54-F1B6-4C3D-836D-78642B952AA3}" type="presOf" srcId="{0785D458-82DD-4F4F-AC71-A453125C496C}" destId="{C32F0CE1-C0AD-4FF9-AB55-02999D7F7EE9}" srcOrd="0" destOrd="0" presId="urn:microsoft.com/office/officeart/2005/8/layout/radial1"/>
    <dgm:cxn modelId="{AAE94355-F598-41D5-B3CF-8FF8F3DE0F36}" srcId="{9F624D6C-8764-48E3-99F0-457F9367335C}" destId="{FDE37CCD-9DF6-4AF5-9778-5EB000CC2B32}" srcOrd="2" destOrd="0" parTransId="{14AC8406-574A-4720-B47A-FC26D9DBFDDE}" sibTransId="{45D7C6CC-1DA6-45E6-9644-5421FF94E90D}"/>
    <dgm:cxn modelId="{34967977-061C-4EF0-A91C-26EBE073C67B}" srcId="{9F624D6C-8764-48E3-99F0-457F9367335C}" destId="{9F95D45F-0A5E-47E0-9512-53026F2D3547}" srcOrd="0" destOrd="0" parTransId="{055EF79D-4685-4443-A8B3-2F6105AF9FDA}" sibTransId="{F328F678-2E4C-438E-ABE4-57ABF641A71D}"/>
    <dgm:cxn modelId="{8780E879-4E78-448C-BCE3-E401D6AFC9A1}" srcId="{9F624D6C-8764-48E3-99F0-457F9367335C}" destId="{A859EAD5-304D-445F-8DA9-945F32DB1E9B}" srcOrd="3" destOrd="0" parTransId="{68169D0F-DBD6-40AB-8691-62DE221621D2}" sibTransId="{222DA80B-7959-4E98-A0E6-AF4B0362535B}"/>
    <dgm:cxn modelId="{444E6381-EFE6-4E5F-8601-4B714AB8ADF7}" srcId="{9F624D6C-8764-48E3-99F0-457F9367335C}" destId="{BE42B741-8A3E-45F9-A01D-BB182AB32372}" srcOrd="1" destOrd="0" parTransId="{CE592D39-11F5-4AB8-980A-DC338CE931A6}" sibTransId="{42E0ACED-1B3A-4390-801B-FAAC8894E926}"/>
    <dgm:cxn modelId="{59FE8896-61D9-4BA5-9279-BEEFC7A9DB9C}" type="presOf" srcId="{68169D0F-DBD6-40AB-8691-62DE221621D2}" destId="{8110A392-A6BC-4501-A06E-8C1C388F3B27}" srcOrd="0" destOrd="0" presId="urn:microsoft.com/office/officeart/2005/8/layout/radial1"/>
    <dgm:cxn modelId="{A5BD8097-816C-4F20-9864-C76B769019B4}" type="presOf" srcId="{9F95D45F-0A5E-47E0-9512-53026F2D3547}" destId="{AA9982AD-A0FF-45C8-967C-8223C56811CD}" srcOrd="0" destOrd="0" presId="urn:microsoft.com/office/officeart/2005/8/layout/radial1"/>
    <dgm:cxn modelId="{2ECD46B0-64E9-465D-9AA6-FDCF769D2258}" type="presOf" srcId="{CE592D39-11F5-4AB8-980A-DC338CE931A6}" destId="{66CB6561-6D5B-4A5A-8246-4ACD52F7AAE6}" srcOrd="1" destOrd="0" presId="urn:microsoft.com/office/officeart/2005/8/layout/radial1"/>
    <dgm:cxn modelId="{7BD616B1-5446-4B71-B0FC-6CD67BC23822}" srcId="{0785D458-82DD-4F4F-AC71-A453125C496C}" destId="{9F624D6C-8764-48E3-99F0-457F9367335C}" srcOrd="0" destOrd="0" parTransId="{F4488CF9-8822-4ACF-8022-E95ADA85A50D}" sibTransId="{9F6D7B21-B10F-4070-B136-107C1191F413}"/>
    <dgm:cxn modelId="{846F03C5-0585-41FD-968A-1E36D2F871D3}" type="presOf" srcId="{14AC8406-574A-4720-B47A-FC26D9DBFDDE}" destId="{7AF66144-2A85-48F7-B52A-47078C7BCE3E}" srcOrd="1" destOrd="0" presId="urn:microsoft.com/office/officeart/2005/8/layout/radial1"/>
    <dgm:cxn modelId="{C2720AE1-7DFC-4DAE-AF2E-922CB51F393B}" type="presOf" srcId="{14AC8406-574A-4720-B47A-FC26D9DBFDDE}" destId="{01B4A064-CDE4-4A11-8C45-B095C6CD77E3}" srcOrd="0" destOrd="0" presId="urn:microsoft.com/office/officeart/2005/8/layout/radial1"/>
    <dgm:cxn modelId="{3AF1451C-6914-4A10-BC90-77C2ACD6C3DF}" type="presParOf" srcId="{C32F0CE1-C0AD-4FF9-AB55-02999D7F7EE9}" destId="{ADE15099-FD77-4C9F-8956-64E96411F876}" srcOrd="0" destOrd="0" presId="urn:microsoft.com/office/officeart/2005/8/layout/radial1"/>
    <dgm:cxn modelId="{EAFC5B5D-DB8C-4754-BBD1-00A22B46971E}" type="presParOf" srcId="{C32F0CE1-C0AD-4FF9-AB55-02999D7F7EE9}" destId="{404EDAA7-3D81-4E65-ADA5-6362749E4F4F}" srcOrd="1" destOrd="0" presId="urn:microsoft.com/office/officeart/2005/8/layout/radial1"/>
    <dgm:cxn modelId="{3BD31488-63B9-4610-A788-2EAAC94D3003}" type="presParOf" srcId="{404EDAA7-3D81-4E65-ADA5-6362749E4F4F}" destId="{5B8E977E-7C14-4DBC-BA02-1E13DC2D264D}" srcOrd="0" destOrd="0" presId="urn:microsoft.com/office/officeart/2005/8/layout/radial1"/>
    <dgm:cxn modelId="{87F669F8-1642-4C12-8650-3F5E3D7E0EF8}" type="presParOf" srcId="{C32F0CE1-C0AD-4FF9-AB55-02999D7F7EE9}" destId="{AA9982AD-A0FF-45C8-967C-8223C56811CD}" srcOrd="2" destOrd="0" presId="urn:microsoft.com/office/officeart/2005/8/layout/radial1"/>
    <dgm:cxn modelId="{1D0775C4-5571-4278-AB37-2793F8680AF3}" type="presParOf" srcId="{C32F0CE1-C0AD-4FF9-AB55-02999D7F7EE9}" destId="{49F86ACD-EDEF-474A-87C2-3A5BDD7F7A07}" srcOrd="3" destOrd="0" presId="urn:microsoft.com/office/officeart/2005/8/layout/radial1"/>
    <dgm:cxn modelId="{5866C550-0248-44F6-B0D8-0A2A7870F9D5}" type="presParOf" srcId="{49F86ACD-EDEF-474A-87C2-3A5BDD7F7A07}" destId="{66CB6561-6D5B-4A5A-8246-4ACD52F7AAE6}" srcOrd="0" destOrd="0" presId="urn:microsoft.com/office/officeart/2005/8/layout/radial1"/>
    <dgm:cxn modelId="{5FD4401D-2438-4DBE-9B5B-3CC5DFFC66FF}" type="presParOf" srcId="{C32F0CE1-C0AD-4FF9-AB55-02999D7F7EE9}" destId="{01D73697-65D9-4C56-9327-61723581A495}" srcOrd="4" destOrd="0" presId="urn:microsoft.com/office/officeart/2005/8/layout/radial1"/>
    <dgm:cxn modelId="{F442D6DD-45A2-4506-BE4B-66A11F34BAB9}" type="presParOf" srcId="{C32F0CE1-C0AD-4FF9-AB55-02999D7F7EE9}" destId="{01B4A064-CDE4-4A11-8C45-B095C6CD77E3}" srcOrd="5" destOrd="0" presId="urn:microsoft.com/office/officeart/2005/8/layout/radial1"/>
    <dgm:cxn modelId="{5426E32C-74A5-4F2C-9AE9-E0D4CCFF996B}" type="presParOf" srcId="{01B4A064-CDE4-4A11-8C45-B095C6CD77E3}" destId="{7AF66144-2A85-48F7-B52A-47078C7BCE3E}" srcOrd="0" destOrd="0" presId="urn:microsoft.com/office/officeart/2005/8/layout/radial1"/>
    <dgm:cxn modelId="{AA29363A-45AC-4D89-9744-E71457642D86}" type="presParOf" srcId="{C32F0CE1-C0AD-4FF9-AB55-02999D7F7EE9}" destId="{3BB7FFFB-99B2-45C8-86DE-343747D6B2D9}" srcOrd="6" destOrd="0" presId="urn:microsoft.com/office/officeart/2005/8/layout/radial1"/>
    <dgm:cxn modelId="{ECD8D6F3-16E9-409B-8310-581A4B8A9617}" type="presParOf" srcId="{C32F0CE1-C0AD-4FF9-AB55-02999D7F7EE9}" destId="{8110A392-A6BC-4501-A06E-8C1C388F3B27}" srcOrd="7" destOrd="0" presId="urn:microsoft.com/office/officeart/2005/8/layout/radial1"/>
    <dgm:cxn modelId="{DC78F557-5A1B-40AB-AA63-99B35661F667}" type="presParOf" srcId="{8110A392-A6BC-4501-A06E-8C1C388F3B27}" destId="{7639693B-3EAD-4296-8899-47876885F26A}" srcOrd="0" destOrd="0" presId="urn:microsoft.com/office/officeart/2005/8/layout/radial1"/>
    <dgm:cxn modelId="{0334BCEB-2C27-47EB-A7EF-C68827763379}" type="presParOf" srcId="{C32F0CE1-C0AD-4FF9-AB55-02999D7F7EE9}" destId="{D5838FD4-1C40-4DAC-AE2D-E8ACCD296D58}"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15099-FD77-4C9F-8956-64E96411F876}">
      <dsp:nvSpPr>
        <dsp:cNvPr id="0" name=""/>
        <dsp:cNvSpPr/>
      </dsp:nvSpPr>
      <dsp:spPr>
        <a:xfrm>
          <a:off x="3174274" y="2584456"/>
          <a:ext cx="2121988" cy="1986334"/>
        </a:xfrm>
        <a:prstGeom prst="ellipse">
          <a:avLst/>
        </a:prstGeom>
        <a:solidFill>
          <a:schemeClr val="tx2">
            <a:lumMod val="40000"/>
            <a:lumOff val="6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lumMod val="85000"/>
                  <a:lumOff val="15000"/>
                </a:schemeClr>
              </a:solidFill>
            </a:rPr>
            <a:t>Empower AI Educators</a:t>
          </a:r>
        </a:p>
      </dsp:txBody>
      <dsp:txXfrm>
        <a:off x="3485032" y="2875348"/>
        <a:ext cx="1500472" cy="1404550"/>
      </dsp:txXfrm>
    </dsp:sp>
    <dsp:sp modelId="{404EDAA7-3D81-4E65-ADA5-6362749E4F4F}">
      <dsp:nvSpPr>
        <dsp:cNvPr id="0" name=""/>
        <dsp:cNvSpPr/>
      </dsp:nvSpPr>
      <dsp:spPr>
        <a:xfrm rot="16200000">
          <a:off x="3936940" y="2265034"/>
          <a:ext cx="596656" cy="42187"/>
        </a:xfrm>
        <a:custGeom>
          <a:avLst/>
          <a:gdLst/>
          <a:ahLst/>
          <a:cxnLst/>
          <a:rect l="0" t="0" r="0" b="0"/>
          <a:pathLst>
            <a:path>
              <a:moveTo>
                <a:pt x="0" y="21093"/>
              </a:moveTo>
              <a:lnTo>
                <a:pt x="596656" y="21093"/>
              </a:lnTo>
            </a:path>
          </a:pathLst>
        </a:custGeom>
        <a:noFill/>
        <a:ln w="12700" cap="flat" cmpd="sng" algn="ctr">
          <a:solidFill>
            <a:schemeClr val="accent1">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4220352" y="2271211"/>
        <a:ext cx="29832" cy="29832"/>
      </dsp:txXfrm>
    </dsp:sp>
    <dsp:sp modelId="{AA9982AD-A0FF-45C8-967C-8223C56811CD}">
      <dsp:nvSpPr>
        <dsp:cNvPr id="0" name=""/>
        <dsp:cNvSpPr/>
      </dsp:nvSpPr>
      <dsp:spPr>
        <a:xfrm>
          <a:off x="3242627" y="2517"/>
          <a:ext cx="1985282" cy="1985282"/>
        </a:xfrm>
        <a:prstGeom prst="ellipse">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lumMod val="65000"/>
                  <a:lumOff val="35000"/>
                </a:schemeClr>
              </a:solidFill>
            </a:rPr>
            <a:t>Quality &amp; Curation</a:t>
          </a:r>
        </a:p>
      </dsp:txBody>
      <dsp:txXfrm>
        <a:off x="3533365" y="293255"/>
        <a:ext cx="1403806" cy="1403806"/>
      </dsp:txXfrm>
    </dsp:sp>
    <dsp:sp modelId="{49F86ACD-EDEF-474A-87C2-3A5BDD7F7A07}">
      <dsp:nvSpPr>
        <dsp:cNvPr id="0" name=""/>
        <dsp:cNvSpPr/>
      </dsp:nvSpPr>
      <dsp:spPr>
        <a:xfrm rot="1800000">
          <a:off x="5101662" y="4214671"/>
          <a:ext cx="547080" cy="42187"/>
        </a:xfrm>
        <a:custGeom>
          <a:avLst/>
          <a:gdLst/>
          <a:ahLst/>
          <a:cxnLst/>
          <a:rect l="0" t="0" r="0" b="0"/>
          <a:pathLst>
            <a:path>
              <a:moveTo>
                <a:pt x="0" y="21093"/>
              </a:moveTo>
              <a:lnTo>
                <a:pt x="547080" y="21093"/>
              </a:lnTo>
            </a:path>
          </a:pathLst>
        </a:custGeom>
        <a:noFill/>
        <a:ln w="12700" cap="flat" cmpd="sng" algn="ctr">
          <a:solidFill>
            <a:schemeClr val="accent1">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361526" y="4222087"/>
        <a:ext cx="27354" cy="27354"/>
      </dsp:txXfrm>
    </dsp:sp>
    <dsp:sp modelId="{01D73697-65D9-4C56-9327-61723581A495}">
      <dsp:nvSpPr>
        <dsp:cNvPr id="0" name=""/>
        <dsp:cNvSpPr/>
      </dsp:nvSpPr>
      <dsp:spPr>
        <a:xfrm>
          <a:off x="5479107" y="3876214"/>
          <a:ext cx="1985282" cy="1985282"/>
        </a:xfrm>
        <a:prstGeom prst="ellipse">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lumMod val="65000"/>
                  <a:lumOff val="35000"/>
                </a:schemeClr>
              </a:solidFill>
            </a:rPr>
            <a:t>Design &amp; Production</a:t>
          </a:r>
        </a:p>
      </dsp:txBody>
      <dsp:txXfrm>
        <a:off x="5769845" y="4166952"/>
        <a:ext cx="1403806" cy="1403806"/>
      </dsp:txXfrm>
    </dsp:sp>
    <dsp:sp modelId="{01B4A064-CDE4-4A11-8C45-B095C6CD77E3}">
      <dsp:nvSpPr>
        <dsp:cNvPr id="0" name=""/>
        <dsp:cNvSpPr/>
      </dsp:nvSpPr>
      <dsp:spPr>
        <a:xfrm rot="9000000">
          <a:off x="2821793" y="4214671"/>
          <a:ext cx="547080" cy="42187"/>
        </a:xfrm>
        <a:custGeom>
          <a:avLst/>
          <a:gdLst/>
          <a:ahLst/>
          <a:cxnLst/>
          <a:rect l="0" t="0" r="0" b="0"/>
          <a:pathLst>
            <a:path>
              <a:moveTo>
                <a:pt x="0" y="21093"/>
              </a:moveTo>
              <a:lnTo>
                <a:pt x="547080" y="21093"/>
              </a:lnTo>
            </a:path>
          </a:pathLst>
        </a:custGeom>
        <a:noFill/>
        <a:ln w="12700" cap="flat" cmpd="sng" algn="ctr">
          <a:solidFill>
            <a:schemeClr val="accent1">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rot="10800000">
        <a:off x="3081656" y="4222087"/>
        <a:ext cx="27354" cy="27354"/>
      </dsp:txXfrm>
    </dsp:sp>
    <dsp:sp modelId="{3BB7FFFB-99B2-45C8-86DE-343747D6B2D9}">
      <dsp:nvSpPr>
        <dsp:cNvPr id="0" name=""/>
        <dsp:cNvSpPr/>
      </dsp:nvSpPr>
      <dsp:spPr>
        <a:xfrm>
          <a:off x="1006147" y="3876214"/>
          <a:ext cx="1985282" cy="1985282"/>
        </a:xfrm>
        <a:prstGeom prst="ellipse">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lumMod val="65000"/>
                  <a:lumOff val="35000"/>
                </a:schemeClr>
              </a:solidFill>
            </a:rPr>
            <a:t>Research &amp; Assessment</a:t>
          </a:r>
        </a:p>
      </dsp:txBody>
      <dsp:txXfrm>
        <a:off x="1296885" y="4166952"/>
        <a:ext cx="1403806" cy="14038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15099-FD77-4C9F-8956-64E96411F876}">
      <dsp:nvSpPr>
        <dsp:cNvPr id="0" name=""/>
        <dsp:cNvSpPr/>
      </dsp:nvSpPr>
      <dsp:spPr>
        <a:xfrm>
          <a:off x="3239120" y="2047862"/>
          <a:ext cx="2002742" cy="1737495"/>
        </a:xfrm>
        <a:prstGeom prst="ellipse">
          <a:avLst/>
        </a:prstGeom>
        <a:solidFill>
          <a:schemeClr val="tx2">
            <a:lumMod val="40000"/>
            <a:lumOff val="6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lumMod val="75000"/>
                  <a:lumOff val="25000"/>
                </a:schemeClr>
              </a:solidFill>
            </a:rPr>
            <a:t>Beyond STEM</a:t>
          </a:r>
        </a:p>
      </dsp:txBody>
      <dsp:txXfrm>
        <a:off x="3532415" y="2302312"/>
        <a:ext cx="1416152" cy="1228595"/>
      </dsp:txXfrm>
    </dsp:sp>
    <dsp:sp modelId="{404EDAA7-3D81-4E65-ADA5-6362749E4F4F}">
      <dsp:nvSpPr>
        <dsp:cNvPr id="0" name=""/>
        <dsp:cNvSpPr/>
      </dsp:nvSpPr>
      <dsp:spPr>
        <a:xfrm rot="16200000">
          <a:off x="4100824" y="1891036"/>
          <a:ext cx="279336" cy="34314"/>
        </a:xfrm>
        <a:custGeom>
          <a:avLst/>
          <a:gdLst/>
          <a:ahLst/>
          <a:cxnLst/>
          <a:rect l="0" t="0" r="0" b="0"/>
          <a:pathLst>
            <a:path>
              <a:moveTo>
                <a:pt x="0" y="17157"/>
              </a:moveTo>
              <a:lnTo>
                <a:pt x="279336" y="17157"/>
              </a:lnTo>
            </a:path>
          </a:pathLst>
        </a:custGeom>
        <a:noFill/>
        <a:ln w="12700" cap="flat" cmpd="sng" algn="ctr">
          <a:solidFill>
            <a:schemeClr val="accent6">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233508" y="1901210"/>
        <a:ext cx="13966" cy="13966"/>
      </dsp:txXfrm>
    </dsp:sp>
    <dsp:sp modelId="{AA9982AD-A0FF-45C8-967C-8223C56811CD}">
      <dsp:nvSpPr>
        <dsp:cNvPr id="0" name=""/>
        <dsp:cNvSpPr/>
      </dsp:nvSpPr>
      <dsp:spPr>
        <a:xfrm>
          <a:off x="3278312" y="-139185"/>
          <a:ext cx="1924360" cy="1907711"/>
        </a:xfrm>
        <a:prstGeom prst="ellipse">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lumMod val="65000"/>
                  <a:lumOff val="35000"/>
                </a:schemeClr>
              </a:solidFill>
            </a:rPr>
            <a:t>Arts</a:t>
          </a:r>
        </a:p>
      </dsp:txBody>
      <dsp:txXfrm>
        <a:off x="3560128" y="140193"/>
        <a:ext cx="1360728" cy="1348955"/>
      </dsp:txXfrm>
    </dsp:sp>
    <dsp:sp modelId="{49F86ACD-EDEF-474A-87C2-3A5BDD7F7A07}">
      <dsp:nvSpPr>
        <dsp:cNvPr id="0" name=""/>
        <dsp:cNvSpPr/>
      </dsp:nvSpPr>
      <dsp:spPr>
        <a:xfrm rot="55269">
          <a:off x="5241661" y="2919384"/>
          <a:ext cx="476949" cy="34314"/>
        </a:xfrm>
        <a:custGeom>
          <a:avLst/>
          <a:gdLst/>
          <a:ahLst/>
          <a:cxnLst/>
          <a:rect l="0" t="0" r="0" b="0"/>
          <a:pathLst>
            <a:path>
              <a:moveTo>
                <a:pt x="0" y="17157"/>
              </a:moveTo>
              <a:lnTo>
                <a:pt x="476949" y="17157"/>
              </a:lnTo>
            </a:path>
          </a:pathLst>
        </a:custGeom>
        <a:noFill/>
        <a:ln w="12700" cap="flat" cmpd="sng" algn="ctr">
          <a:solidFill>
            <a:schemeClr val="accent6">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468212" y="2924617"/>
        <a:ext cx="23847" cy="23847"/>
      </dsp:txXfrm>
    </dsp:sp>
    <dsp:sp modelId="{01D73697-65D9-4C56-9327-61723581A495}">
      <dsp:nvSpPr>
        <dsp:cNvPr id="0" name=""/>
        <dsp:cNvSpPr/>
      </dsp:nvSpPr>
      <dsp:spPr>
        <a:xfrm>
          <a:off x="5718437" y="2053078"/>
          <a:ext cx="1927250" cy="1805575"/>
        </a:xfrm>
        <a:prstGeom prst="ellipse">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lumMod val="65000"/>
                  <a:lumOff val="35000"/>
                </a:schemeClr>
              </a:solidFill>
            </a:rPr>
            <a:t>Social Sciences</a:t>
          </a:r>
        </a:p>
      </dsp:txBody>
      <dsp:txXfrm>
        <a:off x="6000676" y="2317498"/>
        <a:ext cx="1362772" cy="1276735"/>
      </dsp:txXfrm>
    </dsp:sp>
    <dsp:sp modelId="{01B4A064-CDE4-4A11-8C45-B095C6CD77E3}">
      <dsp:nvSpPr>
        <dsp:cNvPr id="0" name=""/>
        <dsp:cNvSpPr/>
      </dsp:nvSpPr>
      <dsp:spPr>
        <a:xfrm rot="5357263">
          <a:off x="4128497" y="3892480"/>
          <a:ext cx="248681" cy="34314"/>
        </a:xfrm>
        <a:custGeom>
          <a:avLst/>
          <a:gdLst/>
          <a:ahLst/>
          <a:cxnLst/>
          <a:rect l="0" t="0" r="0" b="0"/>
          <a:pathLst>
            <a:path>
              <a:moveTo>
                <a:pt x="0" y="17157"/>
              </a:moveTo>
              <a:lnTo>
                <a:pt x="248681" y="17157"/>
              </a:lnTo>
            </a:path>
          </a:pathLst>
        </a:custGeom>
        <a:noFill/>
        <a:ln w="12700" cap="flat" cmpd="sng" algn="ctr">
          <a:solidFill>
            <a:schemeClr val="accent6">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246620" y="3903421"/>
        <a:ext cx="12434" cy="12434"/>
      </dsp:txXfrm>
    </dsp:sp>
    <dsp:sp modelId="{3BB7FFFB-99B2-45C8-86DE-343747D6B2D9}">
      <dsp:nvSpPr>
        <dsp:cNvPr id="0" name=""/>
        <dsp:cNvSpPr/>
      </dsp:nvSpPr>
      <dsp:spPr>
        <a:xfrm>
          <a:off x="3239133" y="4033899"/>
          <a:ext cx="2054981" cy="1969300"/>
        </a:xfrm>
        <a:prstGeom prst="ellipse">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tx1">
                  <a:lumMod val="65000"/>
                  <a:lumOff val="35000"/>
                </a:schemeClr>
              </a:solidFill>
            </a:rPr>
            <a:t>Humanities</a:t>
          </a:r>
        </a:p>
      </dsp:txBody>
      <dsp:txXfrm>
        <a:off x="3540078" y="4322296"/>
        <a:ext cx="1453091" cy="1392506"/>
      </dsp:txXfrm>
    </dsp:sp>
    <dsp:sp modelId="{8110A392-A6BC-4501-A06E-8C1C388F3B27}">
      <dsp:nvSpPr>
        <dsp:cNvPr id="0" name=""/>
        <dsp:cNvSpPr/>
      </dsp:nvSpPr>
      <dsp:spPr>
        <a:xfrm rot="10747269">
          <a:off x="2655260" y="2919290"/>
          <a:ext cx="584051" cy="34314"/>
        </a:xfrm>
        <a:custGeom>
          <a:avLst/>
          <a:gdLst/>
          <a:ahLst/>
          <a:cxnLst/>
          <a:rect l="0" t="0" r="0" b="0"/>
          <a:pathLst>
            <a:path>
              <a:moveTo>
                <a:pt x="0" y="17157"/>
              </a:moveTo>
              <a:lnTo>
                <a:pt x="584051" y="17157"/>
              </a:lnTo>
            </a:path>
          </a:pathLst>
        </a:custGeom>
        <a:noFill/>
        <a:ln w="12700" cap="flat" cmpd="sng" algn="ctr">
          <a:solidFill>
            <a:schemeClr val="accent6">
              <a:shade val="60000"/>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rot="10800000">
        <a:off x="2932684" y="2921846"/>
        <a:ext cx="29202" cy="29202"/>
      </dsp:txXfrm>
    </dsp:sp>
    <dsp:sp modelId="{D5838FD4-1C40-4DAC-AE2D-E8ACCD296D58}">
      <dsp:nvSpPr>
        <dsp:cNvPr id="0" name=""/>
        <dsp:cNvSpPr/>
      </dsp:nvSpPr>
      <dsp:spPr>
        <a:xfrm>
          <a:off x="707272" y="2019604"/>
          <a:ext cx="1948146" cy="1872525"/>
        </a:xfrm>
        <a:prstGeom prst="ellipse">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lumMod val="65000"/>
                  <a:lumOff val="35000"/>
                </a:schemeClr>
              </a:solidFill>
            </a:rPr>
            <a:t>Languages</a:t>
          </a:r>
        </a:p>
      </dsp:txBody>
      <dsp:txXfrm>
        <a:off x="992571" y="2293829"/>
        <a:ext cx="1377548" cy="1324075"/>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4" cy="467072"/>
          </a:xfrm>
          <a:prstGeom prst="rect">
            <a:avLst/>
          </a:prstGeom>
        </p:spPr>
        <p:txBody>
          <a:bodyPr vert="horz" lIns="93316" tIns="46658" rIns="93316" bIns="46658" rtlCol="0"/>
          <a:lstStyle>
            <a:lvl1pPr algn="l">
              <a:defRPr sz="1200"/>
            </a:lvl1pPr>
          </a:lstStyle>
          <a:p>
            <a:endParaRPr lang="en-US"/>
          </a:p>
        </p:txBody>
      </p:sp>
      <p:sp>
        <p:nvSpPr>
          <p:cNvPr id="3" name="Date Placeholder 2"/>
          <p:cNvSpPr>
            <a:spLocks noGrp="1"/>
          </p:cNvSpPr>
          <p:nvPr>
            <p:ph type="dt" idx="1"/>
          </p:nvPr>
        </p:nvSpPr>
        <p:spPr>
          <a:xfrm>
            <a:off x="3978132" y="0"/>
            <a:ext cx="3043344" cy="467072"/>
          </a:xfrm>
          <a:prstGeom prst="rect">
            <a:avLst/>
          </a:prstGeom>
        </p:spPr>
        <p:txBody>
          <a:bodyPr vert="horz" lIns="93316" tIns="46658" rIns="93316" bIns="46658" rtlCol="0"/>
          <a:lstStyle>
            <a:lvl1pPr algn="r">
              <a:defRPr sz="1200"/>
            </a:lvl1pPr>
          </a:lstStyle>
          <a:p>
            <a:fld id="{FD93C9B2-20F6-4DB1-B471-224337D0AC79}" type="datetimeFigureOut">
              <a:rPr lang="en-US" smtClean="0"/>
              <a:t>9/30/2021</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16" tIns="46658" rIns="93316" bIns="46658" rtlCol="0" anchor="ctr"/>
          <a:lstStyle/>
          <a:p>
            <a:endParaRPr lang="en-US"/>
          </a:p>
        </p:txBody>
      </p:sp>
      <p:sp>
        <p:nvSpPr>
          <p:cNvPr id="5" name="Notes Placeholder 4"/>
          <p:cNvSpPr>
            <a:spLocks noGrp="1"/>
          </p:cNvSpPr>
          <p:nvPr>
            <p:ph type="body" sz="quarter" idx="3"/>
          </p:nvPr>
        </p:nvSpPr>
        <p:spPr>
          <a:xfrm>
            <a:off x="702310" y="4480005"/>
            <a:ext cx="5618480" cy="3665458"/>
          </a:xfrm>
          <a:prstGeom prst="rect">
            <a:avLst/>
          </a:prstGeom>
        </p:spPr>
        <p:txBody>
          <a:bodyPr vert="horz" lIns="93316" tIns="46658" rIns="93316" bIns="4665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1"/>
            <a:ext cx="3043344" cy="467071"/>
          </a:xfrm>
          <a:prstGeom prst="rect">
            <a:avLst/>
          </a:prstGeom>
        </p:spPr>
        <p:txBody>
          <a:bodyPr vert="horz" lIns="93316" tIns="46658" rIns="93316" bIns="46658"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1"/>
            <a:ext cx="3043344" cy="467071"/>
          </a:xfrm>
          <a:prstGeom prst="rect">
            <a:avLst/>
          </a:prstGeom>
        </p:spPr>
        <p:txBody>
          <a:bodyPr vert="horz" lIns="93316" tIns="46658" rIns="93316" bIns="4665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initial set of 13 workshops pictured here will be offered this semester.  Because this is a beta release of the program, we limited the cohort to 25 participants who will provide (hopefully) in-depth feedback.</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275706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we deliver visual storytelling is through sequential art.  In 2019, I was awarded two UF seed grants to study story-driven approaches to data science education.  We’ve developed three prototype DataStories, with a fourth one nearing completion.  Each DataStory is unique, though StatCat and DataDog always appear in each.</a:t>
            </a: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858221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we deliver content is through case-studies.  Clyde Herreid at the University of Buffalo is a pioneer in this area.</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801838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think our program would be a good fit for an Nvidia-led </a:t>
            </a:r>
            <a:r>
              <a:rPr lang="en-US" i="1" dirty="0"/>
              <a:t>AI University Consortium.  </a:t>
            </a:r>
            <a:r>
              <a:rPr lang="en-US" i="0" dirty="0"/>
              <a:t>Our vision is the creation of a </a:t>
            </a:r>
            <a:r>
              <a:rPr lang="en-US" b="1" dirty="0"/>
              <a:t>global</a:t>
            </a:r>
            <a:r>
              <a:rPr lang="en-US" dirty="0"/>
              <a:t> community of AI educators committed to introducing non-technical students to the joys of AI.  That vision is two-fold.  First, we want to continuously offer Practicum AI workshops to students.  Second, we want to create a world-class curriculum for teachers committed to the entry-level / intermediate AI audience.   AAAI already has a small group of AI educators who host a mini-conference within the larger AAAI conference.  This past February about 75 teachers attended, mostly from North America.  We believe the Nvidia Tech centers could also be leveraged to reach out to local universities within their respective countries. </a:t>
            </a:r>
          </a:p>
          <a:p>
            <a:endParaRPr lang="en-US" dirty="0"/>
          </a:p>
          <a:p>
            <a:r>
              <a:rPr lang="en-US" dirty="0"/>
              <a:t>An AI University consortium will be a place where AI teachers and instructors from around the globe discuss AI pedagogy, submit innovative AI learning experiences to a shared repository, and gather at an annual conference to advance AI education research and understanding.</a:t>
            </a: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631388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key partners have already been identified and are pictured here.</a:t>
            </a:r>
          </a:p>
          <a:p>
            <a:endParaRPr lang="en-US" dirty="0"/>
          </a:p>
          <a:p>
            <a:r>
              <a:rPr lang="en-US" dirty="0"/>
              <a:t>Angus Fletcher : Project Narrative</a:t>
            </a:r>
          </a:p>
          <a:p>
            <a:r>
              <a:rPr lang="en-US" dirty="0"/>
              <a:t>Clyde Herreid : National Center for Case Study Teaching in Science</a:t>
            </a:r>
          </a:p>
          <a:p>
            <a:r>
              <a:rPr lang="en-US" dirty="0"/>
              <a:t>Josh Starmer : StatQuest</a:t>
            </a:r>
          </a:p>
          <a:p>
            <a:r>
              <a:rPr lang="en-US" dirty="0"/>
              <a:t>Christina Gardner-McCune : AI4K12</a:t>
            </a:r>
          </a:p>
          <a:p>
            <a:r>
              <a:rPr lang="en-US" dirty="0"/>
              <a:t>Jay </a:t>
            </a:r>
            <a:r>
              <a:rPr lang="en-US" dirty="0" err="1"/>
              <a:t>Alammar</a:t>
            </a: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3028437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we’d like to hear from you.  Any questions or comments about our Practicum AI program? </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323053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506651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immediate staffing needs are pictured here.  </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1325518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08365">
              <a:defRPr/>
            </a:pPr>
            <a:r>
              <a:rPr lang="en-US" sz="1800" dirty="0">
                <a:solidFill>
                  <a:srgbClr val="000000"/>
                </a:solidFill>
                <a:latin typeface="Times New Roman" panose="02020603050405020304" pitchFamily="18" charset="0"/>
                <a:ea typeface="Times New Roman" panose="02020603050405020304" pitchFamily="18" charset="0"/>
              </a:rPr>
              <a:t>Dual-Coding theory provides a solid, theoretical foundation for our approach to AI instruction.</a:t>
            </a:r>
            <a:endParaRPr lang="en-US" sz="1800" dirty="0">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982211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noted in the previous slide, the sharing of ideas and curriculum will lie at the heart of the AI University consortium.  To that end, the Practicum AI workshop modules are designed with reusability in mind.  Modules can be plugged into existing classes.  The basic idea is to build once, reuse again and again.  Our hope is that these learning experiences will snap easily into AI classes aimed at non-technical audiences.</a:t>
            </a:r>
          </a:p>
          <a:p>
            <a:endParaRPr lang="en-US" dirty="0"/>
          </a:p>
          <a:p>
            <a:r>
              <a:rPr lang="en-US" dirty="0"/>
              <a:t>For many faculty, AI is still a new and somewhat mysterious field.  We want to change that by giving them access to well-crafted and easily modified AI learning experiences.  And as they develop confidence, our hope is that they will begin to craft new learning experiences to then be shared back to the community.</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1625541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short statement of where we want to be in three years.  Our goal is to be a globally recognized leader in the development and curation of interactive, visual, story-driven AI learning experiences.  Just a couple notes.  Our focus is AI and Data Science Education.  We do not aspire to become a general education publisher.  We do, however, view ourselves as a community builder, an organization which supports the worldwide AI Education community.</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1431030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off, our Practicum AI program is non-credit – designed to complement our partner’s various AI certificate offerings and </a:t>
            </a:r>
            <a:r>
              <a:rPr lang="en-US" b="1" dirty="0"/>
              <a:t>for-credit </a:t>
            </a:r>
            <a:r>
              <a:rPr lang="en-US" b="0" dirty="0"/>
              <a:t>classes.  In other words, this program is not designed to replace what is currently offered in the traditional academic programs.</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3545097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Eventually, we plan to offer the </a:t>
            </a:r>
            <a:r>
              <a:rPr lang="en-US" i="1" dirty="0"/>
              <a:t>Practicum AI </a:t>
            </a:r>
            <a:r>
              <a:rPr lang="en-US" dirty="0"/>
              <a:t>program in a variety of ways.</a:t>
            </a:r>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1107209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distinctive nature of our AI Learning experiences can be visualized as a 3-legged stool, with each leg representing a key facet.  First, our learning experiences are interactive, featuring abundant hands-on coding exercises to develop student confidence and coding skills.  Second, content is delivered visually, not through mathematical formulas.  And finally, narrative (story-driven) forms of instruction are used extensively, especially at the advanced levels where case-studies are featured prominently.</a:t>
            </a:r>
          </a:p>
          <a:p>
            <a:endParaRPr lang="en-US" dirty="0"/>
          </a:p>
          <a:p>
            <a:pPr defTabSz="908365">
              <a:defRPr/>
            </a:pPr>
            <a:r>
              <a:rPr lang="en-US" dirty="0"/>
              <a:t>Dual-Coding theory supports visual / narrative learning formats</a:t>
            </a:r>
          </a:p>
          <a:p>
            <a:pPr defTabSz="908365">
              <a:defRPr/>
            </a:pPr>
            <a:endParaRPr lang="en-US" dirty="0"/>
          </a:p>
          <a:p>
            <a:r>
              <a:rPr lang="en-US" dirty="0"/>
              <a:t>Four levels of hands-on coding.  Level 1: student retypes example code.  Level 2: student modifies and/or extends example code.  Level 3: student writes code from scratch, given an algorithm.  Level 4: student solves a problem by defining an algorithm and then writing the code to instantiate it.</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788372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four primary functions we presently envision for the Practicum AI organization are:</a:t>
            </a:r>
          </a:p>
          <a:p>
            <a:endParaRPr lang="en-US" dirty="0"/>
          </a:p>
          <a:p>
            <a:pPr marL="171450" indent="-171450">
              <a:buFont typeface="Arial" panose="020B0604020202020204" pitchFamily="34" charset="0"/>
              <a:buChar char="•"/>
            </a:pPr>
            <a:r>
              <a:rPr lang="en-US" dirty="0"/>
              <a:t>Empower AI Educators  (This is the heart of our mission and therefore at the center of this image)</a:t>
            </a:r>
          </a:p>
          <a:p>
            <a:pPr marL="171450" indent="-171450">
              <a:buFont typeface="Arial" panose="020B0604020202020204" pitchFamily="34" charset="0"/>
              <a:buChar char="•"/>
            </a:pPr>
            <a:r>
              <a:rPr lang="en-US" dirty="0"/>
              <a:t>Quality &amp; Curation (The QA and curation function ensures that IVS learning experiences created by members of our AI Educator community are of the highest quality)</a:t>
            </a:r>
          </a:p>
          <a:p>
            <a:pPr marL="171450" indent="-171450">
              <a:buFont typeface="Arial" panose="020B0604020202020204" pitchFamily="34" charset="0"/>
              <a:buChar char="•"/>
            </a:pPr>
            <a:r>
              <a:rPr lang="en-US" dirty="0"/>
              <a:t>Research &amp; Assessment (This function enables us to gain a better understanding of what does and does not work)</a:t>
            </a:r>
          </a:p>
          <a:p>
            <a:pPr marL="171450" indent="-171450">
              <a:buFont typeface="Arial" panose="020B0604020202020204" pitchFamily="34" charset="0"/>
              <a:buChar char="•"/>
            </a:pPr>
            <a:r>
              <a:rPr lang="en-US" dirty="0"/>
              <a:t>Design &amp; Production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1390481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seek to serve the “Beyond STEM” market.  Most AI training and educational programs are designed for STEM audiences.  In the case of AI, this group is typically comprised of computer science, mathematics, physics, statistics, data science, and engineering majors.  Our mission is to expand beyond that to include the arts, humanities, health, and social science communities.</a:t>
            </a:r>
          </a:p>
          <a:p>
            <a:endParaRPr lang="en-US" dirty="0"/>
          </a:p>
          <a:p>
            <a:r>
              <a:rPr lang="en-US" dirty="0"/>
              <a:t>We also wish to develop a curriculum targeted specifically to teenage females.  Our strategic partner in this endeavor will be Women in High-Performance Computing.</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313957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target student audience is beginners who a minimal technical background -- curious about AI but have little knowledge of the field – and take a </a:t>
            </a:r>
            <a:r>
              <a:rPr lang="en-US" b="1" dirty="0"/>
              <a:t>tinker and play </a:t>
            </a:r>
            <a:r>
              <a:rPr lang="en-US" dirty="0"/>
              <a:t>approach to learning.  That final point is important as these workshops feature extensive </a:t>
            </a:r>
            <a:r>
              <a:rPr lang="en-US" b="1" dirty="0"/>
              <a:t>hands-on</a:t>
            </a:r>
            <a:r>
              <a:rPr lang="en-US" dirty="0"/>
              <a:t> coding exercises.</a:t>
            </a:r>
          </a:p>
          <a:p>
            <a:endParaRPr lang="en-US" dirty="0"/>
          </a:p>
          <a:p>
            <a:r>
              <a:rPr lang="en-US" dirty="0"/>
              <a:t>Again – this program is  designed for the Beyond STEM crowd, not for computer science, engineering, mathematics, data science, or statistics majors.  Students with that kind of background are encouraged to sign up for the advanced AI workshops offered by Nvidia’s Deep Learning Institute.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07842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 let’s visualize the message from the last slide visual.  Our audience is students who can appreciate the ingenuity and resourcefulness of whoever created the contraption pictured here – and they want to do something similar with AI.  Our program is not designed for mathematical prodigies or technical whiz kids.  However, it will be of interest to individuals who like to color outside the lines. </a:t>
            </a:r>
          </a:p>
          <a:p>
            <a:endParaRPr lang="en-US" dirty="0"/>
          </a:p>
          <a:p>
            <a:r>
              <a:rPr lang="en-US" dirty="0"/>
              <a:t>The anthropologist Levi Straus had a name for these kinds of people, calling them </a:t>
            </a:r>
            <a:r>
              <a:rPr lang="en-US" b="1" dirty="0"/>
              <a:t>Bricoleurs</a:t>
            </a:r>
            <a:r>
              <a:rPr lang="en-US" dirty="0"/>
              <a:t>.  A bricoleur is a playful tinkerer who uses whatever is at hand to solve an immediate problem.  A bricoleur enjoys mashing things up, taking ideas from one domain and using them in another.  And most importantly, a bricoleur is not boxed in by disciplinary norms.  Or, as we used to say on the farm, “I’m a jack of all trades, master of none.”</a:t>
            </a:r>
          </a:p>
          <a:p>
            <a:endParaRPr lang="en-US" dirty="0"/>
          </a:p>
          <a:p>
            <a:r>
              <a:rPr lang="en-US" dirty="0"/>
              <a:t>Is this you?  If so, you should enjoy these learning experiences.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960499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entry-level to intermediate workshops in our Practicum AI program.  Blue boxes are foundational learning experiences while purple is intermediate.  The Open AI, AI Ethics, Introduction to Python, and Deep Learning Foundations constitute the core sequence of the Practicum AI workshop program. This semester, we are offering most of the entry-level and intermediate workshops, including a some of the intermediate workshops – one for Convolutional Neural Networks, Natural Language Processing, Recurrent Neural Networks, Transformers, and Transfer Learning. The last two workshops – Transformers and Transfer Learning – are  still in-development and may or may not be offered.  These introductory workshops are visual learning experiences, with abundant hands-on coding exercises. </a:t>
            </a:r>
          </a:p>
          <a:p>
            <a:endParaRPr lang="en-US" dirty="0"/>
          </a:p>
          <a:p>
            <a:r>
              <a:rPr lang="en-US" dirty="0"/>
              <a:t>Our approach shifts, however, in the advanced workshops, pictured in yellow.  (Green is a specialty badge)  At the advanced levels, our vision is that learning will happen via projects and case-studies.  The hexagons are badges students can earn, after completing the requisite workshops in a series.  </a:t>
            </a:r>
          </a:p>
          <a:p>
            <a:endParaRPr lang="en-US" dirty="0"/>
          </a:p>
          <a:p>
            <a:pPr defTabSz="908365">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389268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Practicum AI badging program, as presently conceived, is flexible and we envision additional badges being added over time.  In fact, we recently received funding to create a series of workshops leading to a FAIR Data badge.  And Matt will be collaborating with a faculty member in the Health Sciences to offer a Biomedical version of our entry-level and intermediate workshops.  That work should begin next summer.</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655881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9/30/2021</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9/30/2021</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9/30/2021</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9/30/2021</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9/30/2021</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9/30/2021</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9/30/2021</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9/30/2021</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9/30/2021</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9/30/2021</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9/30/2021</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9/30/2021</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Program Overview</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endParaRPr lang="en-US" sz="2800" dirty="0">
              <a:latin typeface="Segoe UI Light" panose="020B0502040204020203" pitchFamily="34" charset="0"/>
              <a:cs typeface="Segoe UI Light" panose="020B0502040204020203" pitchFamily="34" charset="0"/>
            </a:endParaRPr>
          </a:p>
        </p:txBody>
      </p:sp>
      <p:pic>
        <p:nvPicPr>
          <p:cNvPr id="4" name="Picture 3">
            <a:extLst>
              <a:ext uri="{FF2B5EF4-FFF2-40B4-BE49-F238E27FC236}">
                <a16:creationId xmlns:a16="http://schemas.microsoft.com/office/drawing/2014/main" id="{1F0BB836-07BC-48CE-9598-988AE017333D}"/>
              </a:ext>
            </a:extLst>
          </p:cNvPr>
          <p:cNvPicPr>
            <a:picLocks noChangeAspect="1"/>
          </p:cNvPicPr>
          <p:nvPr/>
        </p:nvPicPr>
        <p:blipFill>
          <a:blip r:embed="rId3"/>
          <a:stretch>
            <a:fillRect/>
          </a:stretch>
        </p:blipFill>
        <p:spPr>
          <a:xfrm>
            <a:off x="2659707" y="1836737"/>
            <a:ext cx="6872586" cy="3184525"/>
          </a:xfrm>
          <a:prstGeom prst="rect">
            <a:avLst/>
          </a:prstGeom>
        </p:spPr>
      </p:pic>
    </p:spTree>
    <p:extLst>
      <p:ext uri="{BB962C8B-B14F-4D97-AF65-F5344CB8AC3E}">
        <p14:creationId xmlns:p14="http://schemas.microsoft.com/office/powerpoint/2010/main" val="256469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BDBA3A7D-4994-4780-9312-DB0CCEABBD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6514" y="1417482"/>
            <a:ext cx="6898971" cy="4023035"/>
          </a:xfrm>
          <a:prstGeom prst="rect">
            <a:avLst/>
          </a:prstGeom>
        </p:spPr>
      </p:pic>
    </p:spTree>
    <p:extLst>
      <p:ext uri="{BB962C8B-B14F-4D97-AF65-F5344CB8AC3E}">
        <p14:creationId xmlns:p14="http://schemas.microsoft.com/office/powerpoint/2010/main" val="2781164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tton &amp;quot;Case study&amp;quot; on keyboard | Stock Images Page | Everypixel">
            <a:extLst>
              <a:ext uri="{FF2B5EF4-FFF2-40B4-BE49-F238E27FC236}">
                <a16:creationId xmlns:a16="http://schemas.microsoft.com/office/drawing/2014/main" id="{7781CD9C-17F2-4926-8793-698B988481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3107" y="1787071"/>
            <a:ext cx="4925786" cy="3283857"/>
          </a:xfrm>
          <a:prstGeom prst="rect">
            <a:avLst/>
          </a:prstGeom>
          <a:noFill/>
          <a:ln w="3175">
            <a:solidFill>
              <a:schemeClr val="tx1">
                <a:lumMod val="65000"/>
                <a:lumOff val="3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B82D551-80A6-4668-8BDA-65E842509CB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ea typeface="Verdana" panose="020B0604030504040204" pitchFamily="34" charset="0"/>
              </a:rPr>
              <a:t> </a:t>
            </a:r>
            <a:r>
              <a:rPr lang="en-US" sz="1400" dirty="0">
                <a:solidFill>
                  <a:schemeClr val="tx1">
                    <a:lumMod val="65000"/>
                    <a:lumOff val="35000"/>
                  </a:schemeClr>
                </a:solidFill>
                <a:latin typeface="+mj-lt"/>
              </a:rPr>
              <a:t>https://www.everypixel.com/image-3919141663144620822</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741389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339821BD-5157-4B6F-82A0-85131E5274D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77822" y="1725041"/>
            <a:ext cx="5636356" cy="2782951"/>
          </a:xfrm>
        </p:spPr>
      </p:pic>
      <p:sp>
        <p:nvSpPr>
          <p:cNvPr id="4" name="Title 3">
            <a:extLst>
              <a:ext uri="{FF2B5EF4-FFF2-40B4-BE49-F238E27FC236}">
                <a16:creationId xmlns:a16="http://schemas.microsoft.com/office/drawing/2014/main" id="{FD896B3E-1B53-4728-BDC7-E63C67D78247}"/>
              </a:ext>
            </a:extLst>
          </p:cNvPr>
          <p:cNvSpPr>
            <a:spLocks noGrp="1"/>
          </p:cNvSpPr>
          <p:nvPr>
            <p:ph type="title"/>
          </p:nvPr>
        </p:nvSpPr>
        <p:spPr/>
        <p:txBody>
          <a:bodyPr/>
          <a:lstStyle/>
          <a:p>
            <a:endParaRPr lang="en-US"/>
          </a:p>
        </p:txBody>
      </p:sp>
      <p:sp>
        <p:nvSpPr>
          <p:cNvPr id="2" name="TextBox 1">
            <a:extLst>
              <a:ext uri="{FF2B5EF4-FFF2-40B4-BE49-F238E27FC236}">
                <a16:creationId xmlns:a16="http://schemas.microsoft.com/office/drawing/2014/main" id="{FF7D4988-FB45-4BD4-80A8-8A1E1806F5A7}"/>
              </a:ext>
            </a:extLst>
          </p:cNvPr>
          <p:cNvSpPr txBox="1"/>
          <p:nvPr/>
        </p:nvSpPr>
        <p:spPr>
          <a:xfrm>
            <a:off x="5686425" y="3529013"/>
            <a:ext cx="2571410" cy="369332"/>
          </a:xfrm>
          <a:prstGeom prst="rect">
            <a:avLst/>
          </a:prstGeom>
          <a:noFill/>
        </p:spPr>
        <p:txBody>
          <a:bodyPr wrap="none" rtlCol="0">
            <a:spAutoFit/>
          </a:bodyPr>
          <a:lstStyle/>
          <a:p>
            <a:r>
              <a:rPr lang="en-US" b="1" dirty="0">
                <a:solidFill>
                  <a:srgbClr val="77B900"/>
                </a:solidFill>
              </a:rPr>
              <a:t>AI University Consortium</a:t>
            </a:r>
          </a:p>
        </p:txBody>
      </p:sp>
    </p:spTree>
    <p:extLst>
      <p:ext uri="{BB962C8B-B14F-4D97-AF65-F5344CB8AC3E}">
        <p14:creationId xmlns:p14="http://schemas.microsoft.com/office/powerpoint/2010/main" val="355554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5C9B2F-3C0D-43D7-8C17-9058148CC5F8}"/>
              </a:ext>
            </a:extLst>
          </p:cNvPr>
          <p:cNvPicPr>
            <a:picLocks noChangeAspect="1"/>
          </p:cNvPicPr>
          <p:nvPr/>
        </p:nvPicPr>
        <p:blipFill>
          <a:blip r:embed="rId3"/>
          <a:stretch>
            <a:fillRect/>
          </a:stretch>
        </p:blipFill>
        <p:spPr>
          <a:xfrm>
            <a:off x="1067532" y="915488"/>
            <a:ext cx="2444159" cy="832264"/>
          </a:xfrm>
          <a:prstGeom prst="rect">
            <a:avLst/>
          </a:prstGeom>
        </p:spPr>
      </p:pic>
      <p:pic>
        <p:nvPicPr>
          <p:cNvPr id="1026" name="Picture 2">
            <a:extLst>
              <a:ext uri="{FF2B5EF4-FFF2-40B4-BE49-F238E27FC236}">
                <a16:creationId xmlns:a16="http://schemas.microsoft.com/office/drawing/2014/main" id="{95E909AF-D094-4653-8207-080417248F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7532" y="2587485"/>
            <a:ext cx="1355942" cy="13559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me | Project Narrative">
            <a:extLst>
              <a:ext uri="{FF2B5EF4-FFF2-40B4-BE49-F238E27FC236}">
                <a16:creationId xmlns:a16="http://schemas.microsoft.com/office/drawing/2014/main" id="{59D4E777-C9F1-47AD-B323-6EC4883F18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8907" y="4742794"/>
            <a:ext cx="1504152" cy="100276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QUBES - Blog: Registration is now open for the 20th Annual Conference on Case  Study Teaching in Science presented by the National Center for Case Study  Teaching in Science">
            <a:extLst>
              <a:ext uri="{FF2B5EF4-FFF2-40B4-BE49-F238E27FC236}">
                <a16:creationId xmlns:a16="http://schemas.microsoft.com/office/drawing/2014/main" id="{EE69D4E0-2D83-478C-89D8-AB9D50C99A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7532" y="4783161"/>
            <a:ext cx="2786252" cy="96240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71AE1D2F-ECD7-4225-BFA4-971662672D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25734" y="4783161"/>
            <a:ext cx="2042662" cy="113481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AAI Corporate Logos">
            <a:extLst>
              <a:ext uri="{FF2B5EF4-FFF2-40B4-BE49-F238E27FC236}">
                <a16:creationId xmlns:a16="http://schemas.microsoft.com/office/drawing/2014/main" id="{756B7EF7-EC01-416E-AECA-A5702A57C1B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45441" y="503614"/>
            <a:ext cx="3156582" cy="124413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Graphical user interface, text&#10;&#10;Description automatically generated">
            <a:extLst>
              <a:ext uri="{FF2B5EF4-FFF2-40B4-BE49-F238E27FC236}">
                <a16:creationId xmlns:a16="http://schemas.microsoft.com/office/drawing/2014/main" id="{D2F88E91-3B8F-4D54-9E21-190B6E63F89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25734" y="2731936"/>
            <a:ext cx="4028085" cy="962401"/>
          </a:xfrm>
          <a:prstGeom prst="rect">
            <a:avLst/>
          </a:prstGeom>
        </p:spPr>
      </p:pic>
    </p:spTree>
    <p:extLst>
      <p:ext uri="{BB962C8B-B14F-4D97-AF65-F5344CB8AC3E}">
        <p14:creationId xmlns:p14="http://schemas.microsoft.com/office/powerpoint/2010/main" val="959948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endParaRPr lang="en-US" sz="2800" dirty="0">
              <a:latin typeface="Segoe UI Light" panose="020B0502040204020203" pitchFamily="34" charset="0"/>
              <a:cs typeface="Segoe UI Light" panose="020B0502040204020203" pitchFamily="34" charset="0"/>
            </a:endParaRPr>
          </a:p>
        </p:txBody>
      </p:sp>
      <p:pic>
        <p:nvPicPr>
          <p:cNvPr id="9" name="Content Placeholder 8" descr="Icon&#10;&#10;Description automatically generated">
            <a:extLst>
              <a:ext uri="{FF2B5EF4-FFF2-40B4-BE49-F238E27FC236}">
                <a16:creationId xmlns:a16="http://schemas.microsoft.com/office/drawing/2014/main" id="{0D759C01-F247-4C59-B7FF-17CAA7785E71}"/>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019024" y="1661615"/>
            <a:ext cx="6153951" cy="3534770"/>
          </a:xfrm>
        </p:spPr>
      </p:pic>
    </p:spTree>
    <p:extLst>
      <p:ext uri="{BB962C8B-B14F-4D97-AF65-F5344CB8AC3E}">
        <p14:creationId xmlns:p14="http://schemas.microsoft.com/office/powerpoint/2010/main" val="3892306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endParaRPr lang="en-US" sz="2800" dirty="0">
              <a:latin typeface="Segoe UI Light" panose="020B0502040204020203" pitchFamily="34" charset="0"/>
              <a:cs typeface="Segoe UI Light" panose="020B0502040204020203" pitchFamily="34" charset="0"/>
            </a:endParaRPr>
          </a:p>
        </p:txBody>
      </p:sp>
      <p:sp>
        <p:nvSpPr>
          <p:cNvPr id="4" name="Content Placeholder 3">
            <a:extLst>
              <a:ext uri="{FF2B5EF4-FFF2-40B4-BE49-F238E27FC236}">
                <a16:creationId xmlns:a16="http://schemas.microsoft.com/office/drawing/2014/main" id="{D421E532-A33B-4B2F-B0AC-23A481BCCD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6923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8EC441A6-C628-43A6-A07D-EB258E565F3B}"/>
              </a:ext>
            </a:extLst>
          </p:cNvPr>
          <p:cNvGraphicFramePr>
            <a:graphicFrameLocks noGrp="1"/>
          </p:cNvGraphicFramePr>
          <p:nvPr>
            <p:ph idx="1"/>
            <p:extLst>
              <p:ext uri="{D42A27DB-BD31-4B8C-83A1-F6EECF244321}">
                <p14:modId xmlns:p14="http://schemas.microsoft.com/office/powerpoint/2010/main" val="3905081535"/>
              </p:ext>
            </p:extLst>
          </p:nvPr>
        </p:nvGraphicFramePr>
        <p:xfrm>
          <a:off x="2405974" y="2240280"/>
          <a:ext cx="7273143" cy="2377440"/>
        </p:xfrm>
        <a:graphic>
          <a:graphicData uri="http://schemas.openxmlformats.org/drawingml/2006/table">
            <a:tbl>
              <a:tblPr firstRow="1" bandRow="1">
                <a:tableStyleId>{BDBED569-4797-4DF1-A0F4-6AAB3CD982D8}</a:tableStyleId>
              </a:tblPr>
              <a:tblGrid>
                <a:gridCol w="607179">
                  <a:extLst>
                    <a:ext uri="{9D8B030D-6E8A-4147-A177-3AD203B41FA5}">
                      <a16:colId xmlns:a16="http://schemas.microsoft.com/office/drawing/2014/main" val="3811484976"/>
                    </a:ext>
                  </a:extLst>
                </a:gridCol>
                <a:gridCol w="6665964">
                  <a:extLst>
                    <a:ext uri="{9D8B030D-6E8A-4147-A177-3AD203B41FA5}">
                      <a16:colId xmlns:a16="http://schemas.microsoft.com/office/drawing/2014/main" val="1642483099"/>
                    </a:ext>
                  </a:extLst>
                </a:gridCol>
              </a:tblGrid>
              <a:tr h="370840">
                <a:tc>
                  <a:txBody>
                    <a:bodyPr/>
                    <a:lstStyle/>
                    <a:p>
                      <a:r>
                        <a:rPr lang="en-US" sz="2000" dirty="0">
                          <a:latin typeface="+mj-lt"/>
                        </a:rPr>
                        <a:t>FTE</a:t>
                      </a:r>
                    </a:p>
                  </a:txBody>
                  <a:tcPr/>
                </a:tc>
                <a:tc>
                  <a:txBody>
                    <a:bodyPr/>
                    <a:lstStyle/>
                    <a:p>
                      <a:r>
                        <a:rPr lang="en-US" sz="2000" dirty="0">
                          <a:latin typeface="+mj-lt"/>
                        </a:rPr>
                        <a:t>Function</a:t>
                      </a:r>
                    </a:p>
                  </a:txBody>
                  <a:tcPr/>
                </a:tc>
                <a:extLst>
                  <a:ext uri="{0D108BD9-81ED-4DB2-BD59-A6C34878D82A}">
                    <a16:rowId xmlns:a16="http://schemas.microsoft.com/office/drawing/2014/main" val="3724094848"/>
                  </a:ext>
                </a:extLst>
              </a:tr>
              <a:tr h="370840">
                <a:tc>
                  <a:txBody>
                    <a:bodyPr/>
                    <a:lstStyle/>
                    <a:p>
                      <a:r>
                        <a:rPr lang="en-US" sz="2000" dirty="0">
                          <a:latin typeface="+mj-lt"/>
                        </a:rPr>
                        <a:t>.5</a:t>
                      </a:r>
                    </a:p>
                  </a:txBody>
                  <a:tcPr/>
                </a:tc>
                <a:tc>
                  <a:txBody>
                    <a:bodyPr/>
                    <a:lstStyle/>
                    <a:p>
                      <a:r>
                        <a:rPr lang="en-US" sz="2000" dirty="0">
                          <a:latin typeface="+mj-lt"/>
                        </a:rPr>
                        <a:t>Designer / Website / Training Graphics</a:t>
                      </a:r>
                    </a:p>
                  </a:txBody>
                  <a:tcPr/>
                </a:tc>
                <a:extLst>
                  <a:ext uri="{0D108BD9-81ED-4DB2-BD59-A6C34878D82A}">
                    <a16:rowId xmlns:a16="http://schemas.microsoft.com/office/drawing/2014/main" val="2779253336"/>
                  </a:ext>
                </a:extLst>
              </a:tr>
              <a:tr h="370840">
                <a:tc>
                  <a:txBody>
                    <a:bodyPr/>
                    <a:lstStyle/>
                    <a:p>
                      <a:r>
                        <a:rPr lang="en-US" sz="2000" dirty="0">
                          <a:latin typeface="+mj-lt"/>
                        </a:rPr>
                        <a:t>.5 </a:t>
                      </a:r>
                    </a:p>
                  </a:txBody>
                  <a:tcPr/>
                </a:tc>
                <a:tc>
                  <a:txBody>
                    <a:bodyPr/>
                    <a:lstStyle/>
                    <a:p>
                      <a:r>
                        <a:rPr lang="en-US" sz="2000" dirty="0">
                          <a:latin typeface="+mj-lt"/>
                        </a:rPr>
                        <a:t>Python Auto-Grading &amp; Jupyter Notebook Expert</a:t>
                      </a:r>
                    </a:p>
                  </a:txBody>
                  <a:tcPr/>
                </a:tc>
                <a:extLst>
                  <a:ext uri="{0D108BD9-81ED-4DB2-BD59-A6C34878D82A}">
                    <a16:rowId xmlns:a16="http://schemas.microsoft.com/office/drawing/2014/main" val="2059783453"/>
                  </a:ext>
                </a:extLst>
              </a:tr>
              <a:tr h="370840">
                <a:tc>
                  <a:txBody>
                    <a:bodyPr/>
                    <a:lstStyle/>
                    <a:p>
                      <a:r>
                        <a:rPr lang="en-US" sz="2000" dirty="0">
                          <a:latin typeface="+mj-lt"/>
                        </a:rPr>
                        <a:t>.5</a:t>
                      </a:r>
                    </a:p>
                  </a:txBody>
                  <a:tcPr/>
                </a:tc>
                <a:tc>
                  <a:txBody>
                    <a:bodyPr/>
                    <a:lstStyle/>
                    <a:p>
                      <a:r>
                        <a:rPr lang="en-US" sz="2000" dirty="0">
                          <a:latin typeface="+mj-lt"/>
                        </a:rPr>
                        <a:t>Art Director / Artist</a:t>
                      </a:r>
                    </a:p>
                  </a:txBody>
                  <a:tcPr/>
                </a:tc>
                <a:extLst>
                  <a:ext uri="{0D108BD9-81ED-4DB2-BD59-A6C34878D82A}">
                    <a16:rowId xmlns:a16="http://schemas.microsoft.com/office/drawing/2014/main" val="423641073"/>
                  </a:ext>
                </a:extLst>
              </a:tr>
              <a:tr h="370840">
                <a:tc>
                  <a:txBody>
                    <a:bodyPr/>
                    <a:lstStyle/>
                    <a:p>
                      <a:r>
                        <a:rPr lang="en-US" sz="2000" dirty="0">
                          <a:latin typeface="+mj-lt"/>
                        </a:rPr>
                        <a:t>.5 </a:t>
                      </a:r>
                    </a:p>
                  </a:txBody>
                  <a:tcPr/>
                </a:tc>
                <a:tc>
                  <a:txBody>
                    <a:bodyPr/>
                    <a:lstStyle/>
                    <a:p>
                      <a:r>
                        <a:rPr lang="en-US" sz="2000" dirty="0">
                          <a:latin typeface="+mj-lt"/>
                        </a:rPr>
                        <a:t>Assessment &amp; Research Coordinator</a:t>
                      </a:r>
                    </a:p>
                  </a:txBody>
                  <a:tcPr/>
                </a:tc>
                <a:extLst>
                  <a:ext uri="{0D108BD9-81ED-4DB2-BD59-A6C34878D82A}">
                    <a16:rowId xmlns:a16="http://schemas.microsoft.com/office/drawing/2014/main" val="2234794982"/>
                  </a:ext>
                </a:extLst>
              </a:tr>
              <a:tr h="370840">
                <a:tc>
                  <a:txBody>
                    <a:bodyPr/>
                    <a:lstStyle/>
                    <a:p>
                      <a:r>
                        <a:rPr lang="en-US" sz="2000" dirty="0">
                          <a:latin typeface="+mj-lt"/>
                        </a:rPr>
                        <a:t>.5</a:t>
                      </a:r>
                    </a:p>
                  </a:txBody>
                  <a:tcPr/>
                </a:tc>
                <a:tc>
                  <a:txBody>
                    <a:bodyPr/>
                    <a:lstStyle/>
                    <a:p>
                      <a:r>
                        <a:rPr lang="en-US" sz="2000" dirty="0">
                          <a:latin typeface="+mj-lt"/>
                        </a:rPr>
                        <a:t>Outreach / Marketing / Community Development</a:t>
                      </a:r>
                    </a:p>
                  </a:txBody>
                  <a:tcPr/>
                </a:tc>
                <a:extLst>
                  <a:ext uri="{0D108BD9-81ED-4DB2-BD59-A6C34878D82A}">
                    <a16:rowId xmlns:a16="http://schemas.microsoft.com/office/drawing/2014/main" val="2609276987"/>
                  </a:ext>
                </a:extLst>
              </a:tr>
            </a:tbl>
          </a:graphicData>
        </a:graphic>
      </p:graphicFrame>
    </p:spTree>
    <p:extLst>
      <p:ext uri="{BB962C8B-B14F-4D97-AF65-F5344CB8AC3E}">
        <p14:creationId xmlns:p14="http://schemas.microsoft.com/office/powerpoint/2010/main" val="197672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80147F-6690-4A66-ACDA-F7C23266C572}"/>
              </a:ext>
            </a:extLst>
          </p:cNvPr>
          <p:cNvPicPr>
            <a:picLocks noChangeAspect="1"/>
          </p:cNvPicPr>
          <p:nvPr/>
        </p:nvPicPr>
        <p:blipFill>
          <a:blip r:embed="rId3"/>
          <a:stretch>
            <a:fillRect/>
          </a:stretch>
        </p:blipFill>
        <p:spPr>
          <a:xfrm>
            <a:off x="3078624" y="957262"/>
            <a:ext cx="6034751" cy="4943476"/>
          </a:xfrm>
          <a:prstGeom prst="rect">
            <a:avLst/>
          </a:prstGeom>
        </p:spPr>
      </p:pic>
    </p:spTree>
    <p:extLst>
      <p:ext uri="{BB962C8B-B14F-4D97-AF65-F5344CB8AC3E}">
        <p14:creationId xmlns:p14="http://schemas.microsoft.com/office/powerpoint/2010/main" val="423039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4294F5FD-BBAF-4C32-A89C-86A8D8FFBB2F}"/>
              </a:ext>
            </a:extLst>
          </p:cNvPr>
          <p:cNvSpPr>
            <a:spLocks noGrp="1"/>
          </p:cNvSpPr>
          <p:nvPr>
            <p:ph type="title"/>
          </p:nvPr>
        </p:nvSpPr>
        <p:spPr/>
        <p:txBody>
          <a:bodyPr/>
          <a:lstStyle/>
          <a:p>
            <a:endParaRPr lang="en-US"/>
          </a:p>
        </p:txBody>
      </p:sp>
      <p:pic>
        <p:nvPicPr>
          <p:cNvPr id="24" name="Picture 23" descr="A picture containing shape&#10;&#10;Description automatically generated">
            <a:extLst>
              <a:ext uri="{FF2B5EF4-FFF2-40B4-BE49-F238E27FC236}">
                <a16:creationId xmlns:a16="http://schemas.microsoft.com/office/drawing/2014/main" id="{D37D427D-A6B0-4CDA-81EE-D72E1B8DB55D}"/>
              </a:ext>
            </a:extLst>
          </p:cNvPr>
          <p:cNvPicPr>
            <a:picLocks noChangeAspect="1"/>
          </p:cNvPicPr>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4003785" y="2231100"/>
            <a:ext cx="4184429" cy="2815523"/>
          </a:xfrm>
          <a:prstGeom prst="rect">
            <a:avLst/>
          </a:prstGeom>
        </p:spPr>
      </p:pic>
    </p:spTree>
    <p:extLst>
      <p:ext uri="{BB962C8B-B14F-4D97-AF65-F5344CB8AC3E}">
        <p14:creationId xmlns:p14="http://schemas.microsoft.com/office/powerpoint/2010/main" val="72065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endParaRPr lang="en-US" sz="2800" dirty="0">
              <a:latin typeface="Segoe UI Light" panose="020B0502040204020203" pitchFamily="34" charset="0"/>
              <a:cs typeface="Segoe UI Light" panose="020B0502040204020203" pitchFamily="34" charset="0"/>
            </a:endParaRPr>
          </a:p>
        </p:txBody>
      </p:sp>
      <p:sp>
        <p:nvSpPr>
          <p:cNvPr id="4" name="Content Placeholder 3">
            <a:extLst>
              <a:ext uri="{FF2B5EF4-FFF2-40B4-BE49-F238E27FC236}">
                <a16:creationId xmlns:a16="http://schemas.microsoft.com/office/drawing/2014/main" id="{D421E532-A33B-4B2F-B0AC-23A481BCCDD4}"/>
              </a:ext>
            </a:extLst>
          </p:cNvPr>
          <p:cNvSpPr>
            <a:spLocks noGrp="1"/>
          </p:cNvSpPr>
          <p:nvPr>
            <p:ph idx="1"/>
          </p:nvPr>
        </p:nvSpPr>
        <p:spPr/>
        <p:txBody>
          <a:bodyPr>
            <a:normAutofit/>
          </a:bodyPr>
          <a:lstStyle/>
          <a:p>
            <a:pPr marL="0" indent="0" algn="ctr">
              <a:buNone/>
            </a:pPr>
            <a:endParaRPr lang="en-US" sz="3200" dirty="0">
              <a:latin typeface="Palatino Linotype" panose="02040502050505030304" pitchFamily="18" charset="0"/>
            </a:endParaRPr>
          </a:p>
          <a:p>
            <a:pPr marL="0" indent="0" algn="ctr">
              <a:buNone/>
            </a:pPr>
            <a:endParaRPr lang="en-US" sz="3200" dirty="0">
              <a:latin typeface="Palatino Linotype" panose="02040502050505030304" pitchFamily="18" charset="0"/>
            </a:endParaRPr>
          </a:p>
          <a:p>
            <a:pPr marL="0" indent="0" algn="ctr">
              <a:buNone/>
            </a:pPr>
            <a:r>
              <a:rPr lang="en-US" sz="3200" dirty="0">
                <a:latin typeface="Palatino Linotype" panose="02040502050505030304" pitchFamily="18" charset="0"/>
              </a:rPr>
              <a:t>A Global Resource for </a:t>
            </a:r>
            <a:r>
              <a:rPr lang="en-US" sz="3200" dirty="0">
                <a:solidFill>
                  <a:schemeClr val="accent5">
                    <a:lumMod val="75000"/>
                  </a:schemeClr>
                </a:solidFill>
                <a:latin typeface="Palatino Linotype" panose="02040502050505030304" pitchFamily="18" charset="0"/>
              </a:rPr>
              <a:t>Interactive, Visual, Story-Driven</a:t>
            </a:r>
            <a:r>
              <a:rPr lang="en-US" sz="3200" dirty="0">
                <a:latin typeface="Palatino Linotype" panose="02040502050505030304" pitchFamily="18" charset="0"/>
              </a:rPr>
              <a:t> </a:t>
            </a:r>
          </a:p>
          <a:p>
            <a:pPr marL="0" indent="0" algn="ctr">
              <a:buNone/>
            </a:pPr>
            <a:r>
              <a:rPr lang="en-US" sz="3200" dirty="0">
                <a:latin typeface="Palatino Linotype" panose="02040502050505030304" pitchFamily="18" charset="0"/>
              </a:rPr>
              <a:t>AI Learning Experiences</a:t>
            </a:r>
          </a:p>
        </p:txBody>
      </p:sp>
    </p:spTree>
    <p:extLst>
      <p:ext uri="{BB962C8B-B14F-4D97-AF65-F5344CB8AC3E}">
        <p14:creationId xmlns:p14="http://schemas.microsoft.com/office/powerpoint/2010/main" val="403132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D5B400E-646F-4A1D-AA8D-7CB29D854BD7}"/>
              </a:ext>
            </a:extLst>
          </p:cNvPr>
          <p:cNvSpPr>
            <a:spLocks noGrp="1"/>
          </p:cNvSpPr>
          <p:nvPr>
            <p:ph type="title"/>
          </p:nvPr>
        </p:nvSpPr>
        <p:spPr/>
        <p:txBody>
          <a:bodyPr/>
          <a:lstStyle/>
          <a:p>
            <a:endParaRPr lang="en-US"/>
          </a:p>
        </p:txBody>
      </p:sp>
      <p:sp>
        <p:nvSpPr>
          <p:cNvPr id="13" name="Content Placeholder 4">
            <a:extLst>
              <a:ext uri="{FF2B5EF4-FFF2-40B4-BE49-F238E27FC236}">
                <a16:creationId xmlns:a16="http://schemas.microsoft.com/office/drawing/2014/main" id="{DFAB016B-27E2-4485-AA80-CB42FD027E84}"/>
              </a:ext>
            </a:extLst>
          </p:cNvPr>
          <p:cNvSpPr>
            <a:spLocks noGrp="1"/>
          </p:cNvSpPr>
          <p:nvPr>
            <p:ph idx="1"/>
          </p:nvPr>
        </p:nvSpPr>
        <p:spPr>
          <a:xfrm>
            <a:off x="1" y="1386840"/>
            <a:ext cx="12192000" cy="3020568"/>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000" dirty="0">
                <a:latin typeface="Palatino Linotype" panose="02040502050505030304" pitchFamily="18" charset="0"/>
              </a:rPr>
              <a:t>Our program is </a:t>
            </a:r>
            <a:r>
              <a:rPr lang="en-US" sz="4000" dirty="0">
                <a:solidFill>
                  <a:schemeClr val="accent1">
                    <a:lumMod val="75000"/>
                  </a:schemeClr>
                </a:solidFill>
                <a:latin typeface="Palatino Linotype" panose="02040502050505030304" pitchFamily="18" charset="0"/>
              </a:rPr>
              <a:t>non-credit</a:t>
            </a:r>
          </a:p>
        </p:txBody>
      </p:sp>
    </p:spTree>
    <p:extLst>
      <p:ext uri="{BB962C8B-B14F-4D97-AF65-F5344CB8AC3E}">
        <p14:creationId xmlns:p14="http://schemas.microsoft.com/office/powerpoint/2010/main" val="3427883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1999" cy="815404"/>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Learning Options</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511791" y="1833939"/>
            <a:ext cx="11061510" cy="4351338"/>
          </a:xfrm>
        </p:spPr>
        <p:txBody>
          <a:bodyPr>
            <a:normAutofit/>
          </a:bodyPr>
          <a:lstStyle/>
          <a:p>
            <a:pPr marL="0" indent="0" algn="ctr">
              <a:lnSpc>
                <a:spcPct val="200000"/>
              </a:lnSpc>
              <a:buNone/>
            </a:pPr>
            <a:r>
              <a:rPr lang="en-US" sz="2400" dirty="0">
                <a:latin typeface="Palatino Linotype" panose="02040502050505030304" pitchFamily="18" charset="0"/>
              </a:rPr>
              <a:t>In-Person</a:t>
            </a:r>
          </a:p>
          <a:p>
            <a:pPr marL="0" indent="0" algn="ctr">
              <a:lnSpc>
                <a:spcPct val="200000"/>
              </a:lnSpc>
              <a:buNone/>
            </a:pPr>
            <a:r>
              <a:rPr lang="en-US" sz="2400" dirty="0">
                <a:latin typeface="Palatino Linotype" panose="02040502050505030304" pitchFamily="18" charset="0"/>
              </a:rPr>
              <a:t>Synchronous (Online)</a:t>
            </a:r>
          </a:p>
          <a:p>
            <a:pPr marL="0" indent="0" algn="ctr">
              <a:lnSpc>
                <a:spcPct val="200000"/>
              </a:lnSpc>
              <a:buNone/>
            </a:pPr>
            <a:r>
              <a:rPr lang="en-US" sz="2400" dirty="0">
                <a:latin typeface="Palatino Linotype" panose="02040502050505030304" pitchFamily="18" charset="0"/>
              </a:rPr>
              <a:t>Asynchronous (Online)</a:t>
            </a:r>
          </a:p>
          <a:p>
            <a:pPr marL="0" indent="0" algn="ctr">
              <a:lnSpc>
                <a:spcPct val="200000"/>
              </a:lnSpc>
              <a:buNone/>
            </a:pPr>
            <a:r>
              <a:rPr lang="en-US" sz="2400" dirty="0">
                <a:latin typeface="Palatino Linotype" panose="02040502050505030304" pitchFamily="18" charset="0"/>
              </a:rPr>
              <a:t>Adapted to a For-Credit Course</a:t>
            </a:r>
          </a:p>
        </p:txBody>
      </p:sp>
    </p:spTree>
    <p:extLst>
      <p:ext uri="{BB962C8B-B14F-4D97-AF65-F5344CB8AC3E}">
        <p14:creationId xmlns:p14="http://schemas.microsoft.com/office/powerpoint/2010/main" val="393326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endParaRPr lang="en-US" sz="2800" dirty="0">
              <a:latin typeface="Segoe UI Light" panose="020B0502040204020203" pitchFamily="34" charset="0"/>
              <a:cs typeface="Segoe UI Light" panose="020B0502040204020203" pitchFamily="34" charset="0"/>
            </a:endParaRPr>
          </a:p>
        </p:txBody>
      </p:sp>
      <p:pic>
        <p:nvPicPr>
          <p:cNvPr id="7" name="Picture 6">
            <a:extLst>
              <a:ext uri="{FF2B5EF4-FFF2-40B4-BE49-F238E27FC236}">
                <a16:creationId xmlns:a16="http://schemas.microsoft.com/office/drawing/2014/main" id="{53C6C678-01A3-4728-AB50-A09876D7EE1F}"/>
              </a:ext>
            </a:extLst>
          </p:cNvPr>
          <p:cNvPicPr>
            <a:picLocks noChangeAspect="1"/>
          </p:cNvPicPr>
          <p:nvPr/>
        </p:nvPicPr>
        <p:blipFill>
          <a:blip r:embed="rId3"/>
          <a:stretch>
            <a:fillRect/>
          </a:stretch>
        </p:blipFill>
        <p:spPr>
          <a:xfrm>
            <a:off x="4466749" y="1799749"/>
            <a:ext cx="3258501" cy="3258501"/>
          </a:xfrm>
          <a:prstGeom prst="rect">
            <a:avLst/>
          </a:prstGeom>
        </p:spPr>
      </p:pic>
      <p:sp>
        <p:nvSpPr>
          <p:cNvPr id="9" name="TextBox 8">
            <a:extLst>
              <a:ext uri="{FF2B5EF4-FFF2-40B4-BE49-F238E27FC236}">
                <a16:creationId xmlns:a16="http://schemas.microsoft.com/office/drawing/2014/main" id="{4140D2E5-0E6B-4CC8-A4E9-8D15C1F3119C}"/>
              </a:ext>
            </a:extLst>
          </p:cNvPr>
          <p:cNvSpPr txBox="1"/>
          <p:nvPr/>
        </p:nvSpPr>
        <p:spPr>
          <a:xfrm>
            <a:off x="5736675" y="4374304"/>
            <a:ext cx="2317315" cy="400110"/>
          </a:xfrm>
          <a:prstGeom prst="rect">
            <a:avLst/>
          </a:prstGeom>
          <a:noFill/>
        </p:spPr>
        <p:txBody>
          <a:bodyPr wrap="square" rtlCol="0">
            <a:spAutoFit/>
          </a:bodyPr>
          <a:lstStyle/>
          <a:p>
            <a:r>
              <a:rPr lang="en-US" sz="2000" dirty="0">
                <a:latin typeface="+mj-lt"/>
              </a:rPr>
              <a:t>Visual</a:t>
            </a:r>
          </a:p>
        </p:txBody>
      </p:sp>
      <p:sp>
        <p:nvSpPr>
          <p:cNvPr id="10" name="TextBox 9">
            <a:extLst>
              <a:ext uri="{FF2B5EF4-FFF2-40B4-BE49-F238E27FC236}">
                <a16:creationId xmlns:a16="http://schemas.microsoft.com/office/drawing/2014/main" id="{8235EC3D-A442-42E8-9B41-05844F2C6FC8}"/>
              </a:ext>
            </a:extLst>
          </p:cNvPr>
          <p:cNvSpPr txBox="1"/>
          <p:nvPr/>
        </p:nvSpPr>
        <p:spPr>
          <a:xfrm>
            <a:off x="6730963" y="5066014"/>
            <a:ext cx="2317315" cy="400110"/>
          </a:xfrm>
          <a:prstGeom prst="rect">
            <a:avLst/>
          </a:prstGeom>
          <a:noFill/>
        </p:spPr>
        <p:txBody>
          <a:bodyPr wrap="square" rtlCol="0">
            <a:spAutoFit/>
          </a:bodyPr>
          <a:lstStyle/>
          <a:p>
            <a:r>
              <a:rPr lang="en-US" sz="2000" dirty="0">
                <a:latin typeface="+mj-lt"/>
              </a:rPr>
              <a:t>Story-Driven</a:t>
            </a:r>
          </a:p>
        </p:txBody>
      </p:sp>
      <p:sp>
        <p:nvSpPr>
          <p:cNvPr id="11" name="TextBox 10">
            <a:extLst>
              <a:ext uri="{FF2B5EF4-FFF2-40B4-BE49-F238E27FC236}">
                <a16:creationId xmlns:a16="http://schemas.microsoft.com/office/drawing/2014/main" id="{8A2A46CE-2143-41EE-8808-538CFF423A75}"/>
              </a:ext>
            </a:extLst>
          </p:cNvPr>
          <p:cNvSpPr txBox="1"/>
          <p:nvPr/>
        </p:nvSpPr>
        <p:spPr>
          <a:xfrm>
            <a:off x="3778684" y="5061521"/>
            <a:ext cx="2623539" cy="400110"/>
          </a:xfrm>
          <a:prstGeom prst="rect">
            <a:avLst/>
          </a:prstGeom>
          <a:noFill/>
        </p:spPr>
        <p:txBody>
          <a:bodyPr wrap="square" rtlCol="0">
            <a:spAutoFit/>
          </a:bodyPr>
          <a:lstStyle/>
          <a:p>
            <a:r>
              <a:rPr lang="en-US" sz="2000" dirty="0">
                <a:latin typeface="+mj-lt"/>
              </a:rPr>
              <a:t>Interactive (Coding)</a:t>
            </a:r>
          </a:p>
        </p:txBody>
      </p:sp>
    </p:spTree>
    <p:extLst>
      <p:ext uri="{BB962C8B-B14F-4D97-AF65-F5344CB8AC3E}">
        <p14:creationId xmlns:p14="http://schemas.microsoft.com/office/powerpoint/2010/main" val="68143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0EC57C2-C21B-441B-916E-A09A5A692BB7}"/>
              </a:ext>
            </a:extLst>
          </p:cNvPr>
          <p:cNvGraphicFramePr/>
          <p:nvPr>
            <p:extLst>
              <p:ext uri="{D42A27DB-BD31-4B8C-83A1-F6EECF244321}">
                <p14:modId xmlns:p14="http://schemas.microsoft.com/office/powerpoint/2010/main" val="956298243"/>
              </p:ext>
            </p:extLst>
          </p:nvPr>
        </p:nvGraphicFramePr>
        <p:xfrm>
          <a:off x="2031999" y="510659"/>
          <a:ext cx="8470537" cy="5864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4023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295071EE-1EFD-41CE-AB3E-1CE6D1B28902}"/>
              </a:ext>
            </a:extLst>
          </p:cNvPr>
          <p:cNvGraphicFramePr/>
          <p:nvPr>
            <p:extLst>
              <p:ext uri="{D42A27DB-BD31-4B8C-83A1-F6EECF244321}">
                <p14:modId xmlns:p14="http://schemas.microsoft.com/office/powerpoint/2010/main" val="2576766402"/>
              </p:ext>
            </p:extLst>
          </p:nvPr>
        </p:nvGraphicFramePr>
        <p:xfrm>
          <a:off x="2071187" y="496993"/>
          <a:ext cx="8470537" cy="5864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927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1999" cy="815404"/>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Audience Profile</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511791" y="1833939"/>
            <a:ext cx="11061510" cy="4351338"/>
          </a:xfrm>
        </p:spPr>
        <p:txBody>
          <a:bodyPr>
            <a:normAutofit/>
          </a:bodyPr>
          <a:lstStyle/>
          <a:p>
            <a:pPr marL="0" indent="0" algn="ctr">
              <a:lnSpc>
                <a:spcPct val="200000"/>
              </a:lnSpc>
              <a:buNone/>
            </a:pPr>
            <a:r>
              <a:rPr lang="en-US" sz="2400" dirty="0">
                <a:latin typeface="Palatino Linotype" panose="02040502050505030304" pitchFamily="18" charset="0"/>
              </a:rPr>
              <a:t>Minimal Technical Background</a:t>
            </a:r>
          </a:p>
          <a:p>
            <a:pPr marL="0" indent="0" algn="ctr">
              <a:lnSpc>
                <a:spcPct val="200000"/>
              </a:lnSpc>
              <a:buNone/>
            </a:pPr>
            <a:r>
              <a:rPr lang="en-US" sz="2400" dirty="0">
                <a:latin typeface="Palatino Linotype" panose="02040502050505030304" pitchFamily="18" charset="0"/>
              </a:rPr>
              <a:t>Curious about A.I.</a:t>
            </a:r>
          </a:p>
          <a:p>
            <a:pPr marL="0" indent="0" algn="ctr">
              <a:lnSpc>
                <a:spcPct val="200000"/>
              </a:lnSpc>
              <a:buNone/>
            </a:pPr>
            <a:r>
              <a:rPr lang="en-US" sz="2400" dirty="0">
                <a:latin typeface="Palatino Linotype" panose="02040502050505030304" pitchFamily="18" charset="0"/>
              </a:rPr>
              <a:t>Enjoy </a:t>
            </a:r>
            <a:r>
              <a:rPr lang="en-US" sz="2400" dirty="0">
                <a:solidFill>
                  <a:schemeClr val="accent5">
                    <a:lumMod val="75000"/>
                  </a:schemeClr>
                </a:solidFill>
                <a:latin typeface="Palatino Linotype" panose="02040502050505030304" pitchFamily="18" charset="0"/>
              </a:rPr>
              <a:t>Tinker &amp; Play </a:t>
            </a:r>
            <a:r>
              <a:rPr lang="en-US" sz="2400" dirty="0">
                <a:latin typeface="Palatino Linotype" panose="02040502050505030304" pitchFamily="18" charset="0"/>
              </a:rPr>
              <a:t>Learning</a:t>
            </a:r>
          </a:p>
        </p:txBody>
      </p:sp>
    </p:spTree>
    <p:extLst>
      <p:ext uri="{BB962C8B-B14F-4D97-AF65-F5344CB8AC3E}">
        <p14:creationId xmlns:p14="http://schemas.microsoft.com/office/powerpoint/2010/main" val="110979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colage, Jugaad, and Indianness Part 1 – Incorrigibly romantic …">
            <a:extLst>
              <a:ext uri="{FF2B5EF4-FFF2-40B4-BE49-F238E27FC236}">
                <a16:creationId xmlns:a16="http://schemas.microsoft.com/office/drawing/2014/main" id="{279B6237-2D5A-4311-9B90-14FFF1A7F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1338262"/>
            <a:ext cx="6477000" cy="4181475"/>
          </a:xfrm>
          <a:prstGeom prst="rect">
            <a:avLst/>
          </a:prstGeom>
          <a:noFill/>
          <a:ln w="6350">
            <a:solidFill>
              <a:schemeClr val="tx1">
                <a:lumMod val="85000"/>
                <a:lumOff val="1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509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DE9140-1A1A-4082-B612-87667D22C9EB}"/>
              </a:ext>
            </a:extLst>
          </p:cNvPr>
          <p:cNvSpPr txBox="1"/>
          <p:nvPr/>
        </p:nvSpPr>
        <p:spPr>
          <a:xfrm>
            <a:off x="3923475" y="423682"/>
            <a:ext cx="2024913" cy="400110"/>
          </a:xfrm>
          <a:prstGeom prst="rect">
            <a:avLst/>
          </a:prstGeom>
          <a:noFill/>
        </p:spPr>
        <p:txBody>
          <a:bodyPr wrap="none" rtlCol="0">
            <a:spAutoFit/>
          </a:bodyPr>
          <a:lstStyle/>
          <a:p>
            <a:r>
              <a:rPr lang="en-US" sz="2000" dirty="0">
                <a:solidFill>
                  <a:schemeClr val="tx1">
                    <a:lumMod val="65000"/>
                    <a:lumOff val="35000"/>
                  </a:schemeClr>
                </a:solidFill>
                <a:latin typeface="+mj-lt"/>
              </a:rPr>
              <a:t>Visual / Hands-On</a:t>
            </a:r>
          </a:p>
        </p:txBody>
      </p:sp>
      <p:sp>
        <p:nvSpPr>
          <p:cNvPr id="6" name="TextBox 5">
            <a:extLst>
              <a:ext uri="{FF2B5EF4-FFF2-40B4-BE49-F238E27FC236}">
                <a16:creationId xmlns:a16="http://schemas.microsoft.com/office/drawing/2014/main" id="{1D7FB243-81F9-4BF4-B6AE-550097A90DEA}"/>
              </a:ext>
            </a:extLst>
          </p:cNvPr>
          <p:cNvSpPr txBox="1"/>
          <p:nvPr/>
        </p:nvSpPr>
        <p:spPr>
          <a:xfrm>
            <a:off x="6449367" y="423682"/>
            <a:ext cx="2317173" cy="400110"/>
          </a:xfrm>
          <a:prstGeom prst="rect">
            <a:avLst/>
          </a:prstGeom>
          <a:noFill/>
        </p:spPr>
        <p:txBody>
          <a:bodyPr wrap="none" rtlCol="0">
            <a:spAutoFit/>
          </a:bodyPr>
          <a:lstStyle/>
          <a:p>
            <a:r>
              <a:rPr lang="en-US" sz="2000" dirty="0">
                <a:solidFill>
                  <a:schemeClr val="tx1">
                    <a:lumMod val="65000"/>
                    <a:lumOff val="35000"/>
                  </a:schemeClr>
                </a:solidFill>
                <a:latin typeface="+mj-lt"/>
              </a:rPr>
              <a:t>Case-Study / Project </a:t>
            </a:r>
          </a:p>
        </p:txBody>
      </p:sp>
      <p:cxnSp>
        <p:nvCxnSpPr>
          <p:cNvPr id="7" name="Straight Arrow Connector 6">
            <a:extLst>
              <a:ext uri="{FF2B5EF4-FFF2-40B4-BE49-F238E27FC236}">
                <a16:creationId xmlns:a16="http://schemas.microsoft.com/office/drawing/2014/main" id="{4B1E32A2-FF75-4533-A42F-10984FEC9752}"/>
              </a:ext>
            </a:extLst>
          </p:cNvPr>
          <p:cNvCxnSpPr>
            <a:cxnSpLocks/>
          </p:cNvCxnSpPr>
          <p:nvPr/>
        </p:nvCxnSpPr>
        <p:spPr>
          <a:xfrm flipV="1">
            <a:off x="2066544" y="793145"/>
            <a:ext cx="8206169" cy="11527"/>
          </a:xfrm>
          <a:prstGeom prst="straightConnector1">
            <a:avLst/>
          </a:prstGeom>
          <a:ln w="9525" cap="flat" cmpd="sng" algn="ctr">
            <a:solidFill>
              <a:schemeClr val="tx1">
                <a:lumMod val="65000"/>
                <a:lumOff val="3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3" name="Picture 2" descr="Diagram&#10;&#10;Description automatically generated">
            <a:extLst>
              <a:ext uri="{FF2B5EF4-FFF2-40B4-BE49-F238E27FC236}">
                <a16:creationId xmlns:a16="http://schemas.microsoft.com/office/drawing/2014/main" id="{31563A35-7A52-4C5E-A260-63D4E71C72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1124" y="1213322"/>
            <a:ext cx="3517710" cy="4117843"/>
          </a:xfrm>
          <a:prstGeom prst="rect">
            <a:avLst/>
          </a:prstGeom>
        </p:spPr>
      </p:pic>
      <p:pic>
        <p:nvPicPr>
          <p:cNvPr id="9" name="Picture 8" descr="Diagram&#10;&#10;Description automatically generated">
            <a:extLst>
              <a:ext uri="{FF2B5EF4-FFF2-40B4-BE49-F238E27FC236}">
                <a16:creationId xmlns:a16="http://schemas.microsoft.com/office/drawing/2014/main" id="{6195616D-3F0B-49E4-844B-7C53FDCB5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8834" y="947359"/>
            <a:ext cx="5088206" cy="5837074"/>
          </a:xfrm>
          <a:prstGeom prst="rect">
            <a:avLst/>
          </a:prstGeom>
        </p:spPr>
      </p:pic>
      <p:cxnSp>
        <p:nvCxnSpPr>
          <p:cNvPr id="11" name="Straight Connector 10">
            <a:extLst>
              <a:ext uri="{FF2B5EF4-FFF2-40B4-BE49-F238E27FC236}">
                <a16:creationId xmlns:a16="http://schemas.microsoft.com/office/drawing/2014/main" id="{F1540590-E4EA-4674-AEF9-1F974FB22CDB}"/>
              </a:ext>
            </a:extLst>
          </p:cNvPr>
          <p:cNvCxnSpPr>
            <a:cxnSpLocks/>
          </p:cNvCxnSpPr>
          <p:nvPr/>
        </p:nvCxnSpPr>
        <p:spPr>
          <a:xfrm>
            <a:off x="3135086" y="1515290"/>
            <a:ext cx="4611188" cy="0"/>
          </a:xfrm>
          <a:prstGeom prst="line">
            <a:avLst/>
          </a:prstGeom>
          <a:ln w="952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07796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415D0C-48FE-4823-B5DD-14597AE54140}"/>
              </a:ext>
            </a:extLst>
          </p:cNvPr>
          <p:cNvPicPr>
            <a:picLocks noChangeAspect="1"/>
          </p:cNvPicPr>
          <p:nvPr/>
        </p:nvPicPr>
        <p:blipFill>
          <a:blip r:embed="rId3"/>
          <a:stretch>
            <a:fillRect/>
          </a:stretch>
        </p:blipFill>
        <p:spPr>
          <a:xfrm>
            <a:off x="3655559" y="472973"/>
            <a:ext cx="4880882" cy="5912054"/>
          </a:xfrm>
          <a:prstGeom prst="rect">
            <a:avLst/>
          </a:prstGeom>
        </p:spPr>
      </p:pic>
    </p:spTree>
    <p:extLst>
      <p:ext uri="{BB962C8B-B14F-4D97-AF65-F5344CB8AC3E}">
        <p14:creationId xmlns:p14="http://schemas.microsoft.com/office/powerpoint/2010/main" val="3023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6823</TotalTime>
  <Words>1679</Words>
  <Application>Microsoft Office PowerPoint</Application>
  <PresentationFormat>Widescreen</PresentationFormat>
  <Paragraphs>117</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Palatino Linotype</vt:lpstr>
      <vt:lpstr>Segoe UI Light</vt:lpstr>
      <vt:lpstr>Times New Roman</vt:lpstr>
      <vt:lpstr>Office Theme</vt:lpstr>
      <vt:lpstr>PowerPoint Presentation</vt:lpstr>
      <vt:lpstr>PowerPoint Presentation</vt:lpstr>
      <vt:lpstr>PowerPoint Presentation</vt:lpstr>
      <vt:lpstr>PowerPoint Presentation</vt:lpstr>
      <vt:lpstr>PowerPoint Presentation</vt:lpstr>
      <vt:lpstr>Audience Profile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Learning Options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692</cp:revision>
  <cp:lastPrinted>2021-09-10T19:35:45Z</cp:lastPrinted>
  <dcterms:created xsi:type="dcterms:W3CDTF">2020-06-14T19:48:25Z</dcterms:created>
  <dcterms:modified xsi:type="dcterms:W3CDTF">2021-09-30T19:32:23Z</dcterms:modified>
</cp:coreProperties>
</file>