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5" r:id="rId3"/>
    <p:sldId id="278" r:id="rId4"/>
    <p:sldId id="281" r:id="rId5"/>
    <p:sldId id="275" r:id="rId6"/>
    <p:sldId id="318" r:id="rId7"/>
    <p:sldId id="317" r:id="rId8"/>
    <p:sldId id="300" r:id="rId9"/>
    <p:sldId id="320" r:id="rId10"/>
    <p:sldId id="304" r:id="rId11"/>
    <p:sldId id="289" r:id="rId12"/>
    <p:sldId id="315" r:id="rId13"/>
    <p:sldId id="311" r:id="rId14"/>
    <p:sldId id="321" r:id="rId15"/>
    <p:sldId id="292" r:id="rId16"/>
    <p:sldId id="305" r:id="rId17"/>
    <p:sldId id="306" r:id="rId18"/>
    <p:sldId id="307" r:id="rId19"/>
    <p:sldId id="308" r:id="rId20"/>
    <p:sldId id="309" r:id="rId21"/>
    <p:sldId id="310" r:id="rId22"/>
    <p:sldId id="294" r:id="rId23"/>
    <p:sldId id="316" r:id="rId24"/>
    <p:sldId id="262" r:id="rId25"/>
    <p:sldId id="301"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99CC"/>
    <a:srgbClr val="80BE63"/>
    <a:srgbClr val="E28F41"/>
    <a:srgbClr val="6C9AC3"/>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2646" autoAdjust="0"/>
  </p:normalViewPr>
  <p:slideViewPr>
    <p:cSldViewPr snapToGrid="0" showGuides="1">
      <p:cViewPr varScale="1">
        <p:scale>
          <a:sx n="35" d="100"/>
          <a:sy n="35" d="100"/>
        </p:scale>
        <p:origin x="1060"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Intelligent_agen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r>
              <a:rPr lang="en-US" dirty="0">
                <a:latin typeface="Palatino Linotype" panose="02040502050505030304" pitchFamily="18" charset="0"/>
              </a:rPr>
              <a:t>Today’s learning experience will come in two parts.  In the first part, I will briefly introduce the field of AI as well as our Practicum AI curriculum, specifically the badges we plan to offer.  And then – in part two – we will consider AI from a </a:t>
            </a:r>
            <a:r>
              <a:rPr lang="en-US" b="1" dirty="0">
                <a:latin typeface="Palatino Linotype" panose="02040502050505030304" pitchFamily="18" charset="0"/>
              </a:rPr>
              <a:t>data</a:t>
            </a:r>
            <a:r>
              <a:rPr lang="en-US" dirty="0">
                <a:latin typeface="Palatino Linotype" panose="02040502050505030304" pitchFamily="18" charset="0"/>
              </a:rPr>
              <a:t> point-of-view.</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here’s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first hands-on activity.  For the next 5 minutes, stop and ask yourself these questions.  Grab a pen and a pad of paper or fire up your word processor and write out your responses.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Earlier, I mentioned that the focus of the second half of today’s workshop would be data.  Now that we’ve introduced the Practicum AI curriculum, let’s put on a different colored lens and consider AI from the perspective of your data.  In fact, the kind of data you have will determine the AI tools you’ll want to consider as you plan your AI learning journey.  </a:t>
            </a:r>
          </a:p>
          <a:p>
            <a:endParaRPr lang="en-US" dirty="0"/>
          </a:p>
          <a:p>
            <a:r>
              <a:rPr lang="en-US" dirty="0"/>
              <a:t>For our entry-level and intermediate workshops, you do not need to provide your own data.  But as you transition to our advanced workshops, you may want to conduct an AI project – in which case, this half of today’s presentation is important and worth your time.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r>
              <a:rPr lang="en-US" dirty="0"/>
              <a:t>Some specific model you might wish to consider are listed in blue.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Again, specific models you might wish to consider are listed in blue.  I will not cover those right now. But my slides will be available as a .pdf.</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2</a:t>
            </a:r>
            <a:r>
              <a:rPr lang="en-US" baseline="30000" dirty="0"/>
              <a:t>nd</a:t>
            </a:r>
            <a:r>
              <a:rPr lang="en-US" dirty="0"/>
              <a:t> hands-on activity.  For the next 5 minutes,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If you would like to participate in the Practicum AI Workshop series, please fill out the Qualtrix form if you have not done so.  Applicants who commit to the full sequence and are interested in becoming Practicum AI Advisors will be given preference.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Unfortunately, we have a </a:t>
            </a:r>
            <a:r>
              <a:rPr lang="en-US" b="1" dirty="0">
                <a:solidFill>
                  <a:schemeClr val="accent1">
                    <a:lumMod val="75000"/>
                  </a:schemeClr>
                </a:solidFill>
                <a:latin typeface="Palatino Linotype" panose="02040502050505030304" pitchFamily="18" charset="0"/>
              </a:rPr>
              <a:t>limited</a:t>
            </a:r>
            <a:r>
              <a:rPr lang="en-US" dirty="0">
                <a:solidFill>
                  <a:schemeClr val="accent1">
                    <a:lumMod val="75000"/>
                  </a:schemeClr>
                </a:solidFill>
                <a:latin typeface="Palatino Linotype" panose="02040502050505030304" pitchFamily="18" charset="0"/>
              </a:rPr>
              <a:t> number of seats – only 25 applicants in this initial cohort.  As the Practicum AI program is still in beta, we’re looking for participants willing to provide candid feedback on the presentations and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75000"/>
                  </a:schemeClr>
                </a:solidFill>
                <a:latin typeface="Palatino Linotype" panose="02040502050505030304" pitchFamily="18" charset="0"/>
              </a:rPr>
              <a:t>Your evaluation is most important to us as we want to create a program which meets student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1">
                  <a:lumMod val="75000"/>
                </a:schemeClr>
              </a:solidFill>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41042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32124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field of AI is expansive…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Often, the terms AI, Machine Learning, and Deep Learning are used interchangeably.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as pictured here, they are distinct domains, with AI encompassing the other two.  Indeed, AI has a long and distinguished history.  In fact, a lot of interesting AI research happened in the 1950s.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a:t>
            </a:r>
            <a:r>
              <a:rPr lang="en-US" b="0" i="0" u="none" strike="noStrike" dirty="0">
                <a:solidFill>
                  <a:srgbClr val="0645AD"/>
                </a:solidFill>
                <a:effectLst/>
                <a:latin typeface="Arial" panose="020B0604020202020204" pitchFamily="34" charset="0"/>
                <a:hlinkClick r:id="rId3" tooltip="Intelligent agent"/>
              </a:rPr>
              <a:t>intelligent agents</a:t>
            </a:r>
            <a:r>
              <a:rPr lang="en-US" b="0" i="0" dirty="0">
                <a:solidFill>
                  <a:srgbClr val="202122"/>
                </a:solidFill>
                <a:effectLst/>
                <a:latin typeface="Arial" panose="020B0604020202020204" pitchFamily="34" charset="0"/>
              </a:rPr>
              <a:t>": any system that perceives its environment and takes actions that maximize its chance of achieving its goals.  Such systems are capable of performing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learning is defined as the subfield of AI that applies statistical methods to enable computer systems to learn from data to achieve an end goal.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deep learning is a subfield of machine learning which focuses on neural networks.  A neural network is a special type of learning algorithm, inspired by billions of interconnected neurons in the human brain.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consider a couple definitions…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In the second half of today’s presentation, we will talk about the various types of data and the AI techniques used on them.  But first, let’s dive into the details of our Practicum AI workshop program.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a quick statement of the Practicum AI approach to learning.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Dual-Coding theory supports visual / narrative learning formats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make the message of the last slide visual.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a:t>
            </a:r>
          </a:p>
          <a:p>
            <a:endParaRPr lang="en-US" dirty="0"/>
          </a:p>
          <a:p>
            <a:r>
              <a:rPr lang="en-US" dirty="0"/>
              <a:t>The GitHub, Data Ethics, Introduction to Python, Deep Learning Foundations constitute the core sequence of the Practicum AI workshop program.  Our plan this semester is to offer most of the workshops enclosed in the light grey box, including a some of the intermediate workshops – one for Convolutional Neural Networks, Natural Language Processing, Recurrent Neural Networks, Transformers, and Transfer Learning.  The last two workshops – Transformers and Transfer Learning – are  still in-development and may or may not be offered.</a:t>
            </a:r>
          </a:p>
          <a:p>
            <a:endParaRPr lang="en-US" dirty="0"/>
          </a:p>
          <a:p>
            <a:r>
              <a:rPr lang="en-US" dirty="0"/>
              <a:t>And a final note:  the Practicum AI badging program, as presently conceived, is flexible and we envision additional badges being added over time.  In fact, we recently received funding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introductory and intermediate workshops, learning is hands-on (lots of coding), visual, and story based.  As pictured here, that shifts slightly in the advanced workshops which will feature real-world case-studies and project learning.  In fact, we’d like to make projects the centerpiece of the badging process, used by students to demonstrate competency in that area.</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175595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9/7/2021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9/7/2021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8200" y="3429000"/>
            <a:ext cx="10515600" cy="2660652"/>
          </a:xfrm>
        </p:spPr>
        <p:txBody>
          <a:bodyPr/>
          <a:lstStyle/>
          <a:p>
            <a:r>
              <a:rPr lang="en-US" dirty="0">
                <a:latin typeface="Palatino Linotype" panose="02040502050505030304" pitchFamily="18" charset="0"/>
                <a:cs typeface="Segoe UI" panose="020B0502040204020203" pitchFamily="34" charset="0"/>
              </a:rPr>
              <a:t>Getting Started…</a:t>
            </a:r>
          </a:p>
        </p:txBody>
      </p:sp>
      <p:pic>
        <p:nvPicPr>
          <p:cNvPr id="4" name="Picture 3" descr="A picture containing text, clipart&#10;&#10;Description automatically generated">
            <a:extLst>
              <a:ext uri="{FF2B5EF4-FFF2-40B4-BE49-F238E27FC236}">
                <a16:creationId xmlns:a16="http://schemas.microsoft.com/office/drawing/2014/main" id="{A1BCE1F3-560C-49B1-AC49-B07C3FBDE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05050"/>
            <a:ext cx="5524500" cy="1123950"/>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AF309B-2972-4842-8C51-01D5BDA533F8}"/>
              </a:ext>
            </a:extLst>
          </p:cNvPr>
          <p:cNvPicPr>
            <a:picLocks noChangeAspect="1"/>
          </p:cNvPicPr>
          <p:nvPr/>
        </p:nvPicPr>
        <p:blipFill>
          <a:blip r:embed="rId3"/>
          <a:stretch>
            <a:fillRect/>
          </a:stretch>
        </p:blipFill>
        <p:spPr>
          <a:xfrm>
            <a:off x="2527604" y="1778793"/>
            <a:ext cx="7136791" cy="3300413"/>
          </a:xfrm>
          <a:prstGeom prst="rect">
            <a:avLst/>
          </a:prstGeom>
        </p:spPr>
      </p:pic>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How do you plan to use AI?</a:t>
            </a:r>
          </a:p>
          <a:p>
            <a:pPr lvl="3">
              <a:buFont typeface="Wingdings" panose="05000000000000000000" pitchFamily="2" charset="2"/>
              <a:buChar char="ü"/>
            </a:pPr>
            <a:r>
              <a:rPr lang="en-US" dirty="0">
                <a:latin typeface="Palatino Linotype" panose="02040502050505030304" pitchFamily="18" charset="0"/>
              </a:rPr>
              <a:t> </a:t>
            </a:r>
            <a:r>
              <a:rPr lang="en-US" sz="2000" dirty="0">
                <a:latin typeface="Palatino Linotype" panose="02040502050505030304" pitchFamily="18" charset="0"/>
              </a:rPr>
              <a:t>Answer research questions</a:t>
            </a:r>
          </a:p>
          <a:p>
            <a:pPr lvl="3">
              <a:buFont typeface="Wingdings" panose="05000000000000000000" pitchFamily="2" charset="2"/>
              <a:buChar char="ü"/>
            </a:pPr>
            <a:r>
              <a:rPr lang="en-US" sz="2000" dirty="0">
                <a:latin typeface="Palatino Linotype" panose="02040502050505030304" pitchFamily="18" charset="0"/>
              </a:rPr>
              <a:t> Create an AI-enabled service</a:t>
            </a:r>
          </a:p>
          <a:p>
            <a:pPr lvl="3">
              <a:buFont typeface="Wingdings" panose="05000000000000000000" pitchFamily="2" charset="2"/>
              <a:buChar char="ü"/>
            </a:pPr>
            <a:r>
              <a:rPr lang="en-US" sz="2000" dirty="0">
                <a:latin typeface="Palatino Linotype" panose="02040502050505030304" pitchFamily="18" charset="0"/>
              </a:rPr>
              <a:t> Help others learn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pic>
        <p:nvPicPr>
          <p:cNvPr id="1026" name="Picture 2" descr="242 Rose Colored Glasses Stock Photos, Pictures &amp;amp; Royalty-Free Images -  iStock">
            <a:extLst>
              <a:ext uri="{FF2B5EF4-FFF2-40B4-BE49-F238E27FC236}">
                <a16:creationId xmlns:a16="http://schemas.microsoft.com/office/drawing/2014/main" id="{9D8E608E-50C9-414F-A607-972BDFF48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1743075"/>
            <a:ext cx="58293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024AC1-316E-447B-A047-716901CB0A87}"/>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
        <p:nvSpPr>
          <p:cNvPr id="2" name="TextBox 1">
            <a:extLst>
              <a:ext uri="{FF2B5EF4-FFF2-40B4-BE49-F238E27FC236}">
                <a16:creationId xmlns:a16="http://schemas.microsoft.com/office/drawing/2014/main" id="{534FD516-69EF-48E5-8C63-A4494DF100FE}"/>
              </a:ext>
            </a:extLst>
          </p:cNvPr>
          <p:cNvSpPr txBox="1"/>
          <p:nvPr/>
        </p:nvSpPr>
        <p:spPr>
          <a:xfrm>
            <a:off x="9801546" y="3192187"/>
            <a:ext cx="1489753" cy="738664"/>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Google BERT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GPT</a:t>
            </a:r>
            <a:endParaRPr lang="en-US" sz="1400" b="1" dirty="0">
              <a:solidFill>
                <a:schemeClr val="accent1">
                  <a:lumMod val="75000"/>
                </a:schemeClr>
              </a:solidFill>
            </a:endParaRPr>
          </a:p>
        </p:txBody>
      </p:sp>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
        <p:nvSpPr>
          <p:cNvPr id="3" name="TextBox 2">
            <a:extLst>
              <a:ext uri="{FF2B5EF4-FFF2-40B4-BE49-F238E27FC236}">
                <a16:creationId xmlns:a16="http://schemas.microsoft.com/office/drawing/2014/main" id="{24870645-B138-4695-901D-E9C862FFFF66}"/>
              </a:ext>
            </a:extLst>
          </p:cNvPr>
          <p:cNvSpPr txBox="1"/>
          <p:nvPr/>
        </p:nvSpPr>
        <p:spPr>
          <a:xfrm>
            <a:off x="9854555" y="2264536"/>
            <a:ext cx="1489753" cy="2893100"/>
          </a:xfrm>
          <a:prstGeom prst="rect">
            <a:avLst/>
          </a:prstGeom>
          <a:noFill/>
        </p:spPr>
        <p:txBody>
          <a:bodyPr wrap="square" rtlCol="0">
            <a:spAutoFit/>
          </a:bodyPr>
          <a:lstStyle/>
          <a:p>
            <a:pPr algn="ctr"/>
            <a:r>
              <a:rPr lang="en-US" sz="1400" b="1" dirty="0">
                <a:solidFill>
                  <a:schemeClr val="accent1">
                    <a:lumMod val="75000"/>
                  </a:schemeClr>
                </a:solidFill>
                <a:latin typeface="Palatino Linotype" panose="02040502050505030304" pitchFamily="18" charset="0"/>
              </a:rPr>
              <a:t>SSDs</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YOLO</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Faster-RCNN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EfficientDET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ResNet</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Mask-RCNN</a:t>
            </a:r>
          </a:p>
          <a:p>
            <a:pPr algn="ctr"/>
            <a:endParaRPr lang="en-US" sz="1400" b="1" dirty="0">
              <a:solidFill>
                <a:schemeClr val="accent1">
                  <a:lumMod val="75000"/>
                </a:schemeClr>
              </a:solidFill>
              <a:latin typeface="Palatino Linotype" panose="02040502050505030304" pitchFamily="18" charset="0"/>
            </a:endParaRPr>
          </a:p>
          <a:p>
            <a:pPr algn="ctr"/>
            <a:r>
              <a:rPr lang="en-US" sz="1400" b="1" dirty="0">
                <a:solidFill>
                  <a:schemeClr val="accent1">
                    <a:lumMod val="75000"/>
                  </a:schemeClr>
                </a:solidFill>
                <a:latin typeface="Palatino Linotype" panose="02040502050505030304" pitchFamily="18" charset="0"/>
              </a:rPr>
              <a:t>Unet</a:t>
            </a:r>
          </a:p>
        </p:txBody>
      </p:sp>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5">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endParaRPr lang="en-US" sz="36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does your data look like? </a:t>
            </a:r>
          </a:p>
          <a:p>
            <a:pPr marL="914400" lvl="2" indent="0">
              <a:buNone/>
            </a:pPr>
            <a:endParaRPr lang="en-US" dirty="0">
              <a:latin typeface="Palatino Linotype" panose="02040502050505030304" pitchFamily="18" charset="0"/>
            </a:endParaRPr>
          </a:p>
          <a:p>
            <a:pPr lvl="2">
              <a:buFont typeface="Courier New" panose="02070309020205020404" pitchFamily="49" charset="0"/>
              <a:buChar char="o"/>
            </a:pPr>
            <a:r>
              <a:rPr lang="en-US" dirty="0">
                <a:latin typeface="Palatino Linotype" panose="02040502050505030304" pitchFamily="18" charset="0"/>
              </a:rPr>
              <a:t> Structured 		</a:t>
            </a:r>
            <a:r>
              <a:rPr lang="en-US" dirty="0">
                <a:solidFill>
                  <a:schemeClr val="accent1">
                    <a:lumMod val="75000"/>
                  </a:schemeClr>
                </a:solidFill>
                <a:latin typeface="Palatino Linotype" panose="02040502050505030304" pitchFamily="18" charset="0"/>
              </a:rPr>
              <a:t>Databases</a:t>
            </a:r>
          </a:p>
          <a:p>
            <a:pPr lvl="2">
              <a:buFont typeface="Courier New" panose="02070309020205020404" pitchFamily="49" charset="0"/>
              <a:buChar char="o"/>
            </a:pPr>
            <a:r>
              <a:rPr lang="en-US" dirty="0">
                <a:latin typeface="Palatino Linotype" panose="02040502050505030304" pitchFamily="18" charset="0"/>
              </a:rPr>
              <a:t> Repetitive 		</a:t>
            </a:r>
            <a:r>
              <a:rPr lang="en-US" dirty="0">
                <a:solidFill>
                  <a:schemeClr val="accent1">
                    <a:lumMod val="75000"/>
                  </a:schemeClr>
                </a:solidFill>
                <a:latin typeface="Palatino Linotype" panose="02040502050505030304" pitchFamily="18" charset="0"/>
              </a:rPr>
              <a:t>Sensors, Scientific Instruments</a:t>
            </a:r>
          </a:p>
          <a:p>
            <a:pPr lvl="2">
              <a:buFont typeface="Courier New" panose="02070309020205020404" pitchFamily="49" charset="0"/>
              <a:buChar char="o"/>
            </a:pPr>
            <a:r>
              <a:rPr lang="en-US" dirty="0">
                <a:latin typeface="Palatino Linotype" panose="02040502050505030304" pitchFamily="18" charset="0"/>
              </a:rPr>
              <a:t> Textual 		</a:t>
            </a:r>
            <a:r>
              <a:rPr lang="en-US" dirty="0">
                <a:solidFill>
                  <a:schemeClr val="accent1">
                    <a:lumMod val="75000"/>
                  </a:schemeClr>
                </a:solidFill>
                <a:latin typeface="Palatino Linotype" panose="02040502050505030304" pitchFamily="18" charset="0"/>
              </a:rPr>
              <a:t>Documents, Email, Web Content</a:t>
            </a:r>
          </a:p>
          <a:p>
            <a:pPr lvl="2">
              <a:buFont typeface="Courier New" panose="02070309020205020404" pitchFamily="49" charset="0"/>
              <a:buChar char="o"/>
            </a:pPr>
            <a:r>
              <a:rPr lang="en-US" dirty="0">
                <a:latin typeface="Palatino Linotype" panose="02040502050505030304" pitchFamily="18" charset="0"/>
              </a:rPr>
              <a:t> Non-Textual		</a:t>
            </a:r>
            <a:r>
              <a:rPr lang="en-US" dirty="0">
                <a:solidFill>
                  <a:schemeClr val="accent1">
                    <a:lumMod val="75000"/>
                  </a:schemeClr>
                </a:solidFill>
                <a:latin typeface="Palatino Linotype" panose="02040502050505030304" pitchFamily="18" charset="0"/>
              </a:rPr>
              <a:t>Images, Video, Audio</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A9A585-179C-45FC-BE33-30F5057F2269}"/>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Application Instructions </a:t>
            </a:r>
          </a:p>
        </p:txBody>
      </p:sp>
      <p:pic>
        <p:nvPicPr>
          <p:cNvPr id="1030" name="Picture 6" descr="1,849 Apply Now Stock Vector Illustration and Royalty Free Apply Now Clipart">
            <a:extLst>
              <a:ext uri="{FF2B5EF4-FFF2-40B4-BE49-F238E27FC236}">
                <a16:creationId xmlns:a16="http://schemas.microsoft.com/office/drawing/2014/main" id="{3E0B4AF6-6014-453B-B6FA-8C15725E1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456" y="1431805"/>
            <a:ext cx="5049088" cy="399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81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fontScale="92500" lnSpcReduction="10000"/>
          </a:bodyPr>
          <a:lstStyle/>
          <a:p>
            <a:pPr marL="0" indent="0">
              <a:buNone/>
            </a:pPr>
            <a:r>
              <a:rPr lang="en-US" sz="2400" i="1" dirty="0">
                <a:latin typeface="Palatino Linotype" panose="02040502050505030304" pitchFamily="18" charset="0"/>
              </a:rPr>
              <a:t>      </a:t>
            </a:r>
          </a:p>
          <a:p>
            <a:pPr marL="0" indent="0">
              <a:lnSpc>
                <a:spcPct val="110000"/>
              </a:lnSpc>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Start with your </a:t>
            </a:r>
            <a:r>
              <a:rPr lang="en-US" sz="2400" dirty="0">
                <a:solidFill>
                  <a:schemeClr val="accent1">
                    <a:lumMod val="75000"/>
                  </a:schemeClr>
                </a:solidFill>
                <a:latin typeface="Palatino Linotype" panose="02040502050505030304" pitchFamily="18" charset="0"/>
              </a:rPr>
              <a:t>interests, </a:t>
            </a:r>
            <a:r>
              <a:rPr lang="en-US" sz="2400" dirty="0">
                <a:latin typeface="Palatino Linotype" panose="02040502050505030304" pitchFamily="18" charset="0"/>
              </a:rPr>
              <a:t>not the technology</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Definitions of AI, Machine Learning, and Deep Learning</a:t>
            </a:r>
          </a:p>
          <a:p>
            <a:pPr marL="0" indent="0">
              <a:lnSpc>
                <a:spcPct val="110000"/>
              </a:lnSpc>
              <a:spcBef>
                <a:spcPts val="0"/>
              </a:spcBef>
              <a:buNone/>
            </a:pPr>
            <a:r>
              <a:rPr lang="en-US" sz="2400" dirty="0">
                <a:latin typeface="Palatino Linotype" panose="02040502050505030304" pitchFamily="18" charset="0"/>
              </a:rPr>
              <a:t> </a:t>
            </a: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Practicum AI overview</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Data is the new oil</a:t>
            </a:r>
          </a:p>
          <a:p>
            <a:pPr marL="0" indent="0">
              <a:lnSpc>
                <a:spcPct val="110000"/>
              </a:lnSpc>
              <a:spcBef>
                <a:spcPts val="0"/>
              </a:spcBef>
              <a:buNone/>
            </a:pPr>
            <a:endParaRPr lang="en-US" sz="2400" dirty="0">
              <a:latin typeface="Palatino Linotype" panose="02040502050505030304" pitchFamily="18" charset="0"/>
            </a:endParaRPr>
          </a:p>
          <a:p>
            <a:pPr>
              <a:lnSpc>
                <a:spcPct val="110000"/>
              </a:lnSpc>
              <a:spcBef>
                <a:spcPts val="0"/>
              </a:spcBef>
              <a:buFont typeface="Courier New" panose="02070309020205020404" pitchFamily="49" charset="0"/>
              <a:buChar char="o"/>
            </a:pPr>
            <a:r>
              <a:rPr lang="en-US" sz="2400" dirty="0">
                <a:latin typeface="Palatino Linotype" panose="02040502050505030304" pitchFamily="18" charset="0"/>
              </a:rPr>
              <a:t> Application</a:t>
            </a:r>
          </a:p>
          <a:p>
            <a:pPr marL="0" indent="0">
              <a:lnSpc>
                <a:spcPct val="100000"/>
              </a:lnSpc>
              <a:spcBef>
                <a:spcPts val="0"/>
              </a:spcBef>
              <a:buNone/>
            </a:pP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Inmon, W. H. (2019). </a:t>
            </a:r>
            <a:r>
              <a:rPr lang="en-US" sz="2400" i="1" dirty="0">
                <a:latin typeface="Palatino Linotype" panose="02040502050505030304" pitchFamily="18" charset="0"/>
              </a:rPr>
              <a:t>Data architecture: A primer for the data scientist.   </a:t>
            </a:r>
            <a:r>
              <a:rPr lang="en-US" sz="2400" dirty="0">
                <a:latin typeface="Palatino Linotype" panose="02040502050505030304" pitchFamily="18" charset="0"/>
              </a:rPr>
              <a:t>Cambridge, MA: Academic Press</a:t>
            </a:r>
            <a:endParaRPr lang="en-US" sz="2400" i="1" dirty="0">
              <a:latin typeface="Palatino Linotype" panose="02040502050505030304" pitchFamily="18" charset="0"/>
            </a:endParaRPr>
          </a:p>
          <a:p>
            <a:pPr>
              <a:lnSpc>
                <a:spcPct val="100000"/>
              </a:lnSpc>
              <a:spcBef>
                <a:spcPts val="0"/>
              </a:spcBef>
              <a:buFont typeface="Courier New" panose="02070309020205020404" pitchFamily="49" charset="0"/>
              <a:buChar char="o"/>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Wooldridge, M. (2021). </a:t>
            </a:r>
            <a:r>
              <a:rPr lang="en-US" sz="2400" i="1" dirty="0">
                <a:latin typeface="Palatino Linotype" panose="02040502050505030304" pitchFamily="18" charset="0"/>
              </a:rPr>
              <a:t>A brief history of artificial intelligence: What it is, where we are, and where we are going.  </a:t>
            </a:r>
            <a:r>
              <a:rPr lang="en-US" sz="2400" dirty="0">
                <a:latin typeface="Palatino Linotype" panose="02040502050505030304" pitchFamily="18" charset="0"/>
              </a:rPr>
              <a:t>New York, NY: Flatiron Books.</a:t>
            </a:r>
            <a:r>
              <a:rPr lang="en-US" sz="2400" i="1" dirty="0">
                <a:latin typeface="Palatino Linotype" panose="02040502050505030304" pitchFamily="18" charset="0"/>
              </a:rPr>
              <a:t>                </a:t>
            </a:r>
            <a:endParaRPr lang="en-US" sz="2400" dirty="0">
              <a:latin typeface="Palatino Linotype" panose="02040502050505030304" pitchFamily="18" charset="0"/>
            </a:endParaRPr>
          </a:p>
          <a:p>
            <a:pPr marL="0" indent="0">
              <a:lnSpc>
                <a:spcPct val="100000"/>
              </a:lnSpc>
              <a:spcBef>
                <a:spcPts val="0"/>
              </a:spcBef>
              <a:buNone/>
            </a:pPr>
            <a:endParaRPr lang="en-US" sz="2400"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6187507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AI is Expansive</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825625"/>
            <a:ext cx="8033239" cy="4351338"/>
          </a:xfrm>
        </p:spPr>
      </p:pic>
    </p:spTree>
    <p:extLst>
      <p:ext uri="{BB962C8B-B14F-4D97-AF65-F5344CB8AC3E}">
        <p14:creationId xmlns:p14="http://schemas.microsoft.com/office/powerpoint/2010/main" val="129106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The Practicum AI curriculum is characterized by a </a:t>
            </a:r>
            <a:r>
              <a:rPr lang="en-US" sz="2400" dirty="0">
                <a:solidFill>
                  <a:schemeClr val="accent5">
                    <a:lumMod val="75000"/>
                  </a:schemeClr>
                </a:solidFill>
                <a:latin typeface="Palatino Linotype" panose="02040502050505030304" pitchFamily="18" charset="0"/>
              </a:rPr>
              <a:t>visual</a:t>
            </a:r>
            <a:r>
              <a:rPr lang="en-US" sz="2400" dirty="0">
                <a:latin typeface="Palatino Linotype" panose="02040502050505030304" pitchFamily="18" charset="0"/>
              </a:rPr>
              <a:t>, </a:t>
            </a:r>
            <a:r>
              <a:rPr lang="en-US" sz="2400" dirty="0">
                <a:solidFill>
                  <a:schemeClr val="accent5">
                    <a:lumMod val="75000"/>
                  </a:schemeClr>
                </a:solidFill>
                <a:latin typeface="Palatino Linotype" panose="02040502050505030304" pitchFamily="18" charset="0"/>
              </a:rPr>
              <a:t>story-based</a:t>
            </a:r>
            <a:r>
              <a:rPr lang="en-US" sz="2400" dirty="0">
                <a:latin typeface="Palatino Linotype" panose="02040502050505030304" pitchFamily="18" charset="0"/>
              </a:rPr>
              <a:t> approach to learning with abundant </a:t>
            </a:r>
            <a:r>
              <a:rPr lang="en-US" sz="2400" dirty="0">
                <a:solidFill>
                  <a:schemeClr val="accent5">
                    <a:lumMod val="75000"/>
                  </a:schemeClr>
                </a:solidFill>
                <a:latin typeface="Palatino Linotype" panose="02040502050505030304" pitchFamily="18" charset="0"/>
              </a:rPr>
              <a:t>hands-on coding</a:t>
            </a:r>
            <a:r>
              <a:rPr lang="en-US" sz="2400" dirty="0">
                <a:latin typeface="Palatino Linotype" panose="02040502050505030304" pitchFamily="18" charset="0"/>
              </a:rPr>
              <a:t> experiences</a:t>
            </a:r>
          </a:p>
          <a:p>
            <a:pPr marL="0" indent="0" algn="ctr">
              <a:lnSpc>
                <a:spcPct val="200000"/>
              </a:lnSpc>
              <a:buNone/>
            </a:pPr>
            <a:endParaRPr lang="en-US" sz="2400" dirty="0">
              <a:latin typeface="Palatino Linotype" panose="02040502050505030304" pitchFamily="18" charset="0"/>
            </a:endParaRP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5">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F542FB-94C8-41DF-8A6B-409E2196C666}"/>
              </a:ext>
            </a:extLst>
          </p:cNvPr>
          <p:cNvPicPr>
            <a:picLocks noChangeAspect="1"/>
          </p:cNvPicPr>
          <p:nvPr/>
        </p:nvPicPr>
        <p:blipFill>
          <a:blip r:embed="rId3"/>
          <a:stretch>
            <a:fillRect/>
          </a:stretch>
        </p:blipFill>
        <p:spPr>
          <a:xfrm>
            <a:off x="940422" y="202641"/>
            <a:ext cx="10311155" cy="6452717"/>
          </a:xfrm>
          <a:prstGeom prst="rect">
            <a:avLst/>
          </a:prstGeom>
        </p:spPr>
      </p:pic>
      <p:sp>
        <p:nvSpPr>
          <p:cNvPr id="2" name="Rectangle: Rounded Corners 1">
            <a:extLst>
              <a:ext uri="{FF2B5EF4-FFF2-40B4-BE49-F238E27FC236}">
                <a16:creationId xmlns:a16="http://schemas.microsoft.com/office/drawing/2014/main" id="{25FC1073-5FC1-41BD-85C3-DD87D70A3926}"/>
              </a:ext>
            </a:extLst>
          </p:cNvPr>
          <p:cNvSpPr/>
          <p:nvPr/>
        </p:nvSpPr>
        <p:spPr>
          <a:xfrm>
            <a:off x="940422" y="2343808"/>
            <a:ext cx="5155578" cy="1986456"/>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038F04-C313-4824-A659-73216D14CF7D}"/>
              </a:ext>
            </a:extLst>
          </p:cNvPr>
          <p:cNvPicPr>
            <a:picLocks noChangeAspect="1"/>
          </p:cNvPicPr>
          <p:nvPr/>
        </p:nvPicPr>
        <p:blipFill>
          <a:blip r:embed="rId3"/>
          <a:stretch>
            <a:fillRect/>
          </a:stretch>
        </p:blipFill>
        <p:spPr>
          <a:xfrm>
            <a:off x="1119252" y="323850"/>
            <a:ext cx="9953495" cy="6210300"/>
          </a:xfrm>
          <a:prstGeom prst="rect">
            <a:avLst/>
          </a:prstGeom>
        </p:spPr>
      </p:pic>
      <p:cxnSp>
        <p:nvCxnSpPr>
          <p:cNvPr id="4" name="Straight Connector 3">
            <a:extLst>
              <a:ext uri="{FF2B5EF4-FFF2-40B4-BE49-F238E27FC236}">
                <a16:creationId xmlns:a16="http://schemas.microsoft.com/office/drawing/2014/main" id="{0F2708E5-809D-474E-8EEC-055DDED806B0}"/>
              </a:ext>
            </a:extLst>
          </p:cNvPr>
          <p:cNvCxnSpPr>
            <a:endCxn id="3" idx="2"/>
          </p:cNvCxnSpPr>
          <p:nvPr/>
        </p:nvCxnSpPr>
        <p:spPr>
          <a:xfrm>
            <a:off x="6096000" y="100013"/>
            <a:ext cx="0" cy="6434137"/>
          </a:xfrm>
          <a:prstGeom prst="line">
            <a:avLst/>
          </a:prstGeom>
          <a:ln w="9525">
            <a:prstDash val="lg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DE9140-1A1A-4082-B612-87667D22C9EB}"/>
              </a:ext>
            </a:extLst>
          </p:cNvPr>
          <p:cNvSpPr txBox="1"/>
          <p:nvPr/>
        </p:nvSpPr>
        <p:spPr>
          <a:xfrm>
            <a:off x="4117347" y="17620"/>
            <a:ext cx="1570045" cy="400110"/>
          </a:xfrm>
          <a:prstGeom prst="rect">
            <a:avLst/>
          </a:prstGeom>
          <a:noFill/>
        </p:spPr>
        <p:txBody>
          <a:bodyPr wrap="none" rtlCol="0">
            <a:spAutoFit/>
          </a:bodyPr>
          <a:lstStyle/>
          <a:p>
            <a:r>
              <a:rPr lang="en-US" sz="2000" dirty="0">
                <a:solidFill>
                  <a:schemeClr val="tx1">
                    <a:lumMod val="75000"/>
                    <a:lumOff val="25000"/>
                  </a:schemeClr>
                </a:solidFill>
                <a:latin typeface="+mj-lt"/>
              </a:rPr>
              <a:t>Visual + Story</a:t>
            </a:r>
          </a:p>
        </p:txBody>
      </p:sp>
      <p:sp>
        <p:nvSpPr>
          <p:cNvPr id="6" name="TextBox 5">
            <a:extLst>
              <a:ext uri="{FF2B5EF4-FFF2-40B4-BE49-F238E27FC236}">
                <a16:creationId xmlns:a16="http://schemas.microsoft.com/office/drawing/2014/main" id="{1D7FB243-81F9-4BF4-B6AE-550097A90DEA}"/>
              </a:ext>
            </a:extLst>
          </p:cNvPr>
          <p:cNvSpPr txBox="1"/>
          <p:nvPr/>
        </p:nvSpPr>
        <p:spPr>
          <a:xfrm>
            <a:off x="6449366" y="23572"/>
            <a:ext cx="2381486" cy="400110"/>
          </a:xfrm>
          <a:prstGeom prst="rect">
            <a:avLst/>
          </a:prstGeom>
          <a:noFill/>
        </p:spPr>
        <p:txBody>
          <a:bodyPr wrap="none" rtlCol="0">
            <a:spAutoFit/>
          </a:bodyPr>
          <a:lstStyle/>
          <a:p>
            <a:r>
              <a:rPr lang="en-US" sz="2000" dirty="0">
                <a:solidFill>
                  <a:schemeClr val="tx1">
                    <a:lumMod val="75000"/>
                    <a:lumOff val="25000"/>
                  </a:schemeClr>
                </a:solidFill>
                <a:latin typeface="+mj-lt"/>
              </a:rPr>
              <a:t>Case-Study + Project </a:t>
            </a:r>
          </a:p>
        </p:txBody>
      </p:sp>
      <p:cxnSp>
        <p:nvCxnSpPr>
          <p:cNvPr id="8" name="Straight Arrow Connector 7">
            <a:extLst>
              <a:ext uri="{FF2B5EF4-FFF2-40B4-BE49-F238E27FC236}">
                <a16:creationId xmlns:a16="http://schemas.microsoft.com/office/drawing/2014/main" id="{3C22AC00-516E-47FF-9085-766AEA891B02}"/>
              </a:ext>
            </a:extLst>
          </p:cNvPr>
          <p:cNvCxnSpPr/>
          <p:nvPr/>
        </p:nvCxnSpPr>
        <p:spPr>
          <a:xfrm flipH="1">
            <a:off x="2211388" y="217675"/>
            <a:ext cx="1785937" cy="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AFA1C2-EAB8-4C3F-B161-C5C1D295F3AA}"/>
              </a:ext>
            </a:extLst>
          </p:cNvPr>
          <p:cNvCxnSpPr>
            <a:stCxn id="6" idx="3"/>
          </p:cNvCxnSpPr>
          <p:nvPr/>
        </p:nvCxnSpPr>
        <p:spPr>
          <a:xfrm flipV="1">
            <a:off x="8830852" y="217675"/>
            <a:ext cx="1441861" cy="5952"/>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1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9022</TotalTime>
  <Words>3114</Words>
  <Application>Microsoft Office PowerPoint</Application>
  <PresentationFormat>Widescreen</PresentationFormat>
  <Paragraphs>202</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Georgia</vt:lpstr>
      <vt:lpstr>Palatino Linotype</vt:lpstr>
      <vt:lpstr>Wingdings</vt:lpstr>
      <vt:lpstr>Office Theme</vt:lpstr>
      <vt:lpstr>PowerPoint Presentation</vt:lpstr>
      <vt:lpstr>PowerPoint Presentation</vt:lpstr>
      <vt:lpstr>AI is Expansive</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Instructions </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941</cp:revision>
  <dcterms:created xsi:type="dcterms:W3CDTF">2020-06-14T19:48:25Z</dcterms:created>
  <dcterms:modified xsi:type="dcterms:W3CDTF">2021-09-07T15:51:46Z</dcterms:modified>
</cp:coreProperties>
</file>