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324" r:id="rId2"/>
    <p:sldId id="325" r:id="rId3"/>
    <p:sldId id="266" r:id="rId4"/>
    <p:sldId id="304" r:id="rId5"/>
    <p:sldId id="276" r:id="rId6"/>
    <p:sldId id="323" r:id="rId7"/>
    <p:sldId id="278" r:id="rId8"/>
    <p:sldId id="279" r:id="rId9"/>
    <p:sldId id="282" r:id="rId10"/>
    <p:sldId id="277" r:id="rId11"/>
    <p:sldId id="281" r:id="rId12"/>
    <p:sldId id="280" r:id="rId13"/>
    <p:sldId id="284" r:id="rId14"/>
    <p:sldId id="287" r:id="rId15"/>
    <p:sldId id="296" r:id="rId16"/>
    <p:sldId id="288" r:id="rId17"/>
    <p:sldId id="289" r:id="rId18"/>
    <p:sldId id="290" r:id="rId19"/>
    <p:sldId id="293" r:id="rId20"/>
    <p:sldId id="294"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66FF"/>
    <a:srgbClr val="3366FF"/>
    <a:srgbClr val="0066FF"/>
    <a:srgbClr val="759FCC"/>
    <a:srgbClr val="6699FF"/>
    <a:srgbClr val="0099FF"/>
    <a:srgbClr val="CC3300"/>
    <a:srgbClr val="DE3500"/>
    <a:srgbClr val="0033CC"/>
    <a:srgbClr val="9966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490" autoAdjust="0"/>
    <p:restoredTop sz="83912" autoAdjust="0"/>
  </p:normalViewPr>
  <p:slideViewPr>
    <p:cSldViewPr snapToGrid="0" showGuides="1">
      <p:cViewPr varScale="1">
        <p:scale>
          <a:sx n="59" d="100"/>
          <a:sy n="59" d="100"/>
        </p:scale>
        <p:origin x="128" y="44"/>
      </p:cViewPr>
      <p:guideLst>
        <p:guide orient="horz" pos="2160"/>
        <p:guide pos="3840"/>
      </p:guideLst>
    </p:cSldViewPr>
  </p:slideViewPr>
  <p:notesTextViewPr>
    <p:cViewPr>
      <p:scale>
        <a:sx n="75" d="100"/>
        <a:sy n="75"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D93C9B2-20F6-4DB1-B471-224337D0AC79}" type="datetimeFigureOut">
              <a:rPr lang="en-US" smtClean="0"/>
              <a:t>11/15/2021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148858F-F1DB-4027-9C85-CCA6849540DD}" type="slidenum">
              <a:rPr lang="en-US" smtClean="0"/>
              <a:t>‹#›</a:t>
            </a:fld>
            <a:endParaRPr lang="en-US"/>
          </a:p>
        </p:txBody>
      </p:sp>
    </p:spTree>
    <p:extLst>
      <p:ext uri="{BB962C8B-B14F-4D97-AF65-F5344CB8AC3E}">
        <p14:creationId xmlns:p14="http://schemas.microsoft.com/office/powerpoint/2010/main" val="818699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Palatino Linotype" panose="02040502050505030304" pitchFamily="18" charset="0"/>
            </a:endParaRPr>
          </a:p>
          <a:p>
            <a:endParaRPr lang="en-US" dirty="0">
              <a:latin typeface="Palatino Linotype" panose="02040502050505030304" pitchFamily="18" charset="0"/>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1</a:t>
            </a:fld>
            <a:endParaRPr lang="en-US"/>
          </a:p>
        </p:txBody>
      </p:sp>
    </p:spTree>
    <p:extLst>
      <p:ext uri="{BB962C8B-B14F-4D97-AF65-F5344CB8AC3E}">
        <p14:creationId xmlns:p14="http://schemas.microsoft.com/office/powerpoint/2010/main" val="35514228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And this graphic shows Python’s datatypes.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https://pynative.com/python-data-types/</a:t>
            </a:r>
          </a:p>
        </p:txBody>
      </p:sp>
      <p:sp>
        <p:nvSpPr>
          <p:cNvPr id="4" name="Slide Number Placeholder 3"/>
          <p:cNvSpPr>
            <a:spLocks noGrp="1"/>
          </p:cNvSpPr>
          <p:nvPr>
            <p:ph type="sldNum" sz="quarter" idx="5"/>
          </p:nvPr>
        </p:nvSpPr>
        <p:spPr/>
        <p:txBody>
          <a:bodyPr/>
          <a:lstStyle/>
          <a:p>
            <a:fld id="{3148858F-F1DB-4027-9C85-CCA6849540DD}" type="slidenum">
              <a:rPr lang="en-US" smtClean="0"/>
              <a:t>10</a:t>
            </a:fld>
            <a:endParaRPr lang="en-US"/>
          </a:p>
        </p:txBody>
      </p:sp>
    </p:spTree>
    <p:extLst>
      <p:ext uri="{BB962C8B-B14F-4D97-AF65-F5344CB8AC3E}">
        <p14:creationId xmlns:p14="http://schemas.microsoft.com/office/powerpoint/2010/main" val="622868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Exercise 2 starts on page 10 of the textbook.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Exercise 3 starts on page 13 of the textbook.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11</a:t>
            </a:fld>
            <a:endParaRPr lang="en-US"/>
          </a:p>
        </p:txBody>
      </p:sp>
    </p:spTree>
    <p:extLst>
      <p:ext uri="{BB962C8B-B14F-4D97-AF65-F5344CB8AC3E}">
        <p14:creationId xmlns:p14="http://schemas.microsoft.com/office/powerpoint/2010/main" val="8804536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Adam naming the animals in the Biblical story.  Variable naming and standards are critically important.</a:t>
            </a:r>
          </a:p>
        </p:txBody>
      </p:sp>
      <p:sp>
        <p:nvSpPr>
          <p:cNvPr id="4" name="Slide Number Placeholder 3"/>
          <p:cNvSpPr>
            <a:spLocks noGrp="1"/>
          </p:cNvSpPr>
          <p:nvPr>
            <p:ph type="sldNum" sz="quarter" idx="5"/>
          </p:nvPr>
        </p:nvSpPr>
        <p:spPr/>
        <p:txBody>
          <a:bodyPr/>
          <a:lstStyle/>
          <a:p>
            <a:fld id="{3148858F-F1DB-4027-9C85-CCA6849540DD}" type="slidenum">
              <a:rPr lang="en-US" smtClean="0"/>
              <a:t>12</a:t>
            </a:fld>
            <a:endParaRPr lang="en-US"/>
          </a:p>
        </p:txBody>
      </p:sp>
    </p:spTree>
    <p:extLst>
      <p:ext uri="{BB962C8B-B14F-4D97-AF65-F5344CB8AC3E}">
        <p14:creationId xmlns:p14="http://schemas.microsoft.com/office/powerpoint/2010/main" val="8283791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Exercise 4 starts on page 16 of the textbook.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Exercise 5 starts on page 17 of the textbook.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Exercise 6 starts on page 18 of the textbook.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13</a:t>
            </a:fld>
            <a:endParaRPr lang="en-US"/>
          </a:p>
        </p:txBody>
      </p:sp>
    </p:spTree>
    <p:extLst>
      <p:ext uri="{BB962C8B-B14F-4D97-AF65-F5344CB8AC3E}">
        <p14:creationId xmlns:p14="http://schemas.microsoft.com/office/powerpoint/2010/main" val="16679581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14</a:t>
            </a:fld>
            <a:endParaRPr lang="en-US"/>
          </a:p>
        </p:txBody>
      </p:sp>
    </p:spTree>
    <p:extLst>
      <p:ext uri="{BB962C8B-B14F-4D97-AF65-F5344CB8AC3E}">
        <p14:creationId xmlns:p14="http://schemas.microsoft.com/office/powerpoint/2010/main" val="29964545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15</a:t>
            </a:fld>
            <a:endParaRPr lang="en-US"/>
          </a:p>
        </p:txBody>
      </p:sp>
    </p:spTree>
    <p:extLst>
      <p:ext uri="{BB962C8B-B14F-4D97-AF65-F5344CB8AC3E}">
        <p14:creationId xmlns:p14="http://schemas.microsoft.com/office/powerpoint/2010/main" val="307995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Exercise 7 starts on page 21 of the textbook.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16</a:t>
            </a:fld>
            <a:endParaRPr lang="en-US"/>
          </a:p>
        </p:txBody>
      </p:sp>
    </p:spTree>
    <p:extLst>
      <p:ext uri="{BB962C8B-B14F-4D97-AF65-F5344CB8AC3E}">
        <p14:creationId xmlns:p14="http://schemas.microsoft.com/office/powerpoint/2010/main" val="63085716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17</a:t>
            </a:fld>
            <a:endParaRPr lang="en-US"/>
          </a:p>
        </p:txBody>
      </p:sp>
    </p:spTree>
    <p:extLst>
      <p:ext uri="{BB962C8B-B14F-4D97-AF65-F5344CB8AC3E}">
        <p14:creationId xmlns:p14="http://schemas.microsoft.com/office/powerpoint/2010/main" val="55508506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Exercise 8 starts on page 24 of the textbook.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Exercise 9 starts on page 25 of the textbook.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Exercise 10 starts on page 28 of the textbook.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18</a:t>
            </a:fld>
            <a:endParaRPr lang="en-US"/>
          </a:p>
        </p:txBody>
      </p:sp>
    </p:spTree>
    <p:extLst>
      <p:ext uri="{BB962C8B-B14F-4D97-AF65-F5344CB8AC3E}">
        <p14:creationId xmlns:p14="http://schemas.microsoft.com/office/powerpoint/2010/main" val="331822313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19</a:t>
            </a:fld>
            <a:endParaRPr lang="en-US"/>
          </a:p>
        </p:txBody>
      </p:sp>
    </p:spTree>
    <p:extLst>
      <p:ext uri="{BB962C8B-B14F-4D97-AF65-F5344CB8AC3E}">
        <p14:creationId xmlns:p14="http://schemas.microsoft.com/office/powerpoint/2010/main" val="6515914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Palatino Linotype" panose="02040502050505030304" pitchFamily="18" charset="0"/>
            </a:endParaRPr>
          </a:p>
          <a:p>
            <a:endParaRPr lang="en-US" dirty="0">
              <a:latin typeface="Palatino Linotype" panose="02040502050505030304" pitchFamily="18" charset="0"/>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2</a:t>
            </a:fld>
            <a:endParaRPr lang="en-US"/>
          </a:p>
        </p:txBody>
      </p:sp>
    </p:spTree>
    <p:extLst>
      <p:ext uri="{BB962C8B-B14F-4D97-AF65-F5344CB8AC3E}">
        <p14:creationId xmlns:p14="http://schemas.microsoft.com/office/powerpoint/2010/main" val="16023746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Exercise 11 starts on page 30 of the textbook.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Exercise 12 starts on page 31 of the textbook.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20</a:t>
            </a:fld>
            <a:endParaRPr lang="en-US"/>
          </a:p>
        </p:txBody>
      </p:sp>
    </p:spTree>
    <p:extLst>
      <p:ext uri="{BB962C8B-B14F-4D97-AF65-F5344CB8AC3E}">
        <p14:creationId xmlns:p14="http://schemas.microsoft.com/office/powerpoint/2010/main" val="22974967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3</a:t>
            </a:fld>
            <a:endParaRPr lang="en-US"/>
          </a:p>
        </p:txBody>
      </p:sp>
    </p:spTree>
    <p:extLst>
      <p:ext uri="{BB962C8B-B14F-4D97-AF65-F5344CB8AC3E}">
        <p14:creationId xmlns:p14="http://schemas.microsoft.com/office/powerpoint/2010/main" val="12077926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r>
              <a:rPr lang="en-US" sz="1100" b="1" dirty="0">
                <a:solidFill>
                  <a:srgbClr val="24292F"/>
                </a:solidFill>
                <a:effectLst>
                  <a:outerShdw blurRad="38100" dist="38100" dir="2700000" algn="tl">
                    <a:srgbClr val="000000">
                      <a:alpha val="43137"/>
                    </a:srgbClr>
                  </a:outerShdw>
                </a:effectLst>
                <a:latin typeface="+mn-lt"/>
                <a:ea typeface="Times New Roman" panose="02020603050405020304" pitchFamily="18" charset="0"/>
              </a:rPr>
              <a:t>Focus</a:t>
            </a:r>
          </a:p>
          <a:p>
            <a:pPr marL="800100" marR="0" lvl="1" indent="-342900" algn="l" defTabSz="914400" rtl="0" eaLnBrk="1" fontAlgn="auto" latinLnBrk="0" hangingPunct="1">
              <a:lnSpc>
                <a:spcPct val="100000"/>
              </a:lnSpc>
              <a:spcBef>
                <a:spcPts val="0"/>
              </a:spcBef>
              <a:spcAft>
                <a:spcPts val="0"/>
              </a:spcAft>
              <a:buClrTx/>
              <a:buSzTx/>
              <a:buFont typeface="Courier New" panose="02070309020205020404" pitchFamily="49" charset="0"/>
              <a:buChar char="o"/>
              <a:tabLst/>
              <a:defRPr/>
            </a:pPr>
            <a:r>
              <a:rPr lang="en-US" sz="1100" dirty="0">
                <a:solidFill>
                  <a:srgbClr val="24292F"/>
                </a:solidFill>
                <a:effectLst/>
                <a:latin typeface="+mn-lt"/>
                <a:ea typeface="Times New Roman" panose="02020603050405020304" pitchFamily="18" charset="0"/>
              </a:rPr>
              <a:t>So often, students think they can learn AI programming while multi-tasking on Facebook or texting friends on their cell phone. After programming for 30 years, I've learned one thing. You'll learn AI much faster if you can devote focused, uninterrupted time to practice.</a:t>
            </a:r>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r>
              <a:rPr lang="en-US" sz="1100" b="1" dirty="0">
                <a:effectLst/>
                <a:latin typeface="+mn-lt"/>
                <a:ea typeface="Calibri" panose="020F0502020204030204" pitchFamily="34" charset="0"/>
                <a:cs typeface="LMRoman12-Bold"/>
              </a:rPr>
              <a:t>Avoid the “copy and paste” approach to writing code</a:t>
            </a:r>
          </a:p>
          <a:p>
            <a:pPr marL="800100" marR="0" lvl="1" indent="-342900" algn="l" defTabSz="914400" rtl="0" eaLnBrk="1" fontAlgn="auto" latinLnBrk="0" hangingPunct="1">
              <a:lnSpc>
                <a:spcPct val="100000"/>
              </a:lnSpc>
              <a:spcBef>
                <a:spcPts val="0"/>
              </a:spcBef>
              <a:spcAft>
                <a:spcPts val="0"/>
              </a:spcAft>
              <a:buClrTx/>
              <a:buSzTx/>
              <a:buFont typeface="Courier New" panose="02070309020205020404" pitchFamily="49" charset="0"/>
              <a:buChar char="o"/>
              <a:tabLst/>
              <a:defRPr/>
            </a:pPr>
            <a:r>
              <a:rPr lang="en-US" sz="1100" dirty="0">
                <a:effectLst/>
                <a:latin typeface="+mn-lt"/>
                <a:ea typeface="Calibri" panose="020F0502020204030204" pitchFamily="34" charset="0"/>
                <a:cs typeface="LMRoman10-Regular"/>
              </a:rPr>
              <a:t>Although copying and pasting may help you to avoid typing errors, it can also interfere with your learning</a:t>
            </a:r>
            <a:r>
              <a:rPr lang="en-US" sz="1100" dirty="0">
                <a:effectLst/>
                <a:latin typeface="+mn-lt"/>
                <a:ea typeface="Calibri" panose="020F0502020204030204" pitchFamily="34" charset="0"/>
                <a:cs typeface="Times New Roman" panose="02020603050405020304" pitchFamily="18" charset="0"/>
              </a:rPr>
              <a:t> </a:t>
            </a:r>
            <a:r>
              <a:rPr lang="en-US" sz="1100" dirty="0">
                <a:effectLst/>
                <a:latin typeface="+mn-lt"/>
                <a:ea typeface="Calibri" panose="020F0502020204030204" pitchFamily="34" charset="0"/>
                <a:cs typeface="LMRoman10-Regular"/>
              </a:rPr>
              <a:t>process for two reasons:</a:t>
            </a:r>
          </a:p>
          <a:p>
            <a:pPr marL="1257300" marR="0" lvl="2" indent="-342900" algn="l" defTabSz="914400" rtl="0" eaLnBrk="1" fontAlgn="auto" latinLnBrk="0" hangingPunct="1">
              <a:lnSpc>
                <a:spcPct val="100000"/>
              </a:lnSpc>
              <a:spcBef>
                <a:spcPts val="0"/>
              </a:spcBef>
              <a:spcAft>
                <a:spcPts val="0"/>
              </a:spcAft>
              <a:buClrTx/>
              <a:buSzTx/>
              <a:buFont typeface="Courier New" panose="02070309020205020404" pitchFamily="49" charset="0"/>
              <a:buChar char="o"/>
              <a:tabLst/>
              <a:defRPr/>
            </a:pPr>
            <a:r>
              <a:rPr lang="en-US" sz="1100" dirty="0">
                <a:effectLst/>
                <a:latin typeface="+mn-lt"/>
                <a:ea typeface="Calibri" panose="020F0502020204030204" pitchFamily="34" charset="0"/>
                <a:cs typeface="Times New Roman" panose="02020603050405020304" pitchFamily="18" charset="0"/>
              </a:rPr>
              <a:t>Typing </a:t>
            </a:r>
            <a:r>
              <a:rPr lang="en-US" sz="1100" dirty="0">
                <a:effectLst/>
                <a:latin typeface="+mn-lt"/>
                <a:ea typeface="Calibri" panose="020F0502020204030204" pitchFamily="34" charset="0"/>
                <a:cs typeface="LMRoman10-Regular"/>
              </a:rPr>
              <a:t>errors can help you gain experience in writing code it provides informative feedback when you</a:t>
            </a:r>
            <a:r>
              <a:rPr lang="en-US" sz="1100" dirty="0">
                <a:effectLst/>
                <a:latin typeface="+mn-lt"/>
                <a:ea typeface="Calibri" panose="020F0502020204030204" pitchFamily="34" charset="0"/>
                <a:cs typeface="Times New Roman" panose="02020603050405020304" pitchFamily="18" charset="0"/>
              </a:rPr>
              <a:t> </a:t>
            </a:r>
            <a:r>
              <a:rPr lang="en-US" sz="1100" dirty="0">
                <a:effectLst/>
                <a:latin typeface="+mn-lt"/>
                <a:ea typeface="Calibri" panose="020F0502020204030204" pitchFamily="34" charset="0"/>
                <a:cs typeface="LMRoman10-Regular"/>
              </a:rPr>
              <a:t>make mistakes. Making and correcting typing errors is an important skill to develop, particularly</a:t>
            </a:r>
            <a:r>
              <a:rPr lang="en-US" sz="1100" dirty="0">
                <a:effectLst/>
                <a:latin typeface="+mn-lt"/>
                <a:ea typeface="Calibri" panose="020F0502020204030204" pitchFamily="34" charset="0"/>
                <a:cs typeface="Times New Roman" panose="02020603050405020304" pitchFamily="18" charset="0"/>
              </a:rPr>
              <a:t> </a:t>
            </a:r>
            <a:r>
              <a:rPr lang="en-US" sz="1100" dirty="0">
                <a:effectLst/>
                <a:latin typeface="+mn-lt"/>
                <a:ea typeface="Calibri" panose="020F0502020204030204" pitchFamily="34" charset="0"/>
                <a:cs typeface="LMRoman10-Regular"/>
              </a:rPr>
              <a:t>when you are typing a lot of code for your own data analysis.</a:t>
            </a:r>
          </a:p>
          <a:p>
            <a:pPr marL="1257300" marR="0" lvl="2" indent="-342900" algn="l" defTabSz="914400" rtl="0" eaLnBrk="1" fontAlgn="auto" latinLnBrk="0" hangingPunct="1">
              <a:lnSpc>
                <a:spcPct val="100000"/>
              </a:lnSpc>
              <a:spcBef>
                <a:spcPts val="0"/>
              </a:spcBef>
              <a:spcAft>
                <a:spcPts val="0"/>
              </a:spcAft>
              <a:buClrTx/>
              <a:buSzTx/>
              <a:buFont typeface="Courier New" panose="02070309020205020404" pitchFamily="49" charset="0"/>
              <a:buChar char="o"/>
              <a:tabLst/>
              <a:defRPr/>
            </a:pPr>
            <a:r>
              <a:rPr lang="en-US" sz="1100" dirty="0">
                <a:effectLst/>
                <a:latin typeface="+mn-lt"/>
                <a:ea typeface="Calibri" panose="020F0502020204030204" pitchFamily="34" charset="0"/>
                <a:cs typeface="Times New Roman" panose="02020603050405020304" pitchFamily="18" charset="0"/>
              </a:rPr>
              <a:t>Copying </a:t>
            </a:r>
            <a:r>
              <a:rPr lang="en-US" sz="1100" dirty="0">
                <a:effectLst/>
                <a:latin typeface="+mn-lt"/>
                <a:ea typeface="Calibri" panose="020F0502020204030204" pitchFamily="34" charset="0"/>
                <a:cs typeface="LMRoman10-Regular"/>
              </a:rPr>
              <a:t>and pasting code may give you the impression that you know what you are doing when – in reality – you probably do not fully understand what the individual blocks of code are actually doing.</a:t>
            </a:r>
            <a:r>
              <a:rPr lang="en-US" sz="1100" dirty="0">
                <a:effectLst/>
                <a:latin typeface="+mn-lt"/>
                <a:ea typeface="Calibri" panose="020F0502020204030204" pitchFamily="34" charset="0"/>
                <a:cs typeface="Times New Roman" panose="02020603050405020304" pitchFamily="18" charset="0"/>
              </a:rPr>
              <a:t> </a:t>
            </a:r>
            <a:r>
              <a:rPr lang="en-US" sz="1100" dirty="0">
                <a:effectLst/>
                <a:latin typeface="+mn-lt"/>
                <a:ea typeface="Calibri" panose="020F0502020204030204" pitchFamily="34" charset="0"/>
                <a:cs typeface="LMRoman10-Regular"/>
              </a:rPr>
              <a:t>Furthermore, this problem will just get worse as you deal with increasingly longer and more complicated</a:t>
            </a:r>
            <a:r>
              <a:rPr lang="en-US" sz="1100" dirty="0">
                <a:effectLst/>
                <a:latin typeface="+mn-lt"/>
                <a:ea typeface="Calibri" panose="020F0502020204030204" pitchFamily="34" charset="0"/>
                <a:cs typeface="Times New Roman" panose="02020603050405020304" pitchFamily="18" charset="0"/>
              </a:rPr>
              <a:t> s</a:t>
            </a:r>
            <a:r>
              <a:rPr lang="en-US" sz="1100" dirty="0">
                <a:effectLst/>
                <a:latin typeface="+mn-lt"/>
                <a:ea typeface="Calibri" panose="020F0502020204030204" pitchFamily="34" charset="0"/>
                <a:cs typeface="LMRoman10-Regular"/>
              </a:rPr>
              <a:t>cripts.</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lang="en-US" sz="1100" b="1" dirty="0">
                <a:effectLst/>
                <a:latin typeface="+mn-lt"/>
                <a:ea typeface="Calibri" panose="020F0502020204030204" pitchFamily="34" charset="0"/>
                <a:cs typeface="LMRoman12-Bold"/>
              </a:rPr>
              <a:t>Study code block-by-block, line-by-line</a:t>
            </a:r>
          </a:p>
          <a:p>
            <a:pPr marL="800100" marR="0" lvl="1" indent="-342900" algn="l" defTabSz="914400" rtl="0" eaLnBrk="1" fontAlgn="auto" latinLnBrk="0" hangingPunct="1">
              <a:lnSpc>
                <a:spcPct val="100000"/>
              </a:lnSpc>
              <a:spcBef>
                <a:spcPts val="0"/>
              </a:spcBef>
              <a:spcAft>
                <a:spcPts val="0"/>
              </a:spcAft>
              <a:buClrTx/>
              <a:buSzTx/>
              <a:buFont typeface="Courier New" panose="02070309020205020404" pitchFamily="49" charset="0"/>
              <a:buChar char="o"/>
              <a:tabLst/>
              <a:defRPr/>
            </a:pPr>
            <a:r>
              <a:rPr lang="en-US" sz="1100" dirty="0">
                <a:effectLst/>
                <a:latin typeface="+mn-lt"/>
                <a:ea typeface="Calibri" panose="020F0502020204030204" pitchFamily="34" charset="0"/>
                <a:cs typeface="LMRoman10-Regular"/>
              </a:rPr>
              <a:t>This means running one block of code at a time and making sure that you understand why the output is what</a:t>
            </a:r>
            <a:r>
              <a:rPr lang="en-US" sz="1100" dirty="0">
                <a:effectLst/>
                <a:latin typeface="+mn-lt"/>
                <a:ea typeface="Calibri" panose="020F0502020204030204" pitchFamily="34" charset="0"/>
                <a:cs typeface="Times New Roman" panose="02020603050405020304" pitchFamily="18" charset="0"/>
              </a:rPr>
              <a:t> </a:t>
            </a:r>
            <a:r>
              <a:rPr lang="en-US" sz="1100" dirty="0">
                <a:effectLst/>
                <a:latin typeface="+mn-lt"/>
                <a:ea typeface="Calibri" panose="020F0502020204030204" pitchFamily="34" charset="0"/>
                <a:cs typeface="LMRoman10-Regular"/>
              </a:rPr>
              <a:t>it is. If things are not clear, it is important to spend more time with that piece of the code. Here are some</a:t>
            </a:r>
            <a:r>
              <a:rPr lang="en-US" sz="1100" dirty="0">
                <a:effectLst/>
                <a:latin typeface="+mn-lt"/>
                <a:ea typeface="Calibri" panose="020F0502020204030204" pitchFamily="34" charset="0"/>
                <a:cs typeface="Times New Roman" panose="02020603050405020304" pitchFamily="18" charset="0"/>
              </a:rPr>
              <a:t> </a:t>
            </a:r>
            <a:r>
              <a:rPr lang="en-US" sz="1100" dirty="0">
                <a:effectLst/>
                <a:latin typeface="+mn-lt"/>
                <a:ea typeface="Calibri" panose="020F0502020204030204" pitchFamily="34" charset="0"/>
                <a:cs typeface="LMRoman10-Regular"/>
              </a:rPr>
              <a:t>tricks that are often helpful to understand a particular piece of code:</a:t>
            </a:r>
          </a:p>
          <a:p>
            <a:pPr marL="1257300" marR="0" lvl="2" indent="-342900" algn="l" defTabSz="914400" rtl="0" eaLnBrk="1" fontAlgn="auto" latinLnBrk="0" hangingPunct="1">
              <a:lnSpc>
                <a:spcPct val="100000"/>
              </a:lnSpc>
              <a:spcBef>
                <a:spcPts val="0"/>
              </a:spcBef>
              <a:spcAft>
                <a:spcPts val="0"/>
              </a:spcAft>
              <a:buClrTx/>
              <a:buSzTx/>
              <a:buFont typeface="Courier New" panose="02070309020205020404" pitchFamily="49" charset="0"/>
              <a:buChar char="o"/>
              <a:tabLst/>
              <a:defRPr/>
            </a:pPr>
            <a:r>
              <a:rPr lang="en-US" sz="1100" dirty="0">
                <a:effectLst/>
                <a:latin typeface="+mn-lt"/>
                <a:ea typeface="Calibri" panose="020F0502020204030204" pitchFamily="34" charset="0"/>
                <a:cs typeface="LMRoman10-Regular"/>
              </a:rPr>
              <a:t>Break a line of code into its components and try to understand the individual pieces.  Sometimes functions are nested within functions.</a:t>
            </a:r>
            <a:endParaRPr lang="en-US" sz="1100" dirty="0">
              <a:effectLst/>
              <a:latin typeface="+mn-lt"/>
              <a:ea typeface="Calibri" panose="020F0502020204030204" pitchFamily="34" charset="0"/>
              <a:cs typeface="Times New Roman" panose="02020603050405020304" pitchFamily="18" charset="0"/>
            </a:endParaRPr>
          </a:p>
          <a:p>
            <a:pPr marL="1257300" marR="0" lvl="2" indent="-342900" algn="l" defTabSz="914400" rtl="0" eaLnBrk="1" fontAlgn="auto" latinLnBrk="0" hangingPunct="1">
              <a:lnSpc>
                <a:spcPct val="100000"/>
              </a:lnSpc>
              <a:spcBef>
                <a:spcPts val="0"/>
              </a:spcBef>
              <a:spcAft>
                <a:spcPts val="0"/>
              </a:spcAft>
              <a:buClrTx/>
              <a:buSzTx/>
              <a:buFont typeface="Courier New" panose="02070309020205020404" pitchFamily="49" charset="0"/>
              <a:buChar char="o"/>
              <a:tabLst/>
              <a:defRPr/>
            </a:pPr>
            <a:r>
              <a:rPr lang="en-US" sz="1100" dirty="0">
                <a:effectLst/>
                <a:latin typeface="+mn-lt"/>
                <a:ea typeface="Calibri" panose="020F0502020204030204" pitchFamily="34" charset="0"/>
                <a:cs typeface="LMRoman10-Regular"/>
              </a:rPr>
              <a:t>Document what each block is doing. Clear documentation is critical as you may not remember what you did when you come back to a piece of code at some point in the future. As a wise programmer once said, “Write code for the future you.” Documentation is also useful when you want to adapt or reuse code in some other way. In situations like this, you will immediately know what a specific chunk of code does because it has been clearly documented.  </a:t>
            </a:r>
            <a:r>
              <a:rPr lang="en-US" sz="1100" b="1" dirty="0">
                <a:solidFill>
                  <a:schemeClr val="tx1">
                    <a:lumMod val="75000"/>
                    <a:lumOff val="25000"/>
                  </a:schemeClr>
                </a:solidFill>
                <a:effectLst/>
                <a:latin typeface="+mn-lt"/>
                <a:ea typeface="Calibri" panose="020F0502020204030204" pitchFamily="34" charset="0"/>
                <a:cs typeface="LMRoman10-Regular"/>
              </a:rPr>
              <a:t>Donald Knuth </a:t>
            </a:r>
            <a:r>
              <a:rPr lang="en-US" sz="1100" dirty="0">
                <a:effectLst/>
                <a:latin typeface="+mn-lt"/>
                <a:ea typeface="Calibri" panose="020F0502020204030204" pitchFamily="34" charset="0"/>
                <a:cs typeface="LMRoman10-Regular"/>
              </a:rPr>
              <a:t>– Literate Programming</a:t>
            </a:r>
            <a:endParaRPr lang="en-US" sz="1100" dirty="0">
              <a:effectLst/>
              <a:latin typeface="+mn-lt"/>
              <a:ea typeface="Calibri" panose="020F0502020204030204" pitchFamily="34" charset="0"/>
              <a:cs typeface="Times New Roman" panose="02020603050405020304" pitchFamily="18" charset="0"/>
            </a:endParaRPr>
          </a:p>
          <a:p>
            <a:pPr marL="1257300" marR="0" lvl="2" indent="-342900" algn="l" defTabSz="914400" rtl="0" eaLnBrk="1" fontAlgn="auto" latinLnBrk="0" hangingPunct="1">
              <a:lnSpc>
                <a:spcPct val="100000"/>
              </a:lnSpc>
              <a:spcBef>
                <a:spcPts val="0"/>
              </a:spcBef>
              <a:spcAft>
                <a:spcPts val="0"/>
              </a:spcAft>
              <a:buClrTx/>
              <a:buSzTx/>
              <a:buFont typeface="Courier New" panose="02070309020205020404" pitchFamily="49" charset="0"/>
              <a:buChar char="o"/>
              <a:tabLst/>
              <a:defRPr/>
            </a:pPr>
            <a:r>
              <a:rPr lang="en-US" sz="1100" dirty="0">
                <a:effectLst/>
                <a:latin typeface="+mn-lt"/>
                <a:ea typeface="Calibri" panose="020F0502020204030204" pitchFamily="34" charset="0"/>
                <a:cs typeface="LMRoman10-Regular"/>
              </a:rPr>
              <a:t>Perform mini experiments: create a simpler example in which you can tinker with the code and see what happens to the output.</a:t>
            </a:r>
            <a:endParaRPr lang="en-US" sz="1100" dirty="0">
              <a:effectLst/>
              <a:latin typeface="+mn-lt"/>
              <a:ea typeface="Calibri" panose="020F0502020204030204" pitchFamily="34" charset="0"/>
              <a:cs typeface="Times New Roman" panose="02020603050405020304" pitchFamily="18" charset="0"/>
            </a:endParaRP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lang="en-US" sz="1100" b="1" dirty="0">
                <a:effectLst/>
                <a:latin typeface="+mn-lt"/>
                <a:ea typeface="Calibri" panose="020F0502020204030204" pitchFamily="34" charset="0"/>
                <a:cs typeface="LMRoman12-Bold"/>
              </a:rPr>
              <a:t>Use the internet to find answers</a:t>
            </a:r>
          </a:p>
          <a:p>
            <a:pPr marL="800100" marR="0" lvl="1" indent="-342900" algn="l" defTabSz="914400" rtl="0" eaLnBrk="1" fontAlgn="auto" latinLnBrk="0" hangingPunct="1">
              <a:lnSpc>
                <a:spcPct val="100000"/>
              </a:lnSpc>
              <a:spcBef>
                <a:spcPts val="0"/>
              </a:spcBef>
              <a:spcAft>
                <a:spcPts val="0"/>
              </a:spcAft>
              <a:buClrTx/>
              <a:buSzTx/>
              <a:buFont typeface="Courier New" panose="02070309020205020404" pitchFamily="49" charset="0"/>
              <a:buChar char="o"/>
              <a:tabLst/>
              <a:defRPr/>
            </a:pPr>
            <a:r>
              <a:rPr lang="en-US" sz="1100" dirty="0">
                <a:effectLst/>
                <a:latin typeface="+mn-lt"/>
                <a:ea typeface="Calibri" panose="020F0502020204030204" pitchFamily="34" charset="0"/>
                <a:cs typeface="LMRoman10-Regular"/>
              </a:rPr>
              <a:t>Everybody (from novice to more experienced users) relies on the internet when they don’t understand</a:t>
            </a:r>
            <a:r>
              <a:rPr lang="en-US" sz="1100" dirty="0">
                <a:effectLst/>
                <a:latin typeface="+mn-lt"/>
                <a:ea typeface="Calibri" panose="020F0502020204030204" pitchFamily="34" charset="0"/>
                <a:cs typeface="Times New Roman" panose="02020603050405020304" pitchFamily="18" charset="0"/>
              </a:rPr>
              <a:t> </a:t>
            </a:r>
            <a:r>
              <a:rPr lang="en-US" sz="1100" dirty="0">
                <a:effectLst/>
                <a:latin typeface="+mn-lt"/>
                <a:ea typeface="Calibri" panose="020F0502020204030204" pitchFamily="34" charset="0"/>
                <a:cs typeface="LMRoman10-Regular"/>
              </a:rPr>
              <a:t>something. It is likely that other people have already asked (and received useful answers) for the problem</a:t>
            </a:r>
            <a:r>
              <a:rPr lang="en-US" sz="1100" dirty="0">
                <a:effectLst/>
                <a:latin typeface="+mn-lt"/>
                <a:ea typeface="Calibri" panose="020F0502020204030204" pitchFamily="34" charset="0"/>
                <a:cs typeface="Times New Roman" panose="02020603050405020304" pitchFamily="18" charset="0"/>
              </a:rPr>
              <a:t> </a:t>
            </a:r>
            <a:r>
              <a:rPr lang="en-US" sz="1100" dirty="0">
                <a:effectLst/>
                <a:latin typeface="+mn-lt"/>
                <a:ea typeface="Calibri" panose="020F0502020204030204" pitchFamily="34" charset="0"/>
                <a:cs typeface="LMRoman10-Regular"/>
              </a:rPr>
              <a:t>that you are facing. However, finding the exact piece of information that you need might be hard, especially</a:t>
            </a:r>
            <a:r>
              <a:rPr lang="en-US" sz="1100" dirty="0">
                <a:effectLst/>
                <a:latin typeface="+mn-lt"/>
                <a:ea typeface="Calibri" panose="020F0502020204030204" pitchFamily="34" charset="0"/>
                <a:cs typeface="Times New Roman" panose="02020603050405020304" pitchFamily="18" charset="0"/>
              </a:rPr>
              <a:t> </a:t>
            </a:r>
            <a:r>
              <a:rPr lang="en-US" sz="1100" dirty="0">
                <a:effectLst/>
                <a:latin typeface="+mn-lt"/>
                <a:ea typeface="Calibri" panose="020F0502020204030204" pitchFamily="34" charset="0"/>
                <a:cs typeface="LMRoman10-Regular"/>
              </a:rPr>
              <a:t>if you don’t use the correct terms/key words. Learning how to search for the information that you need is</a:t>
            </a:r>
            <a:r>
              <a:rPr lang="en-US" sz="1100" dirty="0">
                <a:effectLst/>
                <a:latin typeface="+mn-lt"/>
                <a:ea typeface="Calibri" panose="020F0502020204030204" pitchFamily="34" charset="0"/>
                <a:cs typeface="Times New Roman" panose="02020603050405020304" pitchFamily="18" charset="0"/>
              </a:rPr>
              <a:t> </a:t>
            </a:r>
            <a:r>
              <a:rPr lang="en-US" sz="1100" dirty="0">
                <a:effectLst/>
                <a:latin typeface="+mn-lt"/>
                <a:ea typeface="Calibri" panose="020F0502020204030204" pitchFamily="34" charset="0"/>
                <a:cs typeface="LMRoman10-Regular"/>
              </a:rPr>
              <a:t>a skill that also takes practice. “</a:t>
            </a:r>
            <a:r>
              <a:rPr lang="en-US" sz="1100" dirty="0" err="1">
                <a:effectLst/>
                <a:latin typeface="+mn-lt"/>
                <a:ea typeface="Calibri" panose="020F0502020204030204" pitchFamily="34" charset="0"/>
                <a:cs typeface="LMRoman10-Regular"/>
              </a:rPr>
              <a:t>Stackoverflow</a:t>
            </a:r>
            <a:r>
              <a:rPr lang="en-US" sz="1100" dirty="0">
                <a:effectLst/>
                <a:latin typeface="+mn-lt"/>
                <a:ea typeface="Calibri" panose="020F0502020204030204" pitchFamily="34" charset="0"/>
                <a:cs typeface="LMRoman10-Regular"/>
              </a:rPr>
              <a:t>” and existing </a:t>
            </a:r>
            <a:r>
              <a:rPr lang="en-US" sz="1100" dirty="0" err="1">
                <a:effectLst/>
                <a:latin typeface="+mn-lt"/>
                <a:ea typeface="Calibri" panose="020F0502020204030204" pitchFamily="34" charset="0"/>
                <a:cs typeface="LMRoman10-Regular"/>
              </a:rPr>
              <a:t>cheatsheets</a:t>
            </a:r>
            <a:r>
              <a:rPr lang="en-US" sz="1100" dirty="0">
                <a:effectLst/>
                <a:latin typeface="+mn-lt"/>
                <a:ea typeface="Calibri" panose="020F0502020204030204" pitchFamily="34" charset="0"/>
                <a:cs typeface="LMRoman10-Regular"/>
              </a:rPr>
              <a:t> can be very helpful.</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lang="en-US" sz="1100" b="1" dirty="0">
                <a:effectLst/>
                <a:latin typeface="+mn-lt"/>
                <a:ea typeface="Calibri" panose="020F0502020204030204" pitchFamily="34" charset="0"/>
                <a:cs typeface="LMRoman10-Regular"/>
              </a:rPr>
              <a:t>Ask for Help</a:t>
            </a:r>
          </a:p>
          <a:p>
            <a:pPr marL="800100" marR="0" lvl="1" indent="-342900" algn="l" defTabSz="914400" rtl="0" eaLnBrk="1" fontAlgn="auto" latinLnBrk="0" hangingPunct="1">
              <a:lnSpc>
                <a:spcPct val="100000"/>
              </a:lnSpc>
              <a:spcBef>
                <a:spcPts val="0"/>
              </a:spcBef>
              <a:spcAft>
                <a:spcPts val="0"/>
              </a:spcAft>
              <a:buClrTx/>
              <a:buSzTx/>
              <a:buFont typeface="Courier New" panose="02070309020205020404" pitchFamily="49" charset="0"/>
              <a:buChar char="o"/>
              <a:tabLst/>
              <a:defRPr/>
            </a:pPr>
            <a:r>
              <a:rPr lang="en-US" sz="1100" b="0" dirty="0">
                <a:effectLst/>
                <a:latin typeface="+mn-lt"/>
                <a:ea typeface="Calibri" panose="020F0502020204030204" pitchFamily="34" charset="0"/>
                <a:cs typeface="LMRoman10-Regular"/>
              </a:rPr>
              <a:t>We’re all learning.  And some days, I feel like I’m the one who has the most to learn.  Alcoa story.</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lang="en-US" sz="1100" b="1" dirty="0">
                <a:effectLst/>
                <a:latin typeface="+mn-lt"/>
                <a:ea typeface="Calibri" panose="020F0502020204030204" pitchFamily="34" charset="0"/>
                <a:cs typeface="LMRoman12-Bold"/>
              </a:rPr>
              <a:t>Take your time</a:t>
            </a:r>
          </a:p>
          <a:p>
            <a:pPr marL="800100" marR="0" lvl="1" indent="-342900" algn="l" defTabSz="914400" rtl="0" eaLnBrk="1" fontAlgn="auto" latinLnBrk="0" hangingPunct="1">
              <a:lnSpc>
                <a:spcPct val="100000"/>
              </a:lnSpc>
              <a:spcBef>
                <a:spcPts val="0"/>
              </a:spcBef>
              <a:spcAft>
                <a:spcPts val="0"/>
              </a:spcAft>
              <a:buClrTx/>
              <a:buSzTx/>
              <a:buFont typeface="Courier New" panose="02070309020205020404" pitchFamily="49" charset="0"/>
              <a:buChar char="o"/>
              <a:tabLst/>
              <a:defRPr/>
            </a:pPr>
            <a:r>
              <a:rPr lang="en-US" sz="1100" dirty="0">
                <a:effectLst/>
                <a:latin typeface="+mn-lt"/>
                <a:ea typeface="Calibri" panose="020F0502020204030204" pitchFamily="34" charset="0"/>
                <a:cs typeface="LMRoman10-Regular"/>
              </a:rPr>
              <a:t>It is important to realize that it takes time to learn AI. What this implies is that you should not</a:t>
            </a:r>
            <a:r>
              <a:rPr lang="en-US" sz="1100" dirty="0">
                <a:effectLst/>
                <a:latin typeface="+mn-lt"/>
                <a:ea typeface="Calibri" panose="020F0502020204030204" pitchFamily="34" charset="0"/>
                <a:cs typeface="Times New Roman" panose="02020603050405020304" pitchFamily="18" charset="0"/>
              </a:rPr>
              <a:t> </a:t>
            </a:r>
            <a:r>
              <a:rPr lang="en-US" sz="1100" dirty="0">
                <a:effectLst/>
                <a:latin typeface="+mn-lt"/>
                <a:ea typeface="Calibri" panose="020F0502020204030204" pitchFamily="34" charset="0"/>
                <a:cs typeface="LMRoman10-Regular"/>
              </a:rPr>
              <a:t>rush to get things done if you want to master this skill. In particular, everybody goes through some level of</a:t>
            </a:r>
            <a:r>
              <a:rPr lang="en-US" sz="1100" dirty="0">
                <a:effectLst/>
                <a:latin typeface="+mn-lt"/>
                <a:ea typeface="Calibri" panose="020F0502020204030204" pitchFamily="34" charset="0"/>
                <a:cs typeface="Times New Roman" panose="02020603050405020304" pitchFamily="18" charset="0"/>
              </a:rPr>
              <a:t> </a:t>
            </a:r>
            <a:r>
              <a:rPr lang="en-US" sz="1100" dirty="0">
                <a:effectLst/>
                <a:latin typeface="+mn-lt"/>
                <a:ea typeface="Calibri" panose="020F0502020204030204" pitchFamily="34" charset="0"/>
                <a:cs typeface="LMRoman10-Regular"/>
              </a:rPr>
              <a:t>struggle and frustration when learning AI. However, once you have mastered it, you will be amazed</a:t>
            </a:r>
            <a:r>
              <a:rPr lang="en-US" sz="1100" dirty="0">
                <a:effectLst/>
                <a:latin typeface="+mn-lt"/>
                <a:ea typeface="Calibri" panose="020F0502020204030204" pitchFamily="34" charset="0"/>
                <a:cs typeface="Times New Roman" panose="02020603050405020304" pitchFamily="18" charset="0"/>
              </a:rPr>
              <a:t> </a:t>
            </a:r>
            <a:r>
              <a:rPr lang="en-US" sz="1100" dirty="0">
                <a:effectLst/>
                <a:latin typeface="+mn-lt"/>
                <a:ea typeface="Calibri" panose="020F0502020204030204" pitchFamily="34" charset="0"/>
                <a:cs typeface="LMRoman10-Regular"/>
              </a:rPr>
              <a:t>by what this skill can do for you.</a:t>
            </a:r>
            <a:endParaRPr lang="en-US" sz="1100" dirty="0">
              <a:effectLst/>
              <a:latin typeface="+mn-lt"/>
              <a:ea typeface="Calibri" panose="020F0502020204030204" pitchFamily="34" charset="0"/>
              <a:cs typeface="Times New Roman" panose="02020603050405020304" pitchFamily="18" charset="0"/>
            </a:endParaRP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800100" marR="0" lvl="1" indent="-342900" algn="l" defTabSz="914400" rtl="0" eaLnBrk="1" fontAlgn="auto" latinLnBrk="0" hangingPunct="1">
              <a:lnSpc>
                <a:spcPct val="100000"/>
              </a:lnSpc>
              <a:spcBef>
                <a:spcPts val="0"/>
              </a:spcBef>
              <a:spcAft>
                <a:spcPts val="0"/>
              </a:spcAft>
              <a:buClrTx/>
              <a:buSzTx/>
              <a:buFont typeface="Courier New" panose="02070309020205020404" pitchFamily="49" charset="0"/>
              <a:buChar char="o"/>
              <a:tabLst/>
              <a:defRPr/>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800100" marR="0" lvl="1" indent="-342900" algn="l" defTabSz="914400" rtl="0" eaLnBrk="1" fontAlgn="auto" latinLnBrk="0" hangingPunct="1">
              <a:lnSpc>
                <a:spcPct val="100000"/>
              </a:lnSpc>
              <a:spcBef>
                <a:spcPts val="0"/>
              </a:spcBef>
              <a:spcAft>
                <a:spcPts val="0"/>
              </a:spcAft>
              <a:buClrTx/>
              <a:buSzTx/>
              <a:buFont typeface="+mj-lt"/>
              <a:buAutoNum type="arabicPeriod"/>
              <a:tabLst/>
              <a:defRPr/>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800100" marR="0" lvl="1" indent="-342900" algn="l" defTabSz="914400" rtl="0" eaLnBrk="1" fontAlgn="auto" latinLnBrk="0" hangingPunct="1">
              <a:lnSpc>
                <a:spcPct val="100000"/>
              </a:lnSpc>
              <a:spcBef>
                <a:spcPts val="0"/>
              </a:spcBef>
              <a:spcAft>
                <a:spcPts val="0"/>
              </a:spcAft>
              <a:buClrTx/>
              <a:buSzTx/>
              <a:buFont typeface="Courier New" panose="02070309020205020404" pitchFamily="49" charset="0"/>
              <a:buChar char="o"/>
              <a:tabLst/>
              <a:defRPr/>
            </a:pPr>
            <a:endParaRPr lang="en-US" sz="1800" dirty="0">
              <a:effectLst/>
              <a:latin typeface="Times New Roman" panose="02020603050405020304" pitchFamily="18" charset="0"/>
              <a:ea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4</a:t>
            </a:fld>
            <a:endParaRPr lang="en-US"/>
          </a:p>
        </p:txBody>
      </p:sp>
    </p:spTree>
    <p:extLst>
      <p:ext uri="{BB962C8B-B14F-4D97-AF65-F5344CB8AC3E}">
        <p14:creationId xmlns:p14="http://schemas.microsoft.com/office/powerpoint/2010/main" val="19557628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Interpreted languages are much slower than compiled languages.  When performance matters, an interpreted language may not be the best solution.  If that’s the case with you, Nvidia provides the Cuda development environment which supports the C and C++ languages.  These are compiled languages as opposed to interpreted. </a:t>
            </a:r>
          </a:p>
        </p:txBody>
      </p:sp>
      <p:sp>
        <p:nvSpPr>
          <p:cNvPr id="4" name="Slide Number Placeholder 3"/>
          <p:cNvSpPr>
            <a:spLocks noGrp="1"/>
          </p:cNvSpPr>
          <p:nvPr>
            <p:ph type="sldNum" sz="quarter" idx="5"/>
          </p:nvPr>
        </p:nvSpPr>
        <p:spPr/>
        <p:txBody>
          <a:bodyPr/>
          <a:lstStyle/>
          <a:p>
            <a:fld id="{3148858F-F1DB-4027-9C85-CCA6849540DD}" type="slidenum">
              <a:rPr lang="en-US" smtClean="0"/>
              <a:t>5</a:t>
            </a:fld>
            <a:endParaRPr lang="en-US"/>
          </a:p>
        </p:txBody>
      </p:sp>
    </p:spTree>
    <p:extLst>
      <p:ext uri="{BB962C8B-B14F-4D97-AF65-F5344CB8AC3E}">
        <p14:creationId xmlns:p14="http://schemas.microsoft.com/office/powerpoint/2010/main" val="41299228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Quick overview of the JupyterLab integrated development environment (IDE).</a:t>
            </a:r>
          </a:p>
        </p:txBody>
      </p:sp>
      <p:sp>
        <p:nvSpPr>
          <p:cNvPr id="4" name="Slide Number Placeholder 3"/>
          <p:cNvSpPr>
            <a:spLocks noGrp="1"/>
          </p:cNvSpPr>
          <p:nvPr>
            <p:ph type="sldNum" sz="quarter" idx="5"/>
          </p:nvPr>
        </p:nvSpPr>
        <p:spPr/>
        <p:txBody>
          <a:bodyPr/>
          <a:lstStyle/>
          <a:p>
            <a:fld id="{3148858F-F1DB-4027-9C85-CCA6849540DD}" type="slidenum">
              <a:rPr lang="en-US" smtClean="0"/>
              <a:t>6</a:t>
            </a:fld>
            <a:endParaRPr lang="en-US"/>
          </a:p>
        </p:txBody>
      </p:sp>
    </p:spTree>
    <p:extLst>
      <p:ext uri="{BB962C8B-B14F-4D97-AF65-F5344CB8AC3E}">
        <p14:creationId xmlns:p14="http://schemas.microsoft.com/office/powerpoint/2010/main" val="12796465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7</a:t>
            </a:fld>
            <a:endParaRPr lang="en-US"/>
          </a:p>
        </p:txBody>
      </p:sp>
    </p:spTree>
    <p:extLst>
      <p:ext uri="{BB962C8B-B14F-4D97-AF65-F5344CB8AC3E}">
        <p14:creationId xmlns:p14="http://schemas.microsoft.com/office/powerpoint/2010/main" val="40543868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Exercise 1 starts on page 9 of the textbook.  </a:t>
            </a:r>
          </a:p>
        </p:txBody>
      </p:sp>
      <p:sp>
        <p:nvSpPr>
          <p:cNvPr id="4" name="Slide Number Placeholder 3"/>
          <p:cNvSpPr>
            <a:spLocks noGrp="1"/>
          </p:cNvSpPr>
          <p:nvPr>
            <p:ph type="sldNum" sz="quarter" idx="5"/>
          </p:nvPr>
        </p:nvSpPr>
        <p:spPr/>
        <p:txBody>
          <a:bodyPr/>
          <a:lstStyle/>
          <a:p>
            <a:fld id="{3148858F-F1DB-4027-9C85-CCA6849540DD}" type="slidenum">
              <a:rPr lang="en-US" smtClean="0"/>
              <a:t>8</a:t>
            </a:fld>
            <a:endParaRPr lang="en-US"/>
          </a:p>
        </p:txBody>
      </p:sp>
    </p:spTree>
    <p:extLst>
      <p:ext uri="{BB962C8B-B14F-4D97-AF65-F5344CB8AC3E}">
        <p14:creationId xmlns:p14="http://schemas.microsoft.com/office/powerpoint/2010/main" val="19856641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In computer science, a variable is a named location in memory.  Consider this clear plastic container with a variety of objects in it.  Each object is a specific size and takes up a certain amount of space.  Now think of this container as your computer’s memory.  Each time you create and assign a specific value to a variable, the software allocates space in memory large enough to contain whatever you assign to it.  Or using a container analogy,  it creates a box to hold its value.  The variable’s </a:t>
            </a:r>
            <a:r>
              <a:rPr lang="en-US" b="1" baseline="0" dirty="0"/>
              <a:t>datatype </a:t>
            </a:r>
            <a:r>
              <a:rPr lang="en-US" b="0" baseline="0" dirty="0"/>
              <a:t>determines the amount of memory required to hold it, just as we see in this picture.  </a:t>
            </a:r>
            <a:r>
              <a:rPr lang="en-US" baseline="0" dirty="0"/>
              <a:t>Behind the name you use for a variable, there’s a hidden address or pointer to its location or compartment in memory.</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9</a:t>
            </a:fld>
            <a:endParaRPr lang="en-US"/>
          </a:p>
        </p:txBody>
      </p:sp>
    </p:spTree>
    <p:extLst>
      <p:ext uri="{BB962C8B-B14F-4D97-AF65-F5344CB8AC3E}">
        <p14:creationId xmlns:p14="http://schemas.microsoft.com/office/powerpoint/2010/main" val="23609774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2684C-DB63-4BB5-AB1B-EA8CC8D38BD2}"/>
              </a:ext>
            </a:extLst>
          </p:cNvPr>
          <p:cNvSpPr>
            <a:spLocks noGrp="1"/>
          </p:cNvSpPr>
          <p:nvPr>
            <p:ph type="ctrTitle"/>
          </p:nvPr>
        </p:nvSpPr>
        <p:spPr>
          <a:xfrm>
            <a:off x="1524000" y="1122364"/>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E8919B-AE39-4501-9EC4-D20DA6841CA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9D4AB87-487E-47D4-9E7E-07D97D9E8B96}"/>
              </a:ext>
            </a:extLst>
          </p:cNvPr>
          <p:cNvSpPr>
            <a:spLocks noGrp="1"/>
          </p:cNvSpPr>
          <p:nvPr>
            <p:ph type="dt" sz="half" idx="10"/>
          </p:nvPr>
        </p:nvSpPr>
        <p:spPr/>
        <p:txBody>
          <a:bodyPr/>
          <a:lstStyle/>
          <a:p>
            <a:fld id="{C3F78080-8D0A-4BE8-A5B4-CB115102D524}" type="datetimeFigureOut">
              <a:rPr lang="en-US" smtClean="0"/>
              <a:t>11/15/2021</a:t>
            </a:fld>
            <a:endParaRPr lang="en-US"/>
          </a:p>
        </p:txBody>
      </p:sp>
      <p:sp>
        <p:nvSpPr>
          <p:cNvPr id="5" name="Footer Placeholder 4">
            <a:extLst>
              <a:ext uri="{FF2B5EF4-FFF2-40B4-BE49-F238E27FC236}">
                <a16:creationId xmlns:a16="http://schemas.microsoft.com/office/drawing/2014/main" id="{18FFE1B3-DDE5-4257-8364-DB3A438FEA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9F69F0-EED2-470F-92B0-78761E1E130E}"/>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3894450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5C9FC-5E7D-4F82-A4BA-C4C54B5D96A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CEEEE6E-830B-46FF-A5FF-9F4B8B4EBD7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574615-9F13-4F16-B1A2-EB2DDAB2FC1E}"/>
              </a:ext>
            </a:extLst>
          </p:cNvPr>
          <p:cNvSpPr>
            <a:spLocks noGrp="1"/>
          </p:cNvSpPr>
          <p:nvPr>
            <p:ph type="dt" sz="half" idx="10"/>
          </p:nvPr>
        </p:nvSpPr>
        <p:spPr/>
        <p:txBody>
          <a:bodyPr/>
          <a:lstStyle/>
          <a:p>
            <a:fld id="{C3F78080-8D0A-4BE8-A5B4-CB115102D524}" type="datetimeFigureOut">
              <a:rPr lang="en-US" smtClean="0"/>
              <a:t>11/15/2021</a:t>
            </a:fld>
            <a:endParaRPr lang="en-US"/>
          </a:p>
        </p:txBody>
      </p:sp>
      <p:sp>
        <p:nvSpPr>
          <p:cNvPr id="5" name="Footer Placeholder 4">
            <a:extLst>
              <a:ext uri="{FF2B5EF4-FFF2-40B4-BE49-F238E27FC236}">
                <a16:creationId xmlns:a16="http://schemas.microsoft.com/office/drawing/2014/main" id="{1C0843AD-296F-433C-94FF-BCF8F52B58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6EF61D-D306-4D07-92FE-55DD063FB7AB}"/>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2473814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1A4E75-3889-4340-800F-011D4A5C0B2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3E356D4-47BB-43BC-A7A2-BBC2A420865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969678-4C26-400A-95F7-FF545DD98796}"/>
              </a:ext>
            </a:extLst>
          </p:cNvPr>
          <p:cNvSpPr>
            <a:spLocks noGrp="1"/>
          </p:cNvSpPr>
          <p:nvPr>
            <p:ph type="dt" sz="half" idx="10"/>
          </p:nvPr>
        </p:nvSpPr>
        <p:spPr/>
        <p:txBody>
          <a:bodyPr/>
          <a:lstStyle/>
          <a:p>
            <a:fld id="{C3F78080-8D0A-4BE8-A5B4-CB115102D524}" type="datetimeFigureOut">
              <a:rPr lang="en-US" smtClean="0"/>
              <a:t>11/15/2021</a:t>
            </a:fld>
            <a:endParaRPr lang="en-US"/>
          </a:p>
        </p:txBody>
      </p:sp>
      <p:sp>
        <p:nvSpPr>
          <p:cNvPr id="5" name="Footer Placeholder 4">
            <a:extLst>
              <a:ext uri="{FF2B5EF4-FFF2-40B4-BE49-F238E27FC236}">
                <a16:creationId xmlns:a16="http://schemas.microsoft.com/office/drawing/2014/main" id="{FF56AD8B-6439-4CC8-AA2C-7C3478A743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40A97E-015C-4D16-AB0B-3C89C66CF843}"/>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4655953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7D5B2-A0E8-4606-BB87-00CDF741A23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9CF8E86-1B4C-400B-BA0C-3BEFDA4B85C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042DE7-2F39-4B6B-AB73-52DA75CC82D2}"/>
              </a:ext>
            </a:extLst>
          </p:cNvPr>
          <p:cNvSpPr>
            <a:spLocks noGrp="1"/>
          </p:cNvSpPr>
          <p:nvPr>
            <p:ph type="dt" sz="half" idx="10"/>
          </p:nvPr>
        </p:nvSpPr>
        <p:spPr/>
        <p:txBody>
          <a:bodyPr/>
          <a:lstStyle/>
          <a:p>
            <a:fld id="{C3F78080-8D0A-4BE8-A5B4-CB115102D524}" type="datetimeFigureOut">
              <a:rPr lang="en-US" smtClean="0"/>
              <a:t>11/15/2021</a:t>
            </a:fld>
            <a:endParaRPr lang="en-US"/>
          </a:p>
        </p:txBody>
      </p:sp>
      <p:sp>
        <p:nvSpPr>
          <p:cNvPr id="5" name="Footer Placeholder 4">
            <a:extLst>
              <a:ext uri="{FF2B5EF4-FFF2-40B4-BE49-F238E27FC236}">
                <a16:creationId xmlns:a16="http://schemas.microsoft.com/office/drawing/2014/main" id="{60879535-39D9-493A-99CF-1A952242A7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242DA4-9B68-47FA-8C5D-37E0D6BD7B83}"/>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1511313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6411F-6DBD-4104-A585-393ACA64FBF3}"/>
              </a:ext>
            </a:extLst>
          </p:cNvPr>
          <p:cNvSpPr>
            <a:spLocks noGrp="1"/>
          </p:cNvSpPr>
          <p:nvPr>
            <p:ph type="title"/>
          </p:nvPr>
        </p:nvSpPr>
        <p:spPr>
          <a:xfrm>
            <a:off x="831850" y="1709739"/>
            <a:ext cx="10515600" cy="2852738"/>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1896B37-A832-4D13-9CF5-A20746F7337C}"/>
              </a:ext>
            </a:extLst>
          </p:cNvPr>
          <p:cNvSpPr>
            <a:spLocks noGrp="1"/>
          </p:cNvSpPr>
          <p:nvPr>
            <p:ph type="body" idx="1"/>
          </p:nvPr>
        </p:nvSpPr>
        <p:spPr>
          <a:xfrm>
            <a:off x="831850" y="4589464"/>
            <a:ext cx="10515600" cy="1500188"/>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4ED4988-7424-40B1-BF41-8EDE4281094C}"/>
              </a:ext>
            </a:extLst>
          </p:cNvPr>
          <p:cNvSpPr>
            <a:spLocks noGrp="1"/>
          </p:cNvSpPr>
          <p:nvPr>
            <p:ph type="dt" sz="half" idx="10"/>
          </p:nvPr>
        </p:nvSpPr>
        <p:spPr/>
        <p:txBody>
          <a:bodyPr/>
          <a:lstStyle/>
          <a:p>
            <a:fld id="{C3F78080-8D0A-4BE8-A5B4-CB115102D524}" type="datetimeFigureOut">
              <a:rPr lang="en-US" smtClean="0"/>
              <a:t>11/15/2021</a:t>
            </a:fld>
            <a:endParaRPr lang="en-US"/>
          </a:p>
        </p:txBody>
      </p:sp>
      <p:sp>
        <p:nvSpPr>
          <p:cNvPr id="5" name="Footer Placeholder 4">
            <a:extLst>
              <a:ext uri="{FF2B5EF4-FFF2-40B4-BE49-F238E27FC236}">
                <a16:creationId xmlns:a16="http://schemas.microsoft.com/office/drawing/2014/main" id="{D6926544-0CF6-4224-BFA8-2A21D637C2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C13C35-CE67-431A-B116-472F814BC352}"/>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1867902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7B9F3-000F-4DBE-B7FF-E8F52B23882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B1BE005-04DB-44FB-9E84-31D1A78FB200}"/>
              </a:ext>
            </a:extLst>
          </p:cNvPr>
          <p:cNvSpPr>
            <a:spLocks noGrp="1"/>
          </p:cNvSpPr>
          <p:nvPr>
            <p:ph sz="half" idx="1"/>
          </p:nvPr>
        </p:nvSpPr>
        <p:spPr>
          <a:xfrm>
            <a:off x="838200" y="1825626"/>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E565D86-EF1A-4A53-8F91-E2D931D240B3}"/>
              </a:ext>
            </a:extLst>
          </p:cNvPr>
          <p:cNvSpPr>
            <a:spLocks noGrp="1"/>
          </p:cNvSpPr>
          <p:nvPr>
            <p:ph sz="half" idx="2"/>
          </p:nvPr>
        </p:nvSpPr>
        <p:spPr>
          <a:xfrm>
            <a:off x="6172200" y="1825626"/>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DEDB972-9395-4A74-9B6D-3DFF7A1B68E7}"/>
              </a:ext>
            </a:extLst>
          </p:cNvPr>
          <p:cNvSpPr>
            <a:spLocks noGrp="1"/>
          </p:cNvSpPr>
          <p:nvPr>
            <p:ph type="dt" sz="half" idx="10"/>
          </p:nvPr>
        </p:nvSpPr>
        <p:spPr/>
        <p:txBody>
          <a:bodyPr/>
          <a:lstStyle/>
          <a:p>
            <a:fld id="{C3F78080-8D0A-4BE8-A5B4-CB115102D524}" type="datetimeFigureOut">
              <a:rPr lang="en-US" smtClean="0"/>
              <a:t>11/15/2021</a:t>
            </a:fld>
            <a:endParaRPr lang="en-US"/>
          </a:p>
        </p:txBody>
      </p:sp>
      <p:sp>
        <p:nvSpPr>
          <p:cNvPr id="6" name="Footer Placeholder 5">
            <a:extLst>
              <a:ext uri="{FF2B5EF4-FFF2-40B4-BE49-F238E27FC236}">
                <a16:creationId xmlns:a16="http://schemas.microsoft.com/office/drawing/2014/main" id="{A1E29B0E-436C-42C5-B41C-977E9DB44CF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5904D87-C8B0-40AE-AABE-67CFB6A1C08D}"/>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768068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90A37-5C3C-422A-A852-0BF000049CFE}"/>
              </a:ext>
            </a:extLst>
          </p:cNvPr>
          <p:cNvSpPr>
            <a:spLocks noGrp="1"/>
          </p:cNvSpPr>
          <p:nvPr>
            <p:ph type="title"/>
          </p:nvPr>
        </p:nvSpPr>
        <p:spPr>
          <a:xfrm>
            <a:off x="839788" y="365126"/>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B181F9C-EAEF-4CE5-A8CF-2B4587165334}"/>
              </a:ext>
            </a:extLst>
          </p:cNvPr>
          <p:cNvSpPr>
            <a:spLocks noGrp="1"/>
          </p:cNvSpPr>
          <p:nvPr>
            <p:ph type="body" idx="1"/>
          </p:nvPr>
        </p:nvSpPr>
        <p:spPr>
          <a:xfrm>
            <a:off x="839790" y="1681163"/>
            <a:ext cx="5157787" cy="82391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6E86B0B-D98A-4958-8D4A-4CA9B72DAAC9}"/>
              </a:ext>
            </a:extLst>
          </p:cNvPr>
          <p:cNvSpPr>
            <a:spLocks noGrp="1"/>
          </p:cNvSpPr>
          <p:nvPr>
            <p:ph sz="half" idx="2"/>
          </p:nvPr>
        </p:nvSpPr>
        <p:spPr>
          <a:xfrm>
            <a:off x="839790" y="2505076"/>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225A79F-F675-466F-96EC-B25FE0C0397C}"/>
              </a:ext>
            </a:extLst>
          </p:cNvPr>
          <p:cNvSpPr>
            <a:spLocks noGrp="1"/>
          </p:cNvSpPr>
          <p:nvPr>
            <p:ph type="body" sz="quarter" idx="3"/>
          </p:nvPr>
        </p:nvSpPr>
        <p:spPr>
          <a:xfrm>
            <a:off x="6172200" y="1681163"/>
            <a:ext cx="5183188" cy="82391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F3B634E-05FC-4F83-85D3-4EF2A81A2C3C}"/>
              </a:ext>
            </a:extLst>
          </p:cNvPr>
          <p:cNvSpPr>
            <a:spLocks noGrp="1"/>
          </p:cNvSpPr>
          <p:nvPr>
            <p:ph sz="quarter" idx="4"/>
          </p:nvPr>
        </p:nvSpPr>
        <p:spPr>
          <a:xfrm>
            <a:off x="6172200" y="2505076"/>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AE459E6-B93E-4E96-B4E4-9AC5E4DD9347}"/>
              </a:ext>
            </a:extLst>
          </p:cNvPr>
          <p:cNvSpPr>
            <a:spLocks noGrp="1"/>
          </p:cNvSpPr>
          <p:nvPr>
            <p:ph type="dt" sz="half" idx="10"/>
          </p:nvPr>
        </p:nvSpPr>
        <p:spPr/>
        <p:txBody>
          <a:bodyPr/>
          <a:lstStyle/>
          <a:p>
            <a:fld id="{C3F78080-8D0A-4BE8-A5B4-CB115102D524}" type="datetimeFigureOut">
              <a:rPr lang="en-US" smtClean="0"/>
              <a:t>11/15/2021</a:t>
            </a:fld>
            <a:endParaRPr lang="en-US"/>
          </a:p>
        </p:txBody>
      </p:sp>
      <p:sp>
        <p:nvSpPr>
          <p:cNvPr id="8" name="Footer Placeholder 7">
            <a:extLst>
              <a:ext uri="{FF2B5EF4-FFF2-40B4-BE49-F238E27FC236}">
                <a16:creationId xmlns:a16="http://schemas.microsoft.com/office/drawing/2014/main" id="{10327404-C4FC-4EEE-84BA-E646B4BCE80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C9345FF-4FD5-4C8C-B71B-5221BE029175}"/>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8814694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B0150-3702-4A0F-AEFD-D0BC1B54D08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342146D-84A0-4112-91FE-8543D053FCEA}"/>
              </a:ext>
            </a:extLst>
          </p:cNvPr>
          <p:cNvSpPr>
            <a:spLocks noGrp="1"/>
          </p:cNvSpPr>
          <p:nvPr>
            <p:ph type="dt" sz="half" idx="10"/>
          </p:nvPr>
        </p:nvSpPr>
        <p:spPr/>
        <p:txBody>
          <a:bodyPr/>
          <a:lstStyle/>
          <a:p>
            <a:fld id="{C3F78080-8D0A-4BE8-A5B4-CB115102D524}" type="datetimeFigureOut">
              <a:rPr lang="en-US" smtClean="0"/>
              <a:t>11/15/2021</a:t>
            </a:fld>
            <a:endParaRPr lang="en-US"/>
          </a:p>
        </p:txBody>
      </p:sp>
      <p:sp>
        <p:nvSpPr>
          <p:cNvPr id="4" name="Footer Placeholder 3">
            <a:extLst>
              <a:ext uri="{FF2B5EF4-FFF2-40B4-BE49-F238E27FC236}">
                <a16:creationId xmlns:a16="http://schemas.microsoft.com/office/drawing/2014/main" id="{12EAC337-3DB8-4E6C-A5AF-F5A97A731BF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0C96F2F-2C34-461C-BE18-5F0E6CE8D9BB}"/>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190849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8F92C5B-03B6-4DBF-B0EA-9D0B3A9788C0}"/>
              </a:ext>
            </a:extLst>
          </p:cNvPr>
          <p:cNvSpPr>
            <a:spLocks noGrp="1"/>
          </p:cNvSpPr>
          <p:nvPr>
            <p:ph type="dt" sz="half" idx="10"/>
          </p:nvPr>
        </p:nvSpPr>
        <p:spPr/>
        <p:txBody>
          <a:bodyPr/>
          <a:lstStyle/>
          <a:p>
            <a:fld id="{C3F78080-8D0A-4BE8-A5B4-CB115102D524}" type="datetimeFigureOut">
              <a:rPr lang="en-US" smtClean="0"/>
              <a:t>11/15/2021</a:t>
            </a:fld>
            <a:endParaRPr lang="en-US"/>
          </a:p>
        </p:txBody>
      </p:sp>
      <p:sp>
        <p:nvSpPr>
          <p:cNvPr id="3" name="Footer Placeholder 2">
            <a:extLst>
              <a:ext uri="{FF2B5EF4-FFF2-40B4-BE49-F238E27FC236}">
                <a16:creationId xmlns:a16="http://schemas.microsoft.com/office/drawing/2014/main" id="{34EE6B82-E70A-460F-B74E-03C63B44166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616CE36-EEE1-443D-A79C-E7C6050854A1}"/>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6905154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8A86C-F399-4C06-8DE2-9FBB8E2B1123}"/>
              </a:ext>
            </a:extLst>
          </p:cNvPr>
          <p:cNvSpPr>
            <a:spLocks noGrp="1"/>
          </p:cNvSpPr>
          <p:nvPr>
            <p:ph type="title"/>
          </p:nvPr>
        </p:nvSpPr>
        <p:spPr>
          <a:xfrm>
            <a:off x="839790"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7C9D081-D466-46B3-9CF5-421700B28C8B}"/>
              </a:ext>
            </a:extLst>
          </p:cNvPr>
          <p:cNvSpPr>
            <a:spLocks noGrp="1"/>
          </p:cNvSpPr>
          <p:nvPr>
            <p:ph idx="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857FDD7-D72A-43C9-9138-7F80D1F62930}"/>
              </a:ext>
            </a:extLst>
          </p:cNvPr>
          <p:cNvSpPr>
            <a:spLocks noGrp="1"/>
          </p:cNvSpPr>
          <p:nvPr>
            <p:ph type="body" sz="half" idx="2"/>
          </p:nvPr>
        </p:nvSpPr>
        <p:spPr>
          <a:xfrm>
            <a:off x="83979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5F27DE4-0049-413E-8B25-4777FA7CB0CB}"/>
              </a:ext>
            </a:extLst>
          </p:cNvPr>
          <p:cNvSpPr>
            <a:spLocks noGrp="1"/>
          </p:cNvSpPr>
          <p:nvPr>
            <p:ph type="dt" sz="half" idx="10"/>
          </p:nvPr>
        </p:nvSpPr>
        <p:spPr/>
        <p:txBody>
          <a:bodyPr/>
          <a:lstStyle/>
          <a:p>
            <a:fld id="{C3F78080-8D0A-4BE8-A5B4-CB115102D524}" type="datetimeFigureOut">
              <a:rPr lang="en-US" smtClean="0"/>
              <a:t>11/15/2021</a:t>
            </a:fld>
            <a:endParaRPr lang="en-US"/>
          </a:p>
        </p:txBody>
      </p:sp>
      <p:sp>
        <p:nvSpPr>
          <p:cNvPr id="6" name="Footer Placeholder 5">
            <a:extLst>
              <a:ext uri="{FF2B5EF4-FFF2-40B4-BE49-F238E27FC236}">
                <a16:creationId xmlns:a16="http://schemas.microsoft.com/office/drawing/2014/main" id="{9C1934AD-2CA6-4F93-87F8-25E6408E02E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F3D0281-C70D-44F6-B040-EA019FC72FB1}"/>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8235920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90AF0-DF1D-48BF-AB0C-F38347C59553}"/>
              </a:ext>
            </a:extLst>
          </p:cNvPr>
          <p:cNvSpPr>
            <a:spLocks noGrp="1"/>
          </p:cNvSpPr>
          <p:nvPr>
            <p:ph type="title"/>
          </p:nvPr>
        </p:nvSpPr>
        <p:spPr>
          <a:xfrm>
            <a:off x="839790"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43E94B2-95B5-43F5-8188-9D330A07DEB9}"/>
              </a:ext>
            </a:extLst>
          </p:cNvPr>
          <p:cNvSpPr>
            <a:spLocks noGrp="1"/>
          </p:cNvSpPr>
          <p:nvPr>
            <p:ph type="pic" idx="1"/>
          </p:nvPr>
        </p:nvSpPr>
        <p:spPr>
          <a:xfrm>
            <a:off x="5183188"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879592F-2616-40F3-AC77-8EF1F76FD4B3}"/>
              </a:ext>
            </a:extLst>
          </p:cNvPr>
          <p:cNvSpPr>
            <a:spLocks noGrp="1"/>
          </p:cNvSpPr>
          <p:nvPr>
            <p:ph type="body" sz="half" idx="2"/>
          </p:nvPr>
        </p:nvSpPr>
        <p:spPr>
          <a:xfrm>
            <a:off x="83979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A8B7A22-F1A0-4246-89EF-C491DB8B7EEC}"/>
              </a:ext>
            </a:extLst>
          </p:cNvPr>
          <p:cNvSpPr>
            <a:spLocks noGrp="1"/>
          </p:cNvSpPr>
          <p:nvPr>
            <p:ph type="dt" sz="half" idx="10"/>
          </p:nvPr>
        </p:nvSpPr>
        <p:spPr/>
        <p:txBody>
          <a:bodyPr/>
          <a:lstStyle/>
          <a:p>
            <a:fld id="{C3F78080-8D0A-4BE8-A5B4-CB115102D524}" type="datetimeFigureOut">
              <a:rPr lang="en-US" smtClean="0"/>
              <a:t>11/15/2021</a:t>
            </a:fld>
            <a:endParaRPr lang="en-US"/>
          </a:p>
        </p:txBody>
      </p:sp>
      <p:sp>
        <p:nvSpPr>
          <p:cNvPr id="6" name="Footer Placeholder 5">
            <a:extLst>
              <a:ext uri="{FF2B5EF4-FFF2-40B4-BE49-F238E27FC236}">
                <a16:creationId xmlns:a16="http://schemas.microsoft.com/office/drawing/2014/main" id="{6CE62074-D03B-4A50-B770-3A41DC7572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FF0ADC-D6CD-4B61-8016-D702946DAD80}"/>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4134012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10FFD0-7857-451F-8AE0-DA9E500BB54E}"/>
              </a:ext>
            </a:extLst>
          </p:cNvPr>
          <p:cNvSpPr>
            <a:spLocks noGrp="1"/>
          </p:cNvSpPr>
          <p:nvPr>
            <p:ph type="title"/>
          </p:nvPr>
        </p:nvSpPr>
        <p:spPr>
          <a:xfrm>
            <a:off x="838200" y="365126"/>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9C4ACA8-C76D-482A-8293-DAD8FA2F1CFA}"/>
              </a:ext>
            </a:extLst>
          </p:cNvPr>
          <p:cNvSpPr>
            <a:spLocks noGrp="1"/>
          </p:cNvSpPr>
          <p:nvPr>
            <p:ph type="body" idx="1"/>
          </p:nvPr>
        </p:nvSpPr>
        <p:spPr>
          <a:xfrm>
            <a:off x="838200" y="1825626"/>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273946-D7BF-42B4-9F78-4E864C280B68}"/>
              </a:ext>
            </a:extLst>
          </p:cNvPr>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F78080-8D0A-4BE8-A5B4-CB115102D524}" type="datetimeFigureOut">
              <a:rPr lang="en-US" smtClean="0"/>
              <a:t>11/15/2021</a:t>
            </a:fld>
            <a:endParaRPr lang="en-US"/>
          </a:p>
        </p:txBody>
      </p:sp>
      <p:sp>
        <p:nvSpPr>
          <p:cNvPr id="5" name="Footer Placeholder 4">
            <a:extLst>
              <a:ext uri="{FF2B5EF4-FFF2-40B4-BE49-F238E27FC236}">
                <a16:creationId xmlns:a16="http://schemas.microsoft.com/office/drawing/2014/main" id="{A5D4936E-3F92-4F19-A0C6-99600DF87A88}"/>
              </a:ext>
            </a:extLst>
          </p:cNvPr>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C337F97-0280-4C8D-A957-C572AC6E3F0A}"/>
              </a:ext>
            </a:extLst>
          </p:cNvPr>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0C5243-D3B1-4D94-A79A-4B9F4981AD96}" type="slidenum">
              <a:rPr lang="en-US" smtClean="0"/>
              <a:t>‹#›</a:t>
            </a:fld>
            <a:endParaRPr lang="en-US"/>
          </a:p>
        </p:txBody>
      </p:sp>
    </p:spTree>
    <p:extLst>
      <p:ext uri="{BB962C8B-B14F-4D97-AF65-F5344CB8AC3E}">
        <p14:creationId xmlns:p14="http://schemas.microsoft.com/office/powerpoint/2010/main" val="2590938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4.jpg"/></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98BC2D2-CCF7-4C63-8489-B46BF394FCA2}"/>
              </a:ext>
            </a:extLst>
          </p:cNvPr>
          <p:cNvSpPr>
            <a:spLocks noGrp="1"/>
          </p:cNvSpPr>
          <p:nvPr>
            <p:ph type="body" idx="1"/>
          </p:nvPr>
        </p:nvSpPr>
        <p:spPr>
          <a:xfrm>
            <a:off x="844550" y="5105707"/>
            <a:ext cx="10515600" cy="670560"/>
          </a:xfrm>
        </p:spPr>
        <p:txBody>
          <a:bodyPr/>
          <a:lstStyle/>
          <a:p>
            <a:r>
              <a:rPr lang="en-US" dirty="0">
                <a:latin typeface="Palatino Linotype" panose="02040502050505030304" pitchFamily="18" charset="0"/>
                <a:cs typeface="Segoe UI" panose="020B0502040204020203" pitchFamily="34" charset="0"/>
              </a:rPr>
              <a:t>Introduction to Python</a:t>
            </a:r>
          </a:p>
        </p:txBody>
      </p:sp>
      <p:pic>
        <p:nvPicPr>
          <p:cNvPr id="7" name="Picture 6" descr="A picture containing text, clipart&#10;&#10;Description automatically generated">
            <a:extLst>
              <a:ext uri="{FF2B5EF4-FFF2-40B4-BE49-F238E27FC236}">
                <a16:creationId xmlns:a16="http://schemas.microsoft.com/office/drawing/2014/main" id="{77FCCB67-39FD-4BE1-9A26-C0B1DF4108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4551" y="3633112"/>
            <a:ext cx="6154487" cy="1268482"/>
          </a:xfrm>
          <a:prstGeom prst="rect">
            <a:avLst/>
          </a:prstGeom>
        </p:spPr>
      </p:pic>
    </p:spTree>
    <p:extLst>
      <p:ext uri="{BB962C8B-B14F-4D97-AF65-F5344CB8AC3E}">
        <p14:creationId xmlns:p14="http://schemas.microsoft.com/office/powerpoint/2010/main" val="4229412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Python Data Types – PYnative">
            <a:extLst>
              <a:ext uri="{FF2B5EF4-FFF2-40B4-BE49-F238E27FC236}">
                <a16:creationId xmlns:a16="http://schemas.microsoft.com/office/drawing/2014/main" id="{56597BF9-7BA9-4FF7-95D0-F8C4362F520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52775" y="862012"/>
            <a:ext cx="5886450" cy="513397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A187EEFE-7DF5-468D-A426-71737BD128AA}"/>
              </a:ext>
            </a:extLst>
          </p:cNvPr>
          <p:cNvSpPr txBox="1"/>
          <p:nvPr/>
        </p:nvSpPr>
        <p:spPr>
          <a:xfrm>
            <a:off x="0" y="6550223"/>
            <a:ext cx="12192000"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solidFill>
                  <a:schemeClr val="tx1">
                    <a:lumMod val="65000"/>
                    <a:lumOff val="35000"/>
                  </a:schemeClr>
                </a:solidFill>
                <a:latin typeface="+mj-lt"/>
                <a:ea typeface="Verdana" panose="020B0604030504040204" pitchFamily="34" charset="0"/>
              </a:rPr>
              <a:t>Image Credit: </a:t>
            </a:r>
            <a:r>
              <a:rPr lang="en-US" sz="1400" dirty="0">
                <a:solidFill>
                  <a:schemeClr val="tx1">
                    <a:lumMod val="65000"/>
                    <a:lumOff val="35000"/>
                  </a:schemeClr>
                </a:solidFill>
                <a:latin typeface="+mj-lt"/>
              </a:rPr>
              <a:t>https://pynative.com/python-data-types/</a:t>
            </a:r>
          </a:p>
        </p:txBody>
      </p:sp>
    </p:spTree>
    <p:extLst>
      <p:ext uri="{BB962C8B-B14F-4D97-AF65-F5344CB8AC3E}">
        <p14:creationId xmlns:p14="http://schemas.microsoft.com/office/powerpoint/2010/main" val="1703115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022B8E0-DD9C-49D7-82FB-ACD3443312AF}"/>
              </a:ext>
            </a:extLst>
          </p:cNvPr>
          <p:cNvSpPr>
            <a:spLocks noGrp="1"/>
          </p:cNvSpPr>
          <p:nvPr>
            <p:ph type="title"/>
          </p:nvPr>
        </p:nvSpPr>
        <p:spPr>
          <a:xfrm>
            <a:off x="0" y="2916690"/>
            <a:ext cx="12192000" cy="916329"/>
          </a:xfrm>
        </p:spPr>
        <p:txBody>
          <a:bodyPr/>
          <a:lstStyle/>
          <a:p>
            <a:r>
              <a:rPr lang="en-US" sz="4400" dirty="0">
                <a:solidFill>
                  <a:schemeClr val="tx1">
                    <a:lumMod val="65000"/>
                    <a:lumOff val="35000"/>
                  </a:schemeClr>
                </a:solidFill>
                <a:latin typeface="Palatino Linotype" panose="02040502050505030304" pitchFamily="18" charset="0"/>
              </a:rPr>
              <a:t>			2: Integer &amp; Float Types</a:t>
            </a:r>
            <a:endParaRPr lang="en-US" dirty="0">
              <a:solidFill>
                <a:schemeClr val="tx1">
                  <a:lumMod val="65000"/>
                  <a:lumOff val="35000"/>
                </a:schemeClr>
              </a:solidFill>
              <a:latin typeface="Palatino Linotype" panose="02040502050505030304" pitchFamily="18" charset="0"/>
            </a:endParaRPr>
          </a:p>
        </p:txBody>
      </p:sp>
      <p:pic>
        <p:nvPicPr>
          <p:cNvPr id="3" name="Picture 2">
            <a:extLst>
              <a:ext uri="{FF2B5EF4-FFF2-40B4-BE49-F238E27FC236}">
                <a16:creationId xmlns:a16="http://schemas.microsoft.com/office/drawing/2014/main" id="{B9BA4890-A549-4FB7-B9C3-A09D71B504A2}"/>
              </a:ext>
            </a:extLst>
          </p:cNvPr>
          <p:cNvPicPr>
            <a:picLocks noChangeAspect="1"/>
          </p:cNvPicPr>
          <p:nvPr/>
        </p:nvPicPr>
        <p:blipFill>
          <a:blip r:embed="rId3"/>
          <a:stretch>
            <a:fillRect/>
          </a:stretch>
        </p:blipFill>
        <p:spPr>
          <a:xfrm>
            <a:off x="0" y="365760"/>
            <a:ext cx="3233668" cy="805144"/>
          </a:xfrm>
          <a:prstGeom prst="rect">
            <a:avLst/>
          </a:prstGeom>
        </p:spPr>
      </p:pic>
      <p:sp>
        <p:nvSpPr>
          <p:cNvPr id="5" name="Title 3">
            <a:extLst>
              <a:ext uri="{FF2B5EF4-FFF2-40B4-BE49-F238E27FC236}">
                <a16:creationId xmlns:a16="http://schemas.microsoft.com/office/drawing/2014/main" id="{001E5E7E-11A1-4A70-8A2D-6965FAEA7CCA}"/>
              </a:ext>
            </a:extLst>
          </p:cNvPr>
          <p:cNvSpPr txBox="1">
            <a:spLocks/>
          </p:cNvSpPr>
          <p:nvPr/>
        </p:nvSpPr>
        <p:spPr>
          <a:xfrm>
            <a:off x="0" y="3833019"/>
            <a:ext cx="12192000" cy="91633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chemeClr val="tx1">
                    <a:lumMod val="65000"/>
                    <a:lumOff val="35000"/>
                  </a:schemeClr>
                </a:solidFill>
                <a:latin typeface="Palatino Linotype" panose="02040502050505030304" pitchFamily="18" charset="0"/>
              </a:rPr>
              <a:t>			3: Assigning Variables</a:t>
            </a:r>
          </a:p>
        </p:txBody>
      </p:sp>
    </p:spTree>
    <p:extLst>
      <p:ext uri="{BB962C8B-B14F-4D97-AF65-F5344CB8AC3E}">
        <p14:creationId xmlns:p14="http://schemas.microsoft.com/office/powerpoint/2010/main" val="491246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Icon of Adam Naming the Animals - 15th c. Meteora - (1AA10) - Uncut  Mountain Supply">
            <a:extLst>
              <a:ext uri="{FF2B5EF4-FFF2-40B4-BE49-F238E27FC236}">
                <a16:creationId xmlns:a16="http://schemas.microsoft.com/office/drawing/2014/main" id="{A8A604AE-38F9-4BA8-858C-E33429DF768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85598" y="1290062"/>
            <a:ext cx="6620804" cy="4277875"/>
          </a:xfrm>
          <a:prstGeom prst="rect">
            <a:avLst/>
          </a:prstGeom>
          <a:noFill/>
          <a:ln w="3175">
            <a:solidFill>
              <a:schemeClr val="tx1">
                <a:lumMod val="75000"/>
                <a:lumOff val="25000"/>
              </a:schemeClr>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29F3E589-6F1A-4BB3-B969-F58FCA3DE9E0}"/>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Image Credit: </a:t>
            </a:r>
            <a:r>
              <a:rPr lang="en-US" sz="1400" dirty="0">
                <a:solidFill>
                  <a:schemeClr val="tx1">
                    <a:lumMod val="65000"/>
                    <a:lumOff val="35000"/>
                  </a:schemeClr>
                </a:solidFill>
                <a:latin typeface="+mj-lt"/>
              </a:rPr>
              <a:t>https://www.uncutmountainsupply.com/icons/of-saints/by-name/a/icon-of-adam-naming-the-animals-15th-c-meteora-1aa10/</a:t>
            </a:r>
            <a:endParaRPr lang="en-US" sz="1400" dirty="0">
              <a:solidFill>
                <a:schemeClr val="tx1">
                  <a:lumMod val="65000"/>
                  <a:lumOff val="35000"/>
                </a:schemeClr>
              </a:solidFill>
              <a:latin typeface="+mj-lt"/>
              <a:ea typeface="Verdana" panose="020B0604030504040204" pitchFamily="34" charset="0"/>
            </a:endParaRPr>
          </a:p>
        </p:txBody>
      </p:sp>
    </p:spTree>
    <p:extLst>
      <p:ext uri="{BB962C8B-B14F-4D97-AF65-F5344CB8AC3E}">
        <p14:creationId xmlns:p14="http://schemas.microsoft.com/office/powerpoint/2010/main" val="40831696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022B8E0-DD9C-49D7-82FB-ACD3443312AF}"/>
              </a:ext>
            </a:extLst>
          </p:cNvPr>
          <p:cNvSpPr>
            <a:spLocks noGrp="1"/>
          </p:cNvSpPr>
          <p:nvPr>
            <p:ph type="title"/>
          </p:nvPr>
        </p:nvSpPr>
        <p:spPr>
          <a:xfrm>
            <a:off x="0" y="2766219"/>
            <a:ext cx="12192000" cy="805144"/>
          </a:xfrm>
        </p:spPr>
        <p:txBody>
          <a:bodyPr/>
          <a:lstStyle/>
          <a:p>
            <a:r>
              <a:rPr lang="en-US" sz="4400" dirty="0">
                <a:solidFill>
                  <a:schemeClr val="tx1">
                    <a:lumMod val="65000"/>
                    <a:lumOff val="35000"/>
                  </a:schemeClr>
                </a:solidFill>
                <a:latin typeface="Palatino Linotype" panose="02040502050505030304" pitchFamily="18" charset="0"/>
              </a:rPr>
              <a:t>			4: Variable Names</a:t>
            </a:r>
            <a:endParaRPr lang="en-US" dirty="0">
              <a:solidFill>
                <a:schemeClr val="tx1">
                  <a:lumMod val="65000"/>
                  <a:lumOff val="35000"/>
                </a:schemeClr>
              </a:solidFill>
              <a:latin typeface="Palatino Linotype" panose="02040502050505030304" pitchFamily="18" charset="0"/>
            </a:endParaRPr>
          </a:p>
        </p:txBody>
      </p:sp>
      <p:pic>
        <p:nvPicPr>
          <p:cNvPr id="3" name="Picture 2">
            <a:extLst>
              <a:ext uri="{FF2B5EF4-FFF2-40B4-BE49-F238E27FC236}">
                <a16:creationId xmlns:a16="http://schemas.microsoft.com/office/drawing/2014/main" id="{CF9CAFA8-A58C-4D72-8C05-EEBBF12A1B0F}"/>
              </a:ext>
            </a:extLst>
          </p:cNvPr>
          <p:cNvPicPr>
            <a:picLocks noChangeAspect="1"/>
          </p:cNvPicPr>
          <p:nvPr/>
        </p:nvPicPr>
        <p:blipFill>
          <a:blip r:embed="rId3"/>
          <a:stretch>
            <a:fillRect/>
          </a:stretch>
        </p:blipFill>
        <p:spPr>
          <a:xfrm>
            <a:off x="0" y="365760"/>
            <a:ext cx="3233668" cy="805144"/>
          </a:xfrm>
          <a:prstGeom prst="rect">
            <a:avLst/>
          </a:prstGeom>
        </p:spPr>
      </p:pic>
      <p:sp>
        <p:nvSpPr>
          <p:cNvPr id="5" name="Title 3">
            <a:extLst>
              <a:ext uri="{FF2B5EF4-FFF2-40B4-BE49-F238E27FC236}">
                <a16:creationId xmlns:a16="http://schemas.microsoft.com/office/drawing/2014/main" id="{31B605CB-D775-4707-9AD1-C75F78D99E2A}"/>
              </a:ext>
            </a:extLst>
          </p:cNvPr>
          <p:cNvSpPr txBox="1">
            <a:spLocks/>
          </p:cNvSpPr>
          <p:nvPr/>
        </p:nvSpPr>
        <p:spPr>
          <a:xfrm>
            <a:off x="1" y="3675535"/>
            <a:ext cx="12192000" cy="80514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chemeClr val="tx1">
                    <a:lumMod val="65000"/>
                    <a:lumOff val="35000"/>
                  </a:schemeClr>
                </a:solidFill>
                <a:latin typeface="Palatino Linotype" panose="02040502050505030304" pitchFamily="18" charset="0"/>
              </a:rPr>
              <a:t>			5: Multiple Variables</a:t>
            </a:r>
          </a:p>
        </p:txBody>
      </p:sp>
      <p:sp>
        <p:nvSpPr>
          <p:cNvPr id="6" name="Title 3">
            <a:extLst>
              <a:ext uri="{FF2B5EF4-FFF2-40B4-BE49-F238E27FC236}">
                <a16:creationId xmlns:a16="http://schemas.microsoft.com/office/drawing/2014/main" id="{2A3FA6CF-AE89-44ED-B4E8-8BF8DEC367F0}"/>
              </a:ext>
            </a:extLst>
          </p:cNvPr>
          <p:cNvSpPr txBox="1">
            <a:spLocks/>
          </p:cNvSpPr>
          <p:nvPr/>
        </p:nvSpPr>
        <p:spPr>
          <a:xfrm>
            <a:off x="0" y="4480679"/>
            <a:ext cx="12192000" cy="90931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chemeClr val="tx1">
                    <a:lumMod val="65000"/>
                    <a:lumOff val="35000"/>
                  </a:schemeClr>
                </a:solidFill>
                <a:latin typeface="Palatino Linotype" panose="02040502050505030304" pitchFamily="18" charset="0"/>
              </a:rPr>
              <a:t>			6: Comments</a:t>
            </a:r>
          </a:p>
        </p:txBody>
      </p:sp>
    </p:spTree>
    <p:extLst>
      <p:ext uri="{BB962C8B-B14F-4D97-AF65-F5344CB8AC3E}">
        <p14:creationId xmlns:p14="http://schemas.microsoft.com/office/powerpoint/2010/main" val="31515106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String (computer science) - Wikipedia">
            <a:extLst>
              <a:ext uri="{FF2B5EF4-FFF2-40B4-BE49-F238E27FC236}">
                <a16:creationId xmlns:a16="http://schemas.microsoft.com/office/drawing/2014/main" id="{15EFD3A0-1D45-4D8E-9A1A-B9ADD49D314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28813" y="1833563"/>
            <a:ext cx="8334375" cy="3190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52500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116E95B-71E5-46A9-8486-2DA7BEE91608}"/>
              </a:ext>
            </a:extLst>
          </p:cNvPr>
          <p:cNvPicPr>
            <a:picLocks noChangeAspect="1"/>
          </p:cNvPicPr>
          <p:nvPr/>
        </p:nvPicPr>
        <p:blipFill>
          <a:blip r:embed="rId3"/>
          <a:stretch>
            <a:fillRect/>
          </a:stretch>
        </p:blipFill>
        <p:spPr>
          <a:xfrm>
            <a:off x="2194577" y="2846579"/>
            <a:ext cx="7802846" cy="1164842"/>
          </a:xfrm>
          <a:prstGeom prst="rect">
            <a:avLst/>
          </a:prstGeom>
        </p:spPr>
      </p:pic>
    </p:spTree>
    <p:extLst>
      <p:ext uri="{BB962C8B-B14F-4D97-AF65-F5344CB8AC3E}">
        <p14:creationId xmlns:p14="http://schemas.microsoft.com/office/powerpoint/2010/main" val="11324625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022B8E0-DD9C-49D7-82FB-ACD3443312AF}"/>
              </a:ext>
            </a:extLst>
          </p:cNvPr>
          <p:cNvSpPr>
            <a:spLocks noGrp="1"/>
          </p:cNvSpPr>
          <p:nvPr>
            <p:ph type="title"/>
          </p:nvPr>
        </p:nvSpPr>
        <p:spPr>
          <a:xfrm>
            <a:off x="0" y="2766218"/>
            <a:ext cx="12192000" cy="1325563"/>
          </a:xfrm>
        </p:spPr>
        <p:txBody>
          <a:bodyPr/>
          <a:lstStyle/>
          <a:p>
            <a:pPr algn="ctr"/>
            <a:r>
              <a:rPr lang="en-US" sz="4400" dirty="0">
                <a:solidFill>
                  <a:schemeClr val="tx1">
                    <a:lumMod val="65000"/>
                    <a:lumOff val="35000"/>
                  </a:schemeClr>
                </a:solidFill>
                <a:latin typeface="Palatino Linotype" panose="02040502050505030304" pitchFamily="18" charset="0"/>
              </a:rPr>
              <a:t>7: String Error Syntax</a:t>
            </a:r>
            <a:endParaRPr lang="en-US" dirty="0">
              <a:solidFill>
                <a:schemeClr val="tx1">
                  <a:lumMod val="65000"/>
                  <a:lumOff val="35000"/>
                </a:schemeClr>
              </a:solidFill>
              <a:latin typeface="Palatino Linotype" panose="02040502050505030304" pitchFamily="18" charset="0"/>
            </a:endParaRPr>
          </a:p>
        </p:txBody>
      </p:sp>
      <p:pic>
        <p:nvPicPr>
          <p:cNvPr id="3" name="Picture 2">
            <a:extLst>
              <a:ext uri="{FF2B5EF4-FFF2-40B4-BE49-F238E27FC236}">
                <a16:creationId xmlns:a16="http://schemas.microsoft.com/office/drawing/2014/main" id="{737003CD-FEFE-49FF-BEE6-0842CEA80D35}"/>
              </a:ext>
            </a:extLst>
          </p:cNvPr>
          <p:cNvPicPr>
            <a:picLocks noChangeAspect="1"/>
          </p:cNvPicPr>
          <p:nvPr/>
        </p:nvPicPr>
        <p:blipFill>
          <a:blip r:embed="rId3"/>
          <a:stretch>
            <a:fillRect/>
          </a:stretch>
        </p:blipFill>
        <p:spPr>
          <a:xfrm>
            <a:off x="0" y="365760"/>
            <a:ext cx="3233668" cy="805144"/>
          </a:xfrm>
          <a:prstGeom prst="rect">
            <a:avLst/>
          </a:prstGeom>
        </p:spPr>
      </p:pic>
    </p:spTree>
    <p:extLst>
      <p:ext uri="{BB962C8B-B14F-4D97-AF65-F5344CB8AC3E}">
        <p14:creationId xmlns:p14="http://schemas.microsoft.com/office/powerpoint/2010/main" val="23838242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65BD16E-6F7E-4BB3-B14E-321F8EABC368}"/>
              </a:ext>
            </a:extLst>
          </p:cNvPr>
          <p:cNvPicPr>
            <a:picLocks noChangeAspect="1"/>
          </p:cNvPicPr>
          <p:nvPr/>
        </p:nvPicPr>
        <p:blipFill>
          <a:blip r:embed="rId3"/>
          <a:stretch>
            <a:fillRect/>
          </a:stretch>
        </p:blipFill>
        <p:spPr>
          <a:xfrm>
            <a:off x="2886075" y="1333500"/>
            <a:ext cx="6419850" cy="4191000"/>
          </a:xfrm>
          <a:prstGeom prst="rect">
            <a:avLst/>
          </a:prstGeom>
        </p:spPr>
      </p:pic>
      <p:sp>
        <p:nvSpPr>
          <p:cNvPr id="5" name="Title 4">
            <a:extLst>
              <a:ext uri="{FF2B5EF4-FFF2-40B4-BE49-F238E27FC236}">
                <a16:creationId xmlns:a16="http://schemas.microsoft.com/office/drawing/2014/main" id="{0BF7903E-A0BF-4F75-BE02-8F3B808B0F73}"/>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20214187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022B8E0-DD9C-49D7-82FB-ACD3443312AF}"/>
              </a:ext>
            </a:extLst>
          </p:cNvPr>
          <p:cNvSpPr>
            <a:spLocks noGrp="1"/>
          </p:cNvSpPr>
          <p:nvPr>
            <p:ph type="title"/>
          </p:nvPr>
        </p:nvSpPr>
        <p:spPr>
          <a:xfrm>
            <a:off x="0" y="2766218"/>
            <a:ext cx="12192000" cy="805145"/>
          </a:xfrm>
        </p:spPr>
        <p:txBody>
          <a:bodyPr/>
          <a:lstStyle/>
          <a:p>
            <a:r>
              <a:rPr lang="en-US" sz="4400" dirty="0">
                <a:solidFill>
                  <a:schemeClr val="tx1">
                    <a:lumMod val="65000"/>
                    <a:lumOff val="35000"/>
                  </a:schemeClr>
                </a:solidFill>
                <a:latin typeface="Palatino Linotype" panose="02040502050505030304" pitchFamily="18" charset="0"/>
              </a:rPr>
              <a:t>			8: Displaying Strings</a:t>
            </a:r>
            <a:endParaRPr lang="en-US" dirty="0">
              <a:solidFill>
                <a:schemeClr val="tx1">
                  <a:lumMod val="65000"/>
                  <a:lumOff val="35000"/>
                </a:schemeClr>
              </a:solidFill>
              <a:latin typeface="Palatino Linotype" panose="02040502050505030304" pitchFamily="18" charset="0"/>
            </a:endParaRPr>
          </a:p>
        </p:txBody>
      </p:sp>
      <p:pic>
        <p:nvPicPr>
          <p:cNvPr id="3" name="Picture 2">
            <a:extLst>
              <a:ext uri="{FF2B5EF4-FFF2-40B4-BE49-F238E27FC236}">
                <a16:creationId xmlns:a16="http://schemas.microsoft.com/office/drawing/2014/main" id="{5CEB019D-75D6-4863-A2EA-E0721684252C}"/>
              </a:ext>
            </a:extLst>
          </p:cNvPr>
          <p:cNvPicPr>
            <a:picLocks noChangeAspect="1"/>
          </p:cNvPicPr>
          <p:nvPr/>
        </p:nvPicPr>
        <p:blipFill>
          <a:blip r:embed="rId3"/>
          <a:stretch>
            <a:fillRect/>
          </a:stretch>
        </p:blipFill>
        <p:spPr>
          <a:xfrm>
            <a:off x="0" y="365760"/>
            <a:ext cx="3233668" cy="805144"/>
          </a:xfrm>
          <a:prstGeom prst="rect">
            <a:avLst/>
          </a:prstGeom>
        </p:spPr>
      </p:pic>
      <p:sp>
        <p:nvSpPr>
          <p:cNvPr id="5" name="Title 3">
            <a:extLst>
              <a:ext uri="{FF2B5EF4-FFF2-40B4-BE49-F238E27FC236}">
                <a16:creationId xmlns:a16="http://schemas.microsoft.com/office/drawing/2014/main" id="{E1919E5C-26D9-40E1-A718-5EE42D99F88A}"/>
              </a:ext>
            </a:extLst>
          </p:cNvPr>
          <p:cNvSpPr txBox="1">
            <a:spLocks/>
          </p:cNvSpPr>
          <p:nvPr/>
        </p:nvSpPr>
        <p:spPr>
          <a:xfrm>
            <a:off x="1" y="3694122"/>
            <a:ext cx="12192000" cy="80514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chemeClr val="tx1">
                    <a:lumMod val="65000"/>
                    <a:lumOff val="35000"/>
                  </a:schemeClr>
                </a:solidFill>
                <a:latin typeface="Palatino Linotype" panose="02040502050505030304" pitchFamily="18" charset="0"/>
              </a:rPr>
              <a:t>			9: String Concatenation</a:t>
            </a:r>
          </a:p>
        </p:txBody>
      </p:sp>
      <p:sp>
        <p:nvSpPr>
          <p:cNvPr id="6" name="Title 3">
            <a:extLst>
              <a:ext uri="{FF2B5EF4-FFF2-40B4-BE49-F238E27FC236}">
                <a16:creationId xmlns:a16="http://schemas.microsoft.com/office/drawing/2014/main" id="{2C2EE507-379F-4528-8B8D-DE2CF4BBBB95}"/>
              </a:ext>
            </a:extLst>
          </p:cNvPr>
          <p:cNvSpPr txBox="1">
            <a:spLocks/>
          </p:cNvSpPr>
          <p:nvPr/>
        </p:nvSpPr>
        <p:spPr>
          <a:xfrm>
            <a:off x="0" y="4622026"/>
            <a:ext cx="12192000" cy="80514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chemeClr val="tx1">
                    <a:lumMod val="65000"/>
                    <a:lumOff val="35000"/>
                  </a:schemeClr>
                </a:solidFill>
                <a:latin typeface="Palatino Linotype" panose="02040502050505030304" pitchFamily="18" charset="0"/>
              </a:rPr>
              <a:t>		     10: String Methods</a:t>
            </a:r>
          </a:p>
        </p:txBody>
      </p:sp>
    </p:spTree>
    <p:extLst>
      <p:ext uri="{BB962C8B-B14F-4D97-AF65-F5344CB8AC3E}">
        <p14:creationId xmlns:p14="http://schemas.microsoft.com/office/powerpoint/2010/main" val="11693954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Python Datatype conversion">
            <a:extLst>
              <a:ext uri="{FF2B5EF4-FFF2-40B4-BE49-F238E27FC236}">
                <a16:creationId xmlns:a16="http://schemas.microsoft.com/office/drawing/2014/main" id="{C5A4E410-78DF-44F2-BB04-9461EED29C6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00255" y="2404008"/>
            <a:ext cx="7391489" cy="2049983"/>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D20A1309-E55E-44DB-9811-96C67DA5C66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066897" y="4529137"/>
            <a:ext cx="2116085" cy="2328862"/>
          </a:xfrm>
          <a:prstGeom prst="rect">
            <a:avLst/>
          </a:prstGeom>
        </p:spPr>
      </p:pic>
      <p:sp>
        <p:nvSpPr>
          <p:cNvPr id="8" name="TextBox 7">
            <a:extLst>
              <a:ext uri="{FF2B5EF4-FFF2-40B4-BE49-F238E27FC236}">
                <a16:creationId xmlns:a16="http://schemas.microsoft.com/office/drawing/2014/main" id="{FBA9AB83-FE78-48D0-8549-1BCE5EAB6D3A}"/>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Image Credit: </a:t>
            </a:r>
            <a:r>
              <a:rPr lang="en-US" sz="1400" dirty="0">
                <a:solidFill>
                  <a:schemeClr val="tx1">
                    <a:lumMod val="65000"/>
                    <a:lumOff val="35000"/>
                  </a:schemeClr>
                </a:solidFill>
              </a:rPr>
              <a:t>https://www.vectorstock.com/royalty-free-vector/cartoon-wizard-vector-1693529</a:t>
            </a:r>
            <a:endParaRPr lang="en-US" sz="1400" dirty="0">
              <a:solidFill>
                <a:schemeClr val="tx1">
                  <a:lumMod val="65000"/>
                  <a:lumOff val="35000"/>
                </a:schemeClr>
              </a:solidFill>
              <a:latin typeface="+mj-lt"/>
              <a:ea typeface="Verdana" panose="020B0604030504040204" pitchFamily="34" charset="0"/>
            </a:endParaRPr>
          </a:p>
        </p:txBody>
      </p:sp>
    </p:spTree>
    <p:extLst>
      <p:ext uri="{BB962C8B-B14F-4D97-AF65-F5344CB8AC3E}">
        <p14:creationId xmlns:p14="http://schemas.microsoft.com/office/powerpoint/2010/main" val="31920520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174BBB8B-5E8B-4A71-A913-9010484F67B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62425" y="1047750"/>
            <a:ext cx="3867150" cy="4762500"/>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42064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022B8E0-DD9C-49D7-82FB-ACD3443312AF}"/>
              </a:ext>
            </a:extLst>
          </p:cNvPr>
          <p:cNvSpPr>
            <a:spLocks noGrp="1"/>
          </p:cNvSpPr>
          <p:nvPr>
            <p:ph type="title"/>
          </p:nvPr>
        </p:nvSpPr>
        <p:spPr>
          <a:xfrm>
            <a:off x="0" y="2824092"/>
            <a:ext cx="12192000" cy="805144"/>
          </a:xfrm>
        </p:spPr>
        <p:txBody>
          <a:bodyPr/>
          <a:lstStyle/>
          <a:p>
            <a:r>
              <a:rPr lang="en-US" dirty="0">
                <a:solidFill>
                  <a:schemeClr val="tx1">
                    <a:lumMod val="65000"/>
                    <a:lumOff val="35000"/>
                  </a:schemeClr>
                </a:solidFill>
                <a:latin typeface="Palatino Linotype" panose="02040502050505030304" pitchFamily="18" charset="0"/>
              </a:rPr>
              <a:t>			</a:t>
            </a:r>
            <a:r>
              <a:rPr lang="en-US" sz="4400" dirty="0">
                <a:solidFill>
                  <a:schemeClr val="tx1">
                    <a:lumMod val="65000"/>
                    <a:lumOff val="35000"/>
                  </a:schemeClr>
                </a:solidFill>
                <a:latin typeface="Palatino Linotype" panose="02040502050505030304" pitchFamily="18" charset="0"/>
              </a:rPr>
              <a:t>11: Types and Casting</a:t>
            </a:r>
            <a:endParaRPr lang="en-US" dirty="0">
              <a:solidFill>
                <a:schemeClr val="tx1">
                  <a:lumMod val="65000"/>
                  <a:lumOff val="35000"/>
                </a:schemeClr>
              </a:solidFill>
              <a:latin typeface="Palatino Linotype" panose="02040502050505030304" pitchFamily="18" charset="0"/>
            </a:endParaRPr>
          </a:p>
        </p:txBody>
      </p:sp>
      <p:pic>
        <p:nvPicPr>
          <p:cNvPr id="3" name="Picture 2">
            <a:extLst>
              <a:ext uri="{FF2B5EF4-FFF2-40B4-BE49-F238E27FC236}">
                <a16:creationId xmlns:a16="http://schemas.microsoft.com/office/drawing/2014/main" id="{E991FB8A-9929-4CEF-8E43-B75B10ED5C15}"/>
              </a:ext>
            </a:extLst>
          </p:cNvPr>
          <p:cNvPicPr>
            <a:picLocks noChangeAspect="1"/>
          </p:cNvPicPr>
          <p:nvPr/>
        </p:nvPicPr>
        <p:blipFill>
          <a:blip r:embed="rId3"/>
          <a:stretch>
            <a:fillRect/>
          </a:stretch>
        </p:blipFill>
        <p:spPr>
          <a:xfrm>
            <a:off x="0" y="365760"/>
            <a:ext cx="3233668" cy="805144"/>
          </a:xfrm>
          <a:prstGeom prst="rect">
            <a:avLst/>
          </a:prstGeom>
        </p:spPr>
      </p:pic>
      <p:sp>
        <p:nvSpPr>
          <p:cNvPr id="5" name="Title 3">
            <a:extLst>
              <a:ext uri="{FF2B5EF4-FFF2-40B4-BE49-F238E27FC236}">
                <a16:creationId xmlns:a16="http://schemas.microsoft.com/office/drawing/2014/main" id="{8951B9FC-D7F4-4ED5-BCB3-C9F8FEF1BE5E}"/>
              </a:ext>
            </a:extLst>
          </p:cNvPr>
          <p:cNvSpPr txBox="1">
            <a:spLocks/>
          </p:cNvSpPr>
          <p:nvPr/>
        </p:nvSpPr>
        <p:spPr>
          <a:xfrm>
            <a:off x="0" y="3717272"/>
            <a:ext cx="12192000" cy="80514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chemeClr val="tx1">
                    <a:lumMod val="65000"/>
                    <a:lumOff val="35000"/>
                  </a:schemeClr>
                </a:solidFill>
                <a:latin typeface="Palatino Linotype" panose="02040502050505030304" pitchFamily="18" charset="0"/>
              </a:rPr>
              <a:t>			12: The Input() Function</a:t>
            </a:r>
          </a:p>
        </p:txBody>
      </p:sp>
    </p:spTree>
    <p:extLst>
      <p:ext uri="{BB962C8B-B14F-4D97-AF65-F5344CB8AC3E}">
        <p14:creationId xmlns:p14="http://schemas.microsoft.com/office/powerpoint/2010/main" val="36728362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6FF31-301F-43F0-8202-A782726E446A}"/>
              </a:ext>
            </a:extLst>
          </p:cNvPr>
          <p:cNvSpPr>
            <a:spLocks noGrp="1"/>
          </p:cNvSpPr>
          <p:nvPr>
            <p:ph type="title"/>
          </p:nvPr>
        </p:nvSpPr>
        <p:spPr>
          <a:xfrm>
            <a:off x="0" y="365127"/>
            <a:ext cx="12191999" cy="827416"/>
          </a:xfrm>
        </p:spPr>
        <p:txBody>
          <a:bodyPr>
            <a:normAutofit/>
          </a:bodyPr>
          <a:lstStyle/>
          <a:p>
            <a:pPr algn="ctr"/>
            <a:r>
              <a:rPr lang="en-US" sz="4000" dirty="0">
                <a:solidFill>
                  <a:schemeClr val="tx1">
                    <a:lumMod val="75000"/>
                    <a:lumOff val="25000"/>
                  </a:schemeClr>
                </a:solidFill>
                <a:latin typeface="Palatino Linotype" panose="02040502050505030304" pitchFamily="18" charset="0"/>
                <a:cs typeface="Segoe UI Light" panose="020B0502040204020203" pitchFamily="34" charset="0"/>
              </a:rPr>
              <a:t>Agenda</a:t>
            </a:r>
          </a:p>
        </p:txBody>
      </p:sp>
      <p:sp>
        <p:nvSpPr>
          <p:cNvPr id="4" name="Content Placeholder 3">
            <a:extLst>
              <a:ext uri="{FF2B5EF4-FFF2-40B4-BE49-F238E27FC236}">
                <a16:creationId xmlns:a16="http://schemas.microsoft.com/office/drawing/2014/main" id="{659531AF-92C6-4F92-AA59-2FD12D624E53}"/>
              </a:ext>
            </a:extLst>
          </p:cNvPr>
          <p:cNvSpPr>
            <a:spLocks noGrp="1"/>
          </p:cNvSpPr>
          <p:nvPr>
            <p:ph idx="1"/>
          </p:nvPr>
        </p:nvSpPr>
        <p:spPr/>
        <p:txBody>
          <a:bodyPr>
            <a:normAutofit/>
          </a:bodyPr>
          <a:lstStyle/>
          <a:p>
            <a:pPr marL="514350" indent="-514350">
              <a:lnSpc>
                <a:spcPct val="150000"/>
              </a:lnSpc>
              <a:buFont typeface="+mj-lt"/>
              <a:buAutoNum type="arabicPeriod"/>
            </a:pPr>
            <a:r>
              <a:rPr lang="en-US" sz="3200" dirty="0">
                <a:solidFill>
                  <a:schemeClr val="tx1">
                    <a:lumMod val="75000"/>
                    <a:lumOff val="25000"/>
                  </a:schemeClr>
                </a:solidFill>
                <a:latin typeface="Palatino Linotype" panose="02040502050505030304" pitchFamily="18" charset="0"/>
              </a:rPr>
              <a:t> Learning Strategies</a:t>
            </a:r>
          </a:p>
          <a:p>
            <a:pPr marL="514350" indent="-514350">
              <a:lnSpc>
                <a:spcPct val="150000"/>
              </a:lnSpc>
              <a:buFont typeface="+mj-lt"/>
              <a:buAutoNum type="arabicPeriod"/>
            </a:pPr>
            <a:r>
              <a:rPr lang="en-US" sz="3200" dirty="0">
                <a:solidFill>
                  <a:schemeClr val="tx1">
                    <a:lumMod val="75000"/>
                    <a:lumOff val="25000"/>
                  </a:schemeClr>
                </a:solidFill>
                <a:latin typeface="Palatino Linotype" panose="02040502050505030304" pitchFamily="18" charset="0"/>
              </a:rPr>
              <a:t> Architecture</a:t>
            </a:r>
          </a:p>
          <a:p>
            <a:pPr marL="514350" indent="-514350">
              <a:lnSpc>
                <a:spcPct val="150000"/>
              </a:lnSpc>
              <a:buFont typeface="+mj-lt"/>
              <a:buAutoNum type="arabicPeriod"/>
            </a:pPr>
            <a:r>
              <a:rPr lang="en-US" sz="3200" dirty="0">
                <a:solidFill>
                  <a:schemeClr val="tx1">
                    <a:lumMod val="75000"/>
                    <a:lumOff val="25000"/>
                  </a:schemeClr>
                </a:solidFill>
                <a:latin typeface="Palatino Linotype" panose="02040502050505030304" pitchFamily="18" charset="0"/>
              </a:rPr>
              <a:t> Basics, Variables, and Strings</a:t>
            </a:r>
          </a:p>
        </p:txBody>
      </p:sp>
    </p:spTree>
    <p:extLst>
      <p:ext uri="{BB962C8B-B14F-4D97-AF65-F5344CB8AC3E}">
        <p14:creationId xmlns:p14="http://schemas.microsoft.com/office/powerpoint/2010/main" val="39339011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9E17A22-518F-48AE-8AA1-8DFB9FA5D388}"/>
              </a:ext>
            </a:extLst>
          </p:cNvPr>
          <p:cNvSpPr>
            <a:spLocks noGrp="1"/>
          </p:cNvSpPr>
          <p:nvPr>
            <p:ph type="title"/>
          </p:nvPr>
        </p:nvSpPr>
        <p:spPr>
          <a:xfrm>
            <a:off x="0" y="365126"/>
            <a:ext cx="12192000" cy="920749"/>
          </a:xfrm>
        </p:spPr>
        <p:txBody>
          <a:bodyPr>
            <a:normAutofit/>
          </a:bodyPr>
          <a:lstStyle/>
          <a:p>
            <a:pPr algn="ctr"/>
            <a:r>
              <a:rPr lang="en-US" sz="4800" dirty="0">
                <a:solidFill>
                  <a:schemeClr val="tx1">
                    <a:lumMod val="75000"/>
                    <a:lumOff val="25000"/>
                  </a:schemeClr>
                </a:solidFill>
                <a:latin typeface="Palatino Linotype" panose="02040502050505030304" pitchFamily="18" charset="0"/>
              </a:rPr>
              <a:t>Learning Strategies</a:t>
            </a:r>
          </a:p>
        </p:txBody>
      </p:sp>
      <p:sp>
        <p:nvSpPr>
          <p:cNvPr id="2" name="TextBox 1">
            <a:extLst>
              <a:ext uri="{FF2B5EF4-FFF2-40B4-BE49-F238E27FC236}">
                <a16:creationId xmlns:a16="http://schemas.microsoft.com/office/drawing/2014/main" id="{E416CB39-468F-4B73-820F-75AA3E28FB7C}"/>
              </a:ext>
            </a:extLst>
          </p:cNvPr>
          <p:cNvSpPr txBox="1"/>
          <p:nvPr/>
        </p:nvSpPr>
        <p:spPr>
          <a:xfrm>
            <a:off x="1287162" y="1684278"/>
            <a:ext cx="10904837" cy="523220"/>
          </a:xfrm>
          <a:prstGeom prst="rect">
            <a:avLst/>
          </a:prstGeom>
          <a:noFill/>
        </p:spPr>
        <p:txBody>
          <a:bodyPr wrap="square" rtlCol="0">
            <a:spAutoFit/>
          </a:bodyPr>
          <a:lstStyle/>
          <a:p>
            <a:pPr marL="457200" indent="-457200">
              <a:buFont typeface="Wingdings" panose="05000000000000000000" pitchFamily="2" charset="2"/>
              <a:buChar char="Ø"/>
            </a:pPr>
            <a:r>
              <a:rPr lang="en-US" sz="2800" dirty="0">
                <a:solidFill>
                  <a:schemeClr val="tx1">
                    <a:lumMod val="75000"/>
                    <a:lumOff val="25000"/>
                  </a:schemeClr>
                </a:solidFill>
                <a:latin typeface="Palatino Linotype" panose="02040502050505030304" pitchFamily="18" charset="0"/>
              </a:rPr>
              <a:t>Focus</a:t>
            </a:r>
          </a:p>
        </p:txBody>
      </p:sp>
      <p:sp>
        <p:nvSpPr>
          <p:cNvPr id="7" name="TextBox 6">
            <a:extLst>
              <a:ext uri="{FF2B5EF4-FFF2-40B4-BE49-F238E27FC236}">
                <a16:creationId xmlns:a16="http://schemas.microsoft.com/office/drawing/2014/main" id="{8FFE6C67-1278-4A0C-8656-5CAE9CC22ABA}"/>
              </a:ext>
            </a:extLst>
          </p:cNvPr>
          <p:cNvSpPr txBox="1"/>
          <p:nvPr/>
        </p:nvSpPr>
        <p:spPr>
          <a:xfrm>
            <a:off x="1287162" y="2418963"/>
            <a:ext cx="4634923" cy="523220"/>
          </a:xfrm>
          <a:prstGeom prst="rect">
            <a:avLst/>
          </a:prstGeom>
          <a:noFill/>
        </p:spPr>
        <p:txBody>
          <a:bodyPr wrap="none" rtlCol="0">
            <a:spAutoFit/>
          </a:bodyPr>
          <a:lstStyle/>
          <a:p>
            <a:pPr marL="457200" indent="-457200">
              <a:buFont typeface="Wingdings" panose="05000000000000000000" pitchFamily="2" charset="2"/>
              <a:buChar char="Ø"/>
            </a:pPr>
            <a:r>
              <a:rPr lang="en-US" sz="2800" dirty="0">
                <a:solidFill>
                  <a:schemeClr val="tx1">
                    <a:lumMod val="75000"/>
                    <a:lumOff val="25000"/>
                  </a:schemeClr>
                </a:solidFill>
                <a:latin typeface="Palatino Linotype" panose="02040502050505030304" pitchFamily="18" charset="0"/>
              </a:rPr>
              <a:t>Avoid “Copy and Paste” </a:t>
            </a:r>
          </a:p>
        </p:txBody>
      </p:sp>
      <p:sp>
        <p:nvSpPr>
          <p:cNvPr id="8" name="TextBox 7">
            <a:extLst>
              <a:ext uri="{FF2B5EF4-FFF2-40B4-BE49-F238E27FC236}">
                <a16:creationId xmlns:a16="http://schemas.microsoft.com/office/drawing/2014/main" id="{983E00B9-2E69-4C3A-85EC-36241FBAF7D5}"/>
              </a:ext>
            </a:extLst>
          </p:cNvPr>
          <p:cNvSpPr txBox="1"/>
          <p:nvPr/>
        </p:nvSpPr>
        <p:spPr>
          <a:xfrm>
            <a:off x="1287162" y="3203782"/>
            <a:ext cx="7348487" cy="523220"/>
          </a:xfrm>
          <a:prstGeom prst="rect">
            <a:avLst/>
          </a:prstGeom>
          <a:noFill/>
        </p:spPr>
        <p:txBody>
          <a:bodyPr wrap="none" rtlCol="0">
            <a:spAutoFit/>
          </a:bodyPr>
          <a:lstStyle/>
          <a:p>
            <a:pPr marL="457200" indent="-457200">
              <a:buFont typeface="Wingdings" panose="05000000000000000000" pitchFamily="2" charset="2"/>
              <a:buChar char="Ø"/>
            </a:pPr>
            <a:r>
              <a:rPr lang="en-US" sz="2800" dirty="0">
                <a:solidFill>
                  <a:schemeClr val="tx1">
                    <a:lumMod val="75000"/>
                    <a:lumOff val="25000"/>
                  </a:schemeClr>
                </a:solidFill>
                <a:latin typeface="Palatino Linotype" panose="02040502050505030304" pitchFamily="18" charset="0"/>
              </a:rPr>
              <a:t>Study Code Block-by-Block / Line-by-Line</a:t>
            </a:r>
          </a:p>
        </p:txBody>
      </p:sp>
      <p:sp>
        <p:nvSpPr>
          <p:cNvPr id="9" name="TextBox 8">
            <a:extLst>
              <a:ext uri="{FF2B5EF4-FFF2-40B4-BE49-F238E27FC236}">
                <a16:creationId xmlns:a16="http://schemas.microsoft.com/office/drawing/2014/main" id="{72CDE375-0181-454C-9F0A-A8D3CD5CEF8B}"/>
              </a:ext>
            </a:extLst>
          </p:cNvPr>
          <p:cNvSpPr txBox="1"/>
          <p:nvPr/>
        </p:nvSpPr>
        <p:spPr>
          <a:xfrm>
            <a:off x="1287162" y="3988601"/>
            <a:ext cx="5880264" cy="523220"/>
          </a:xfrm>
          <a:prstGeom prst="rect">
            <a:avLst/>
          </a:prstGeom>
          <a:noFill/>
        </p:spPr>
        <p:txBody>
          <a:bodyPr wrap="none" rtlCol="0">
            <a:spAutoFit/>
          </a:bodyPr>
          <a:lstStyle/>
          <a:p>
            <a:pPr marL="457200" indent="-457200">
              <a:buFont typeface="Wingdings" panose="05000000000000000000" pitchFamily="2" charset="2"/>
              <a:buChar char="Ø"/>
            </a:pPr>
            <a:r>
              <a:rPr lang="en-US" sz="2800" dirty="0">
                <a:solidFill>
                  <a:schemeClr val="tx1">
                    <a:lumMod val="75000"/>
                    <a:lumOff val="25000"/>
                  </a:schemeClr>
                </a:solidFill>
                <a:latin typeface="Palatino Linotype" panose="02040502050505030304" pitchFamily="18" charset="0"/>
              </a:rPr>
              <a:t>Use the Internet to Find Answers</a:t>
            </a:r>
          </a:p>
        </p:txBody>
      </p:sp>
      <p:sp>
        <p:nvSpPr>
          <p:cNvPr id="10" name="TextBox 9">
            <a:extLst>
              <a:ext uri="{FF2B5EF4-FFF2-40B4-BE49-F238E27FC236}">
                <a16:creationId xmlns:a16="http://schemas.microsoft.com/office/drawing/2014/main" id="{E37D6076-18D3-4585-AAA3-1F4F2E84D145}"/>
              </a:ext>
            </a:extLst>
          </p:cNvPr>
          <p:cNvSpPr txBox="1"/>
          <p:nvPr/>
        </p:nvSpPr>
        <p:spPr>
          <a:xfrm>
            <a:off x="1287162" y="4773420"/>
            <a:ext cx="2704587" cy="523220"/>
          </a:xfrm>
          <a:prstGeom prst="rect">
            <a:avLst/>
          </a:prstGeom>
          <a:noFill/>
        </p:spPr>
        <p:txBody>
          <a:bodyPr wrap="none" rtlCol="0">
            <a:spAutoFit/>
          </a:bodyPr>
          <a:lstStyle/>
          <a:p>
            <a:pPr marL="457200" indent="-457200">
              <a:buFont typeface="Wingdings" panose="05000000000000000000" pitchFamily="2" charset="2"/>
              <a:buChar char="Ø"/>
            </a:pPr>
            <a:r>
              <a:rPr lang="en-US" sz="2800" dirty="0">
                <a:solidFill>
                  <a:schemeClr val="tx1">
                    <a:lumMod val="75000"/>
                    <a:lumOff val="25000"/>
                  </a:schemeClr>
                </a:solidFill>
                <a:latin typeface="Palatino Linotype" panose="02040502050505030304" pitchFamily="18" charset="0"/>
              </a:rPr>
              <a:t>Ask for Help</a:t>
            </a:r>
          </a:p>
        </p:txBody>
      </p:sp>
      <p:sp>
        <p:nvSpPr>
          <p:cNvPr id="11" name="TextBox 10">
            <a:extLst>
              <a:ext uri="{FF2B5EF4-FFF2-40B4-BE49-F238E27FC236}">
                <a16:creationId xmlns:a16="http://schemas.microsoft.com/office/drawing/2014/main" id="{8F83BAB0-47A5-4A11-AEF3-5D9337D78F98}"/>
              </a:ext>
            </a:extLst>
          </p:cNvPr>
          <p:cNvSpPr txBox="1"/>
          <p:nvPr/>
        </p:nvSpPr>
        <p:spPr>
          <a:xfrm>
            <a:off x="1287161" y="5511191"/>
            <a:ext cx="10681061" cy="523220"/>
          </a:xfrm>
          <a:prstGeom prst="rect">
            <a:avLst/>
          </a:prstGeom>
          <a:noFill/>
        </p:spPr>
        <p:txBody>
          <a:bodyPr wrap="square" rtlCol="0">
            <a:spAutoFit/>
          </a:bodyPr>
          <a:lstStyle/>
          <a:p>
            <a:pPr marL="457200" indent="-457200">
              <a:buFont typeface="Wingdings" panose="05000000000000000000" pitchFamily="2" charset="2"/>
              <a:buChar char="Ø"/>
            </a:pPr>
            <a:r>
              <a:rPr lang="en-US" sz="2800" dirty="0">
                <a:solidFill>
                  <a:schemeClr val="tx1">
                    <a:lumMod val="75000"/>
                    <a:lumOff val="25000"/>
                  </a:schemeClr>
                </a:solidFill>
                <a:latin typeface="Palatino Linotype" panose="02040502050505030304" pitchFamily="18" charset="0"/>
              </a:rPr>
              <a:t>Take Your Time</a:t>
            </a:r>
          </a:p>
        </p:txBody>
      </p:sp>
      <p:sp>
        <p:nvSpPr>
          <p:cNvPr id="12" name="TextBox 11">
            <a:extLst>
              <a:ext uri="{FF2B5EF4-FFF2-40B4-BE49-F238E27FC236}">
                <a16:creationId xmlns:a16="http://schemas.microsoft.com/office/drawing/2014/main" id="{095F6EAF-876B-4944-AE59-277B963164DF}"/>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Valle, D.. (2016). How to learn a scripting language</a:t>
            </a:r>
            <a:r>
              <a:rPr lang="en-US" sz="1400" b="0" i="0" dirty="0">
                <a:solidFill>
                  <a:schemeClr val="tx1">
                    <a:lumMod val="65000"/>
                    <a:lumOff val="35000"/>
                  </a:schemeClr>
                </a:solidFill>
                <a:effectLst/>
                <a:latin typeface="+mj-lt"/>
                <a:ea typeface="Verdana" panose="020B0604030504040204" pitchFamily="34" charset="0"/>
              </a:rPr>
              <a:t>.</a:t>
            </a:r>
            <a:endParaRPr lang="en-US" sz="1400" dirty="0">
              <a:solidFill>
                <a:schemeClr val="tx1">
                  <a:lumMod val="65000"/>
                  <a:lumOff val="35000"/>
                </a:schemeClr>
              </a:solidFill>
              <a:latin typeface="+mj-lt"/>
              <a:ea typeface="Verdana" panose="020B0604030504040204" pitchFamily="34" charset="0"/>
            </a:endParaRPr>
          </a:p>
        </p:txBody>
      </p:sp>
    </p:spTree>
    <p:extLst>
      <p:ext uri="{BB962C8B-B14F-4D97-AF65-F5344CB8AC3E}">
        <p14:creationId xmlns:p14="http://schemas.microsoft.com/office/powerpoint/2010/main" val="20271555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0" grpId="0"/>
      <p:bldP spid="1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6FF31-301F-43F0-8202-A782726E446A}"/>
              </a:ext>
            </a:extLst>
          </p:cNvPr>
          <p:cNvSpPr>
            <a:spLocks noGrp="1"/>
          </p:cNvSpPr>
          <p:nvPr>
            <p:ph type="title"/>
          </p:nvPr>
        </p:nvSpPr>
        <p:spPr>
          <a:xfrm>
            <a:off x="0" y="365127"/>
            <a:ext cx="12191999" cy="827416"/>
          </a:xfrm>
        </p:spPr>
        <p:txBody>
          <a:bodyPr>
            <a:normAutofit/>
          </a:bodyPr>
          <a:lstStyle/>
          <a:p>
            <a:pPr algn="ctr"/>
            <a:r>
              <a:rPr lang="en-US" sz="4000" dirty="0">
                <a:latin typeface="Palatino Linotype" panose="02040502050505030304" pitchFamily="18" charset="0"/>
                <a:cs typeface="Segoe UI Light" panose="020B0502040204020203" pitchFamily="34" charset="0"/>
              </a:rPr>
              <a:t>Architecture (Interpreted Languages)</a:t>
            </a:r>
          </a:p>
        </p:txBody>
      </p:sp>
      <p:pic>
        <p:nvPicPr>
          <p:cNvPr id="5" name="Content Placeholder 12">
            <a:extLst>
              <a:ext uri="{FF2B5EF4-FFF2-40B4-BE49-F238E27FC236}">
                <a16:creationId xmlns:a16="http://schemas.microsoft.com/office/drawing/2014/main" id="{67D6BD1D-3F09-4338-B1FF-CD4EABF496E1}"/>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13319" y="1982277"/>
            <a:ext cx="10149431" cy="3437166"/>
          </a:xfrm>
        </p:spPr>
      </p:pic>
    </p:spTree>
    <p:extLst>
      <p:ext uri="{BB962C8B-B14F-4D97-AF65-F5344CB8AC3E}">
        <p14:creationId xmlns:p14="http://schemas.microsoft.com/office/powerpoint/2010/main" val="7919542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Project Jupyter - Wikipedia">
            <a:extLst>
              <a:ext uri="{FF2B5EF4-FFF2-40B4-BE49-F238E27FC236}">
                <a16:creationId xmlns:a16="http://schemas.microsoft.com/office/drawing/2014/main" id="{2E199D10-634D-4257-BA3C-C6BFAF6D0A7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81999" y="1674108"/>
            <a:ext cx="3028001" cy="35097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836519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5212B4CC-59B9-452D-AFCB-6E4FCFC20CB8}"/>
              </a:ext>
            </a:extLst>
          </p:cNvPr>
          <p:cNvPicPr>
            <a:picLocks noChangeAspect="1"/>
          </p:cNvPicPr>
          <p:nvPr/>
        </p:nvPicPr>
        <p:blipFill>
          <a:blip r:embed="rId3"/>
          <a:stretch>
            <a:fillRect/>
          </a:stretch>
        </p:blipFill>
        <p:spPr>
          <a:xfrm>
            <a:off x="4038600" y="1566862"/>
            <a:ext cx="4114800" cy="3724275"/>
          </a:xfrm>
          <a:prstGeom prst="rect">
            <a:avLst/>
          </a:prstGeom>
        </p:spPr>
      </p:pic>
    </p:spTree>
    <p:extLst>
      <p:ext uri="{BB962C8B-B14F-4D97-AF65-F5344CB8AC3E}">
        <p14:creationId xmlns:p14="http://schemas.microsoft.com/office/powerpoint/2010/main" val="811428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022B8E0-DD9C-49D7-82FB-ACD3443312AF}"/>
              </a:ext>
            </a:extLst>
          </p:cNvPr>
          <p:cNvSpPr>
            <a:spLocks noGrp="1"/>
          </p:cNvSpPr>
          <p:nvPr>
            <p:ph type="title"/>
          </p:nvPr>
        </p:nvSpPr>
        <p:spPr>
          <a:xfrm>
            <a:off x="0" y="2766218"/>
            <a:ext cx="12192000" cy="1325563"/>
          </a:xfrm>
        </p:spPr>
        <p:txBody>
          <a:bodyPr/>
          <a:lstStyle/>
          <a:p>
            <a:pPr algn="ctr"/>
            <a:r>
              <a:rPr lang="en-US" sz="4400" dirty="0">
                <a:solidFill>
                  <a:schemeClr val="tx1">
                    <a:lumMod val="65000"/>
                    <a:lumOff val="35000"/>
                  </a:schemeClr>
                </a:solidFill>
                <a:latin typeface="Palatino Linotype" panose="02040502050505030304" pitchFamily="18" charset="0"/>
              </a:rPr>
              <a:t>1: Order of Operations</a:t>
            </a:r>
            <a:endParaRPr lang="en-US" dirty="0">
              <a:solidFill>
                <a:schemeClr val="tx1">
                  <a:lumMod val="65000"/>
                  <a:lumOff val="35000"/>
                </a:schemeClr>
              </a:solidFill>
              <a:latin typeface="Palatino Linotype" panose="02040502050505030304" pitchFamily="18" charset="0"/>
            </a:endParaRPr>
          </a:p>
        </p:txBody>
      </p:sp>
      <p:pic>
        <p:nvPicPr>
          <p:cNvPr id="3" name="Picture 2">
            <a:extLst>
              <a:ext uri="{FF2B5EF4-FFF2-40B4-BE49-F238E27FC236}">
                <a16:creationId xmlns:a16="http://schemas.microsoft.com/office/drawing/2014/main" id="{1BB76F47-07B7-4B3D-AEA7-FB9B67125C17}"/>
              </a:ext>
            </a:extLst>
          </p:cNvPr>
          <p:cNvPicPr>
            <a:picLocks noChangeAspect="1"/>
          </p:cNvPicPr>
          <p:nvPr/>
        </p:nvPicPr>
        <p:blipFill>
          <a:blip r:embed="rId3"/>
          <a:stretch>
            <a:fillRect/>
          </a:stretch>
        </p:blipFill>
        <p:spPr>
          <a:xfrm>
            <a:off x="0" y="365760"/>
            <a:ext cx="3233668" cy="805144"/>
          </a:xfrm>
          <a:prstGeom prst="rect">
            <a:avLst/>
          </a:prstGeom>
        </p:spPr>
      </p:pic>
    </p:spTree>
    <p:extLst>
      <p:ext uri="{BB962C8B-B14F-4D97-AF65-F5344CB8AC3E}">
        <p14:creationId xmlns:p14="http://schemas.microsoft.com/office/powerpoint/2010/main" val="22619918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6FF31-301F-43F0-8202-A782726E446A}"/>
              </a:ext>
            </a:extLst>
          </p:cNvPr>
          <p:cNvSpPr>
            <a:spLocks noGrp="1"/>
          </p:cNvSpPr>
          <p:nvPr>
            <p:ph type="title"/>
          </p:nvPr>
        </p:nvSpPr>
        <p:spPr>
          <a:xfrm>
            <a:off x="0" y="365127"/>
            <a:ext cx="12191999" cy="827416"/>
          </a:xfrm>
        </p:spPr>
        <p:txBody>
          <a:bodyPr>
            <a:normAutofit/>
          </a:bodyPr>
          <a:lstStyle/>
          <a:p>
            <a:pPr algn="ctr"/>
            <a:r>
              <a:rPr lang="en-US" sz="4000" dirty="0">
                <a:latin typeface="Palatino Linotype" panose="02040502050505030304" pitchFamily="18" charset="0"/>
                <a:cs typeface="Segoe UI Light" panose="020B0502040204020203" pitchFamily="34" charset="0"/>
              </a:rPr>
              <a:t> Variables</a:t>
            </a:r>
          </a:p>
        </p:txBody>
      </p:sp>
      <p:pic>
        <p:nvPicPr>
          <p:cNvPr id="7" name="Content Placeholder 3">
            <a:extLst>
              <a:ext uri="{FF2B5EF4-FFF2-40B4-BE49-F238E27FC236}">
                <a16:creationId xmlns:a16="http://schemas.microsoft.com/office/drawing/2014/main" id="{79EF0D20-244D-4570-B07B-49B241ECC7E1}"/>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920331" y="1825625"/>
            <a:ext cx="4351338" cy="4351338"/>
          </a:xfrm>
          <a:solidFill>
            <a:schemeClr val="accent1">
              <a:lumMod val="20000"/>
              <a:lumOff val="80000"/>
            </a:schemeClr>
          </a:solidFill>
          <a:effectLst>
            <a:softEdge rad="0"/>
          </a:effectLst>
        </p:spPr>
      </p:pic>
    </p:spTree>
    <p:extLst>
      <p:ext uri="{BB962C8B-B14F-4D97-AF65-F5344CB8AC3E}">
        <p14:creationId xmlns:p14="http://schemas.microsoft.com/office/powerpoint/2010/main" val="3375561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2559</TotalTime>
  <Words>1170</Words>
  <Application>Microsoft Office PowerPoint</Application>
  <PresentationFormat>Widescreen</PresentationFormat>
  <Paragraphs>89</Paragraphs>
  <Slides>20</Slides>
  <Notes>20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Arial</vt:lpstr>
      <vt:lpstr>Calibri</vt:lpstr>
      <vt:lpstr>Calibri Light</vt:lpstr>
      <vt:lpstr>Courier New</vt:lpstr>
      <vt:lpstr>Palatino Linotype</vt:lpstr>
      <vt:lpstr>Times New Roman</vt:lpstr>
      <vt:lpstr>Wingdings</vt:lpstr>
      <vt:lpstr>Office Theme</vt:lpstr>
      <vt:lpstr>PowerPoint Presentation</vt:lpstr>
      <vt:lpstr>PowerPoint Presentation</vt:lpstr>
      <vt:lpstr>Agenda</vt:lpstr>
      <vt:lpstr>Learning Strategies</vt:lpstr>
      <vt:lpstr>Architecture (Interpreted Languages)</vt:lpstr>
      <vt:lpstr>PowerPoint Presentation</vt:lpstr>
      <vt:lpstr>PowerPoint Presentation</vt:lpstr>
      <vt:lpstr>1: Order of Operations</vt:lpstr>
      <vt:lpstr> Variables</vt:lpstr>
      <vt:lpstr>PowerPoint Presentation</vt:lpstr>
      <vt:lpstr>   2: Integer &amp; Float Types</vt:lpstr>
      <vt:lpstr>PowerPoint Presentation</vt:lpstr>
      <vt:lpstr>   4: Variable Names</vt:lpstr>
      <vt:lpstr>PowerPoint Presentation</vt:lpstr>
      <vt:lpstr>PowerPoint Presentation</vt:lpstr>
      <vt:lpstr>7: String Error Syntax</vt:lpstr>
      <vt:lpstr>PowerPoint Presentation</vt:lpstr>
      <vt:lpstr>   8: Displaying Strings</vt:lpstr>
      <vt:lpstr>PowerPoint Presentation</vt:lpstr>
      <vt:lpstr>   11: Types and Casting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danielmaxwell</dc:creator>
  <cp:lastModifiedBy>Maxwell,Daniel</cp:lastModifiedBy>
  <cp:revision>288</cp:revision>
  <dcterms:created xsi:type="dcterms:W3CDTF">2020-06-14T19:48:25Z</dcterms:created>
  <dcterms:modified xsi:type="dcterms:W3CDTF">2021-11-15T21:52:37Z</dcterms:modified>
</cp:coreProperties>
</file>