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78" r:id="rId3"/>
    <p:sldId id="311" r:id="rId4"/>
    <p:sldId id="301" r:id="rId5"/>
    <p:sldId id="308" r:id="rId6"/>
    <p:sldId id="307" r:id="rId7"/>
    <p:sldId id="309" r:id="rId8"/>
    <p:sldId id="310" r:id="rId9"/>
    <p:sldId id="303" r:id="rId10"/>
    <p:sldId id="312" r:id="rId11"/>
    <p:sldId id="305" r:id="rId12"/>
    <p:sldId id="304" r:id="rId13"/>
    <p:sldId id="262" r:id="rId14"/>
    <p:sldId id="3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0753" autoAdjust="0"/>
  </p:normalViewPr>
  <p:slideViewPr>
    <p:cSldViewPr snapToGrid="0" showGuides="1">
      <p:cViewPr varScale="1">
        <p:scale>
          <a:sx n="45" d="100"/>
          <a:sy n="45" d="100"/>
        </p:scale>
        <p:origin x="688"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“Frontiers of AI</a:t>
            </a:r>
          </a:p>
          <a:p>
            <a:endParaRPr lang="en-US" dirty="0">
              <a:latin typeface="Palatino Linotype" panose="02040502050505030304" pitchFamily="18" charset="0"/>
            </a:endParaRPr>
          </a:p>
          <a:p>
            <a:r>
              <a:rPr lang="en-US" dirty="0">
                <a:latin typeface="Palatino Linotype" panose="02040502050505030304" pitchFamily="18" charset="0"/>
              </a:rPr>
              <a:t>In this class, we will explore the question of AI and its relationship to our world.  We created this class specifically for STUDENTS who are curious about AI but wonder how it applies to the program of study they are presently engaged in.  The great news is that you do not need to have a strong technical or mathematical background to do interesting AI-enabled research.  Our motto is: AI for Everyone!</a:t>
            </a:r>
          </a:p>
          <a:p>
            <a:endParaRPr lang="en-US" dirty="0">
              <a:latin typeface="Palatino Linotype" panose="02040502050505030304" pitchFamily="18" charset="0"/>
            </a:endParaRPr>
          </a:p>
          <a:p>
            <a:r>
              <a:rPr lang="en-US" dirty="0">
                <a:latin typeface="Palatino Linotype" panose="02040502050505030304" pitchFamily="18" charset="0"/>
              </a:rPr>
              <a:t>So, let’s start with some basic definitions…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our reading this week is the Turing test.  In fact, the entire chapter is named after Turing.  This test has been hugely influential since 1950 since he first described it.  </a:t>
            </a:r>
          </a:p>
          <a:p>
            <a:endParaRPr lang="en-US" dirty="0"/>
          </a:p>
          <a:p>
            <a:pPr marL="228600" indent="-228600">
              <a:buAutoNum type="arabicPeriod"/>
            </a:pPr>
            <a:r>
              <a:rPr lang="en-US" dirty="0"/>
              <a:t>Victorian parlor game – someone tries to tell if another person is a man or a woman simply on the basis of answers they gave to questions posed to them.</a:t>
            </a:r>
          </a:p>
          <a:p>
            <a:pPr marL="228600" indent="-228600">
              <a:buAutoNum type="arabicPeriod"/>
            </a:pPr>
            <a:r>
              <a:rPr lang="en-US" dirty="0"/>
              <a:t>Human interacts with a computer – does not know if it is another human or an intelligent system.  The interaction is purely in the form of textual questions and answers: the interrogator types a question, and a response is displayed.  The task of the interrogator is to determine whether the thing being interrogated is a person or a computer program.</a:t>
            </a:r>
          </a:p>
          <a:p>
            <a:pPr marL="228600" indent="-228600">
              <a:buAutoNum type="arabicPeriod"/>
            </a:pPr>
            <a:r>
              <a:rPr lang="en-US" dirty="0"/>
              <a:t>Now, suppose that the thing being interrogated is indeed a computer program, but after some reasonable amount of time, the interrogators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28600" indent="-228600">
              <a:buAutoNum type="arabicPeriod"/>
            </a:pPr>
            <a:endParaRPr lang="en-US" b="0"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Woolridge discusses ELIZA, a computer program written in the 1960’s by the German MIT computer scientist Joseph Weizenbaum.  Eliza takes the role of a psychiatrist talking to a patient to get the interviewee to contemplate themselves.</a:t>
            </a:r>
          </a:p>
          <a:p>
            <a:endParaRPr lang="en-US" b="0" dirty="0"/>
          </a:p>
          <a:p>
            <a:r>
              <a:rPr lang="en-US" b="0" dirty="0"/>
              <a:t>ELIZA’s legacy lives on to this day, in the form of the annual Loebner Prize competition.  It is unclear whether Turing imagined that anyone would ever actually try out his test for real, but in 1990 that is precisely what American millionaire inventory Hugh Loebner decided to do.  Every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Students engage in a 10-minute conversation with Kuki.ai</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Breakout conversations – Is Kuki exhibiting intelligent behavior, is this intelligence? (Yes/No)</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Team debate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the question I’d like for you to focus on in today’s class.  A prerequisite of any understanding is a definition of terms.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2180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we’ve shared our ideas, let’s consider some other definitions.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01151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6</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p:txBody>
          <a:bodyPr>
            <a:spAutoFit/>
          </a:bodyPr>
          <a:lstStyle/>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Have students go to breakout sessions and recorded notes from the sessions here.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13624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cap="none" dirty="0">
                <a:ln>
                  <a:noFill/>
                </a:ln>
                <a:latin typeface="Arial" pitchFamily="18"/>
                <a:ea typeface="Arial" pitchFamily="34"/>
                <a:cs typeface="Arial" pitchFamily="34"/>
              </a:rPr>
              <a:t>Turing, AM (1950) Computing Machinery and Intelligence. </a:t>
            </a:r>
            <a:r>
              <a:rPr lang="en-US" sz="1200" b="0" i="1" u="none" strike="noStrike" kern="1200" cap="none" dirty="0">
                <a:ln>
                  <a:noFill/>
                </a:ln>
                <a:latin typeface="Arial" pitchFamily="18"/>
                <a:ea typeface="Arial" pitchFamily="34"/>
                <a:cs typeface="Arial" pitchFamily="34"/>
              </a:rPr>
              <a:t>Mind</a:t>
            </a:r>
            <a:r>
              <a:rPr lang="en-US" sz="1200" b="0" i="0" u="none" strike="noStrike" kern="1200" cap="none" dirty="0">
                <a:ln>
                  <a:noFill/>
                </a:ln>
                <a:latin typeface="Arial" pitchFamily="18"/>
                <a:ea typeface="Arial" pitchFamily="34"/>
                <a:cs typeface="Arial" pitchFamily="34"/>
              </a:rPr>
              <a:t>: 54</a:t>
            </a:r>
            <a:endParaRPr lang="en-US" b="1"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86052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831850" y="1709739"/>
            <a:ext cx="10515600" cy="1500188"/>
          </a:xfrm>
          <a:noFill/>
        </p:spPr>
        <p:txBody>
          <a:bodyPr>
            <a:normAutofit/>
          </a:bodyPr>
          <a:lstStyle/>
          <a:p>
            <a:r>
              <a:rPr lang="en-US" sz="5400">
                <a:solidFill>
                  <a:srgbClr val="6C9AC3"/>
                </a:solidFill>
                <a:latin typeface="Palatino Linotype" panose="02040502050505030304" pitchFamily="18" charset="0"/>
                <a:cs typeface="Segoe UI Light" panose="020B0502040204020203" pitchFamily="34" charset="0"/>
              </a:rPr>
              <a:t>What is AI?</a:t>
            </a:r>
            <a:endParaRPr lang="en-US" sz="5400" dirty="0">
              <a:solidFill>
                <a:srgbClr val="6C9AC3"/>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Welcome</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a:bodyPr>
          <a:lstStyle/>
          <a:p>
            <a:pPr marL="0" indent="0">
              <a:buNone/>
            </a:pPr>
            <a:r>
              <a:rPr lang="en-US" sz="2400" i="1" dirty="0">
                <a:latin typeface="Palatino Linotype" panose="02040502050505030304" pitchFamily="18" charset="0"/>
              </a:rPr>
              <a:t>      </a:t>
            </a:r>
          </a:p>
          <a:p>
            <a:pPr marL="0" indent="0">
              <a:buNone/>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Wooldridge, M. (2021). </a:t>
            </a:r>
            <a:r>
              <a:rPr lang="en-US" sz="2400" i="1" dirty="0">
                <a:latin typeface="Palatino Linotype" panose="02040502050505030304" pitchFamily="18" charset="0"/>
              </a:rPr>
              <a:t>A brief history of artificial intelligence: What it is, where we are, and where we are going.  </a:t>
            </a:r>
            <a:r>
              <a:rPr lang="en-US" sz="2400" dirty="0">
                <a:latin typeface="Palatino Linotype" panose="02040502050505030304" pitchFamily="18" charset="0"/>
              </a:rPr>
              <a:t>New York, NY: Flatiron Books.</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C0258-69B2-43EE-B364-B0398E9D538A}"/>
              </a:ext>
            </a:extLst>
          </p:cNvPr>
          <p:cNvSpPr txBox="1"/>
          <p:nvPr/>
        </p:nvSpPr>
        <p:spPr>
          <a:xfrm>
            <a:off x="615953" y="1873083"/>
            <a:ext cx="11222986" cy="3480012"/>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is artificial intelligence? (What is it </a:t>
            </a:r>
            <a:r>
              <a:rPr lang="en-US" sz="2400" b="0" i="1" u="none" strike="noStrike" kern="1200" cap="none" dirty="0">
                <a:ln>
                  <a:noFill/>
                </a:ln>
                <a:latin typeface="Palatino Linotype" panose="02040502050505030304" pitchFamily="18" charset="0"/>
                <a:ea typeface="Arial" pitchFamily="34"/>
                <a:cs typeface="Arial" pitchFamily="34"/>
              </a:rPr>
              <a:t>not</a:t>
            </a:r>
            <a:r>
              <a:rPr lang="en-US" sz="2400" b="0" i="0" u="none" strike="noStrike" kern="1200" cap="none" dirty="0">
                <a:ln>
                  <a:noFill/>
                </a:ln>
                <a:latin typeface="Palatino Linotype" panose="02040502050505030304" pitchFamily="18" charset="0"/>
                <a:ea typeface="Arial" pitchFamily="34"/>
                <a:cs typeface="Arial" pitchFamily="34"/>
              </a:rPr>
              <a:t>?)</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are the main approaches to AI and how do they work?</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is AI applied to real-world problems?</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are AI systems evaluated?</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can we ensure that AI systems are fair and equitable?</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Equip you to think about how AI might be applied in your own areas of interest!</a:t>
            </a:r>
          </a:p>
        </p:txBody>
      </p:sp>
      <p:sp>
        <p:nvSpPr>
          <p:cNvPr id="9" name="Title 1">
            <a:extLst>
              <a:ext uri="{FF2B5EF4-FFF2-40B4-BE49-F238E27FC236}">
                <a16:creationId xmlns:a16="http://schemas.microsoft.com/office/drawing/2014/main" id="{42D73CB9-F53A-41D3-8938-9B80A08BC0F9}"/>
              </a:ext>
            </a:extLst>
          </p:cNvPr>
          <p:cNvSpPr>
            <a:spLocks noGrp="1"/>
          </p:cNvSpPr>
          <p:nvPr>
            <p:ph type="title"/>
          </p:nvPr>
        </p:nvSpPr>
        <p:spPr>
          <a:xfrm>
            <a:off x="838200" y="194837"/>
            <a:ext cx="10515600" cy="1500188"/>
          </a:xfrm>
          <a:noFill/>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Course Goals</a:t>
            </a:r>
          </a:p>
        </p:txBody>
      </p:sp>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What is Artificial Intelligence?</a:t>
            </a: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A76122-636D-4B05-A861-582C712949BC}"/>
              </a:ext>
            </a:extLst>
          </p:cNvPr>
          <p:cNvSpPr txBox="1"/>
          <p:nvPr/>
        </p:nvSpPr>
        <p:spPr>
          <a:xfrm>
            <a:off x="1" y="2450520"/>
            <a:ext cx="12192000" cy="169567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2400" b="0" i="0" u="none" strike="noStrike" kern="1200" cap="none" dirty="0">
                <a:ln>
                  <a:noFill/>
                </a:ln>
                <a:latin typeface="Palatino Linotype" panose="02040502050505030304" pitchFamily="18" charset="0"/>
                <a:ea typeface="Arial" pitchFamily="34"/>
                <a:cs typeface="Arial" pitchFamily="34"/>
              </a:rPr>
              <a:t>What is </a:t>
            </a:r>
            <a:r>
              <a:rPr lang="en-US" sz="2400" b="0" i="1" u="none" strike="noStrike" kern="1200" cap="none" dirty="0">
                <a:ln>
                  <a:noFill/>
                </a:ln>
                <a:latin typeface="Palatino Linotype" panose="02040502050505030304" pitchFamily="18" charset="0"/>
                <a:ea typeface="Arial" pitchFamily="34"/>
                <a:cs typeface="Arial" pitchFamily="34"/>
              </a:rPr>
              <a:t>one word</a:t>
            </a:r>
            <a:r>
              <a:rPr lang="en-US" sz="2400" b="0" i="0" u="none" strike="noStrike" kern="1200" cap="none" dirty="0">
                <a:ln>
                  <a:noFill/>
                </a:ln>
                <a:latin typeface="Palatino Linotype" panose="02040502050505030304" pitchFamily="18" charset="0"/>
                <a:ea typeface="Arial" pitchFamily="34"/>
                <a:cs typeface="Arial" pitchFamily="34"/>
              </a:rPr>
              <a:t> that describes artificial intelligence?</a:t>
            </a:r>
          </a:p>
          <a:p>
            <a:pPr marL="0" marR="0" lvl="0" indent="0" algn="ctr" hangingPunct="0">
              <a:lnSpc>
                <a:spcPct val="100000"/>
              </a:lnSpc>
              <a:spcBef>
                <a:spcPts val="0"/>
              </a:spcBef>
              <a:spcAft>
                <a:spcPts val="1440"/>
              </a:spcAft>
              <a:buNone/>
              <a:tabLst/>
            </a:pPr>
            <a:endParaRPr lang="en-US" sz="2400" b="0" i="0" u="none" strike="noStrike" kern="1200" cap="none" dirty="0">
              <a:ln>
                <a:noFill/>
              </a:ln>
              <a:latin typeface="Palatino Linotype" panose="02040502050505030304" pitchFamily="18" charset="0"/>
              <a:ea typeface="Arial" pitchFamily="34"/>
              <a:cs typeface="Arial" pitchFamily="34"/>
            </a:endParaRPr>
          </a:p>
          <a:p>
            <a:pPr marL="0" marR="0" lvl="0" indent="0" algn="ctr" hangingPunct="0">
              <a:lnSpc>
                <a:spcPct val="100000"/>
              </a:lnSpc>
              <a:spcBef>
                <a:spcPts val="0"/>
              </a:spcBef>
              <a:spcAft>
                <a:spcPts val="1440"/>
              </a:spcAft>
              <a:buNone/>
              <a:tabLst/>
            </a:pPr>
            <a:r>
              <a:rPr lang="en-US" sz="2400" b="0" i="0" u="none" strike="noStrike" kern="1200" cap="none" dirty="0">
                <a:ln>
                  <a:noFill/>
                </a:ln>
                <a:latin typeface="Palatino Linotype" panose="02040502050505030304" pitchFamily="18" charset="0"/>
                <a:ea typeface="Arial" pitchFamily="34"/>
                <a:cs typeface="Arial" pitchFamily="34"/>
              </a:rPr>
              <a:t>Please go to </a:t>
            </a:r>
            <a:r>
              <a:rPr lang="en-US" sz="2400" b="1" i="0" u="none" strike="noStrike" kern="1200" cap="none" dirty="0">
                <a:ln>
                  <a:noFill/>
                </a:ln>
                <a:latin typeface="Palatino Linotype" panose="02040502050505030304" pitchFamily="18" charset="0"/>
                <a:ea typeface="Arial" pitchFamily="34"/>
                <a:cs typeface="Arial" pitchFamily="34"/>
              </a:rPr>
              <a:t>www.menti.com</a:t>
            </a:r>
            <a:r>
              <a:rPr lang="en-US" sz="2400" b="0" i="0" u="none" strike="noStrike" kern="1200" cap="none" dirty="0">
                <a:ln>
                  <a:noFill/>
                </a:ln>
                <a:latin typeface="Palatino Linotype" panose="02040502050505030304" pitchFamily="18" charset="0"/>
                <a:ea typeface="Arial" pitchFamily="34"/>
                <a:cs typeface="Arial" pitchFamily="34"/>
              </a:rPr>
              <a:t> and use the code </a:t>
            </a:r>
            <a:r>
              <a:rPr lang="en-US" sz="2400" b="1" i="0" u="none" strike="noStrike" kern="1200" cap="none" dirty="0">
                <a:ln>
                  <a:noFill/>
                </a:ln>
                <a:latin typeface="Palatino Linotype" panose="02040502050505030304" pitchFamily="18" charset="0"/>
                <a:ea typeface="Arial" pitchFamily="34"/>
                <a:cs typeface="Arial" pitchFamily="34"/>
              </a:rPr>
              <a:t>52 04 47 9</a:t>
            </a:r>
            <a:r>
              <a:rPr lang="en-US" sz="2400" b="0" i="0" u="none" strike="noStrike" kern="1200" cap="none" dirty="0">
                <a:ln>
                  <a:noFill/>
                </a:ln>
                <a:latin typeface="Palatino Linotype" panose="02040502050505030304" pitchFamily="18" charset="0"/>
                <a:ea typeface="Arial" pitchFamily="34"/>
                <a:cs typeface="Arial" pitchFamily="34"/>
              </a:rPr>
              <a:t>.</a:t>
            </a:r>
          </a:p>
        </p:txBody>
      </p:sp>
    </p:spTree>
    <p:extLst>
      <p:ext uri="{BB962C8B-B14F-4D97-AF65-F5344CB8AC3E}">
        <p14:creationId xmlns:p14="http://schemas.microsoft.com/office/powerpoint/2010/main" val="33439021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3857466"/>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905232"/>
            <a:ext cx="9976513" cy="5047536"/>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“Intelligence is the computational part of the ability to achieve goals in the world. Varying kinds and degrees of intelligence occur in people, many animals and some machines.”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Alan Turing</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(1950): The “imitation game” (now called the “Turing test”).</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itle 2">
            <a:extLst>
              <a:ext uri="{FF2B5EF4-FFF2-40B4-BE49-F238E27FC236}">
                <a16:creationId xmlns:a16="http://schemas.microsoft.com/office/drawing/2014/main" id="{C204E8C3-6FEB-4D36-A61E-FE422C89B2D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7314</TotalTime>
  <Words>1067</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Liberation Sans</vt:lpstr>
      <vt:lpstr>Palatino Linotype</vt:lpstr>
      <vt:lpstr>StarSymbol</vt:lpstr>
      <vt:lpstr>Office Theme</vt:lpstr>
      <vt:lpstr>What is AI?</vt:lpstr>
      <vt:lpstr>Course Goals</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766</cp:revision>
  <dcterms:created xsi:type="dcterms:W3CDTF">2020-06-14T19:48:25Z</dcterms:created>
  <dcterms:modified xsi:type="dcterms:W3CDTF">2021-08-08T20:22:34Z</dcterms:modified>
</cp:coreProperties>
</file>