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18" r:id="rId3"/>
    <p:sldId id="316" r:id="rId4"/>
    <p:sldId id="281" r:id="rId5"/>
    <p:sldId id="317" r:id="rId6"/>
    <p:sldId id="304" r:id="rId7"/>
    <p:sldId id="296" r:id="rId8"/>
    <p:sldId id="297" r:id="rId9"/>
    <p:sldId id="285" r:id="rId10"/>
    <p:sldId id="298" r:id="rId11"/>
    <p:sldId id="274" r:id="rId12"/>
    <p:sldId id="271" r:id="rId13"/>
    <p:sldId id="299" r:id="rId14"/>
    <p:sldId id="267" r:id="rId15"/>
    <p:sldId id="269" r:id="rId16"/>
    <p:sldId id="272" r:id="rId17"/>
    <p:sldId id="286" r:id="rId18"/>
    <p:sldId id="287" r:id="rId19"/>
    <p:sldId id="262"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68408" autoAdjust="0"/>
  </p:normalViewPr>
  <p:slideViewPr>
    <p:cSldViewPr snapToGrid="0" showGuides="1">
      <p:cViewPr varScale="1">
        <p:scale>
          <a:sx n="50" d="100"/>
          <a:sy n="50" d="100"/>
        </p:scale>
        <p:origin x="472"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“Frontiers of AI: AI Systems”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consider a spam filter.  </a:t>
            </a:r>
            <a:r>
              <a:rPr lang="en-US" sz="1200" b="0" i="1" u="none" strike="noStrike" kern="1200" baseline="0" dirty="0">
                <a:solidFill>
                  <a:schemeClr val="tx1"/>
                </a:solidFill>
                <a:latin typeface="+mn-lt"/>
                <a:ea typeface="+mn-ea"/>
                <a:cs typeface="+mn-cs"/>
              </a:rPr>
              <a:t>Classification </a:t>
            </a:r>
            <a:r>
              <a:rPr lang="en-US" sz="1200" b="0" i="0" u="none" strike="noStrike" kern="1200" baseline="0" dirty="0">
                <a:solidFill>
                  <a:schemeClr val="tx1"/>
                </a:solidFill>
                <a:latin typeface="+mn-lt"/>
                <a:ea typeface="+mn-ea"/>
                <a:cs typeface="+mn-cs"/>
              </a:rPr>
              <a:t>is a typical supervised learning task, and a spam filter is a good example of this.  It is first trained with many example emails along with their </a:t>
            </a:r>
            <a:r>
              <a:rPr lang="en-US" sz="1200" b="0" i="1" u="none" strike="noStrike" kern="1200" baseline="0" dirty="0">
                <a:solidFill>
                  <a:schemeClr val="tx1"/>
                </a:solidFill>
                <a:latin typeface="+mn-lt"/>
                <a:ea typeface="+mn-ea"/>
                <a:cs typeface="+mn-cs"/>
              </a:rPr>
              <a:t>class </a:t>
            </a:r>
            <a:r>
              <a:rPr lang="en-US" sz="1200" b="0" i="0" u="none" strike="noStrike" kern="1200" baseline="0" dirty="0">
                <a:solidFill>
                  <a:schemeClr val="tx1"/>
                </a:solidFill>
                <a:latin typeface="+mn-lt"/>
                <a:ea typeface="+mn-ea"/>
                <a:cs typeface="+mn-cs"/>
              </a:rPr>
              <a:t>(spam or ham), and it must learn how to classify new emails.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257672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Another typical supervised learning task is to predict a </a:t>
            </a:r>
            <a:r>
              <a:rPr lang="en-US" sz="1200" b="0" i="1" u="none" strike="noStrike" kern="1200" baseline="0" dirty="0">
                <a:solidFill>
                  <a:schemeClr val="tx1"/>
                </a:solidFill>
                <a:latin typeface="+mn-lt"/>
                <a:ea typeface="+mn-ea"/>
                <a:cs typeface="+mn-cs"/>
              </a:rPr>
              <a:t>target </a:t>
            </a:r>
            <a:r>
              <a:rPr lang="en-US" sz="1200" b="0" i="0" u="none" strike="noStrike" kern="1200" baseline="0" dirty="0">
                <a:solidFill>
                  <a:schemeClr val="tx1"/>
                </a:solidFill>
                <a:latin typeface="+mn-lt"/>
                <a:ea typeface="+mn-ea"/>
                <a:cs typeface="+mn-cs"/>
              </a:rPr>
              <a:t>numeric value, such as the price of a car, given a set of </a:t>
            </a:r>
            <a:r>
              <a:rPr lang="en-US" sz="1200" b="0" i="1" u="none" strike="noStrike" kern="1200" baseline="0" dirty="0">
                <a:solidFill>
                  <a:schemeClr val="tx1"/>
                </a:solidFill>
                <a:latin typeface="+mn-lt"/>
                <a:ea typeface="+mn-ea"/>
                <a:cs typeface="+mn-cs"/>
              </a:rPr>
              <a:t>features </a:t>
            </a:r>
            <a:r>
              <a:rPr lang="en-US" sz="1200" b="0" i="0" u="none" strike="noStrike" kern="1200" baseline="0" dirty="0">
                <a:solidFill>
                  <a:schemeClr val="tx1"/>
                </a:solidFill>
                <a:latin typeface="+mn-lt"/>
                <a:ea typeface="+mn-ea"/>
                <a:cs typeface="+mn-cs"/>
              </a:rPr>
              <a:t>(mileage, age, brand, etc.) called </a:t>
            </a:r>
            <a:r>
              <a:rPr lang="en-US" sz="1200" b="0" i="1" u="none" strike="noStrike" kern="1200" baseline="0" dirty="0">
                <a:solidFill>
                  <a:schemeClr val="tx1"/>
                </a:solidFill>
                <a:latin typeface="+mn-lt"/>
                <a:ea typeface="+mn-ea"/>
                <a:cs typeface="+mn-cs"/>
              </a:rPr>
              <a:t>predictors</a:t>
            </a:r>
            <a:r>
              <a:rPr lang="en-US" sz="1200" b="0" i="0" u="none" strike="noStrike" kern="1200" baseline="0" dirty="0">
                <a:solidFill>
                  <a:schemeClr val="tx1"/>
                </a:solidFill>
                <a:latin typeface="+mn-lt"/>
                <a:ea typeface="+mn-ea"/>
                <a:cs typeface="+mn-cs"/>
              </a:rPr>
              <a:t>. This sort of task is called </a:t>
            </a:r>
            <a:r>
              <a:rPr lang="en-US" sz="1200" b="0" i="1" u="none" strike="noStrike" kern="1200" baseline="0" dirty="0">
                <a:solidFill>
                  <a:schemeClr val="tx1"/>
                </a:solidFill>
                <a:latin typeface="+mn-lt"/>
                <a:ea typeface="+mn-ea"/>
                <a:cs typeface="+mn-cs"/>
              </a:rPr>
              <a:t>regression</a:t>
            </a:r>
            <a:r>
              <a:rPr lang="en-US" sz="1200" b="0" i="0" u="none" strike="noStrike" kern="1200" baseline="0" dirty="0">
                <a:solidFill>
                  <a:schemeClr val="tx1"/>
                </a:solidFill>
                <a:latin typeface="+mn-lt"/>
                <a:ea typeface="+mn-ea"/>
                <a:cs typeface="+mn-cs"/>
              </a:rPr>
              <a:t>.  To train the system, you need to give it many examples of cars, including both their predictors and their labels (i.e., their prices).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In Machine Learning an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is a data type (e.g., “mileage”), while a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has several meanings, depending on the context, but generally means an attribute plus its value (e.g., “mileage = 15,000”). Many people use the words </a:t>
            </a:r>
            <a:r>
              <a:rPr lang="en-US" sz="1200" b="0" i="1" u="none" strike="noStrike" kern="1200" baseline="0" dirty="0">
                <a:solidFill>
                  <a:schemeClr val="tx1"/>
                </a:solidFill>
                <a:latin typeface="+mn-lt"/>
                <a:ea typeface="+mn-ea"/>
                <a:cs typeface="+mn-cs"/>
              </a:rPr>
              <a:t>attribute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feature </a:t>
            </a:r>
            <a:r>
              <a:rPr lang="en-US" sz="1200" b="0" i="0" u="none" strike="noStrike" kern="1200" baseline="0" dirty="0">
                <a:solidFill>
                  <a:schemeClr val="tx1"/>
                </a:solidFill>
                <a:latin typeface="+mn-lt"/>
                <a:ea typeface="+mn-ea"/>
                <a:cs typeface="+mn-cs"/>
              </a:rPr>
              <a:t>interchangeably.  Feature is used predominantly in the AI literature.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Some other examples of 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Linear Regression</a:t>
            </a:r>
          </a:p>
          <a:p>
            <a:r>
              <a:rPr lang="en-US" sz="1200" b="0" i="0" u="none" strike="noStrike" kern="1200" baseline="0" dirty="0">
                <a:solidFill>
                  <a:schemeClr val="tx1"/>
                </a:solidFill>
                <a:latin typeface="+mn-lt"/>
                <a:ea typeface="+mn-ea"/>
                <a:cs typeface="+mn-cs"/>
              </a:rPr>
              <a:t>• Logistic Regression</a:t>
            </a:r>
          </a:p>
          <a:p>
            <a:r>
              <a:rPr lang="en-US" sz="1200" b="0" i="0" u="none" strike="noStrike" kern="1200" baseline="0" dirty="0">
                <a:solidFill>
                  <a:schemeClr val="tx1"/>
                </a:solidFill>
                <a:latin typeface="+mn-lt"/>
                <a:ea typeface="+mn-ea"/>
                <a:cs typeface="+mn-cs"/>
              </a:rPr>
              <a:t>• Support Vector Machines (SVMs)</a:t>
            </a:r>
          </a:p>
          <a:p>
            <a:r>
              <a:rPr lang="en-US" sz="1200" b="0" i="0" u="none" strike="noStrike" kern="1200" baseline="0" dirty="0">
                <a:solidFill>
                  <a:schemeClr val="tx1"/>
                </a:solidFill>
                <a:latin typeface="+mn-lt"/>
                <a:ea typeface="+mn-ea"/>
                <a:cs typeface="+mn-cs"/>
              </a:rPr>
              <a:t>• Decision Trees and Random Forests</a:t>
            </a:r>
          </a:p>
          <a:p>
            <a:r>
              <a:rPr lang="en-US" sz="1200" b="0" i="0" u="none" strike="noStrike" kern="1200" baseline="0" dirty="0">
                <a:solidFill>
                  <a:schemeClr val="tx1"/>
                </a:solidFill>
                <a:latin typeface="+mn-lt"/>
                <a:ea typeface="+mn-ea"/>
                <a:cs typeface="+mn-cs"/>
              </a:rPr>
              <a:t>• Neural networks</a:t>
            </a: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239051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second kind of learning is unsupervised learning. Unsupervised learning is an algorithm which discovers hidden patterns in a dataset that is not labelled (annotated).  In other words, the algorithm is presented with a set of inputs but no correct answers or desired outputs – it must discover the structure and patterns in the data on its own.  Consider, for example, the following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563469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Here we see an unlabeled training dataset of visitors to a popular blog.  In this case, we might want to run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to try and detect groups of similar visitors.  Through visual inspection, we can quickly identify at least four groups.  But will the AI algorithm be able to mimic this capability?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625541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it appears that a </a:t>
            </a:r>
            <a:r>
              <a:rPr lang="en-US" sz="1200" b="0" i="1" u="none" strike="noStrike" kern="1200" baseline="0" dirty="0">
                <a:solidFill>
                  <a:schemeClr val="tx1"/>
                </a:solidFill>
                <a:latin typeface="+mn-lt"/>
                <a:ea typeface="+mn-ea"/>
                <a:cs typeface="+mn-cs"/>
              </a:rPr>
              <a:t>clustering</a:t>
            </a:r>
            <a:r>
              <a:rPr lang="en-US" sz="1200" b="0" i="0" u="none" strike="noStrike" kern="1200" baseline="0" dirty="0">
                <a:solidFill>
                  <a:schemeClr val="tx1"/>
                </a:solidFill>
                <a:latin typeface="+mn-lt"/>
                <a:ea typeface="+mn-ea"/>
                <a:cs typeface="+mn-cs"/>
              </a:rPr>
              <a:t> algorithm has in fact detected those four groups, separated by the dashed lines. At no point did we tell the algorithm which group a visitor belongs to: it finds those connections without our help.  For example, it might find that 40% of the blog’s visitors are males who love comic books and generally read the blog in the evening, while 20% are young sci-fi lovers who visit during the weekend.  Let’s consider another example…</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23922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Visualization </a:t>
            </a:r>
            <a:r>
              <a:rPr lang="en-US" sz="1200" b="0" i="0" u="none" strike="noStrike" kern="1200" baseline="0" dirty="0">
                <a:solidFill>
                  <a:schemeClr val="tx1"/>
                </a:solidFill>
                <a:latin typeface="+mn-lt"/>
                <a:ea typeface="+mn-ea"/>
                <a:cs typeface="+mn-cs"/>
              </a:rPr>
              <a:t>algorithms are also good examples of unsupervised learning algorithms: you feed them a lot of complex and unlabeled data, and they output a 2D or 3D representation of your data that can easily be plotted.  These algorithms try to preserve as much structure as they can so you can understand how the data is organized.</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Some other examples of unsupervised learning algorithms include: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Clustering</a:t>
            </a:r>
          </a:p>
          <a:p>
            <a:r>
              <a:rPr lang="en-US" sz="1200" b="0" i="0" u="none" strike="noStrike" kern="1200" baseline="0" dirty="0">
                <a:solidFill>
                  <a:schemeClr val="tx1"/>
                </a:solidFill>
                <a:latin typeface="+mn-lt"/>
                <a:ea typeface="+mn-ea"/>
                <a:cs typeface="+mn-cs"/>
              </a:rPr>
              <a:t>• Anomaly detection and novelty detection</a:t>
            </a:r>
          </a:p>
          <a:p>
            <a:r>
              <a:rPr lang="en-US" sz="1200" b="0" i="0" u="none" strike="noStrike" kern="1200" baseline="0" dirty="0">
                <a:solidFill>
                  <a:schemeClr val="tx1"/>
                </a:solidFill>
                <a:latin typeface="+mn-lt"/>
                <a:ea typeface="+mn-ea"/>
                <a:cs typeface="+mn-cs"/>
              </a:rPr>
              <a:t>• Visualization and dimensionality reduction</a:t>
            </a:r>
          </a:p>
          <a:p>
            <a:r>
              <a:rPr lang="en-US" sz="1200" b="0" i="0" u="none" strike="noStrike" kern="1200" baseline="0" dirty="0">
                <a:solidFill>
                  <a:schemeClr val="tx1"/>
                </a:solidFill>
                <a:latin typeface="+mn-lt"/>
                <a:ea typeface="+mn-ea"/>
                <a:cs typeface="+mn-cs"/>
              </a:rPr>
              <a:t>• Association rule learning</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24190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Semi-supervised learning</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mixture of the previous two learning types, which means it is fed a combination of labeled and unlabeled inputs.  In this image, we see two classes with labeled examples indicated by the green triangles and light-yellow boxes.  The proximity of the unlabeled examples to their labeled counterparts allows the algorithm to divide the data set into two groups, thereby inferring group membership of any new data points.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Often, you will not have the resources to label every item in a dataset.  And so semi-supervised learning provides a middle way forward, between supervised and unsupervised learning.  Here you only need to label a sub-set of instances while still gaining all of the advantages of a trained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414843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a:solidFill>
                  <a:schemeClr val="tx1"/>
                </a:solidFill>
                <a:latin typeface="+mn-lt"/>
                <a:ea typeface="+mn-ea"/>
                <a:cs typeface="+mn-cs"/>
              </a:rPr>
              <a:t>Reinforcement Learning </a:t>
            </a:r>
            <a:r>
              <a:rPr lang="en-US" sz="1200" b="0" i="0" u="none" strike="noStrike" kern="1200" baseline="0" dirty="0">
                <a:solidFill>
                  <a:schemeClr val="tx1"/>
                </a:solidFill>
                <a:latin typeface="+mn-lt"/>
                <a:ea typeface="+mn-ea"/>
                <a:cs typeface="+mn-cs"/>
              </a:rPr>
              <a:t>is a very different beast. The learning system, called an </a:t>
            </a:r>
            <a:r>
              <a:rPr lang="en-US" sz="1200" b="0" i="1" u="none" strike="noStrike" kern="1200" baseline="0" dirty="0">
                <a:solidFill>
                  <a:schemeClr val="tx1"/>
                </a:solidFill>
                <a:latin typeface="+mn-lt"/>
                <a:ea typeface="+mn-ea"/>
                <a:cs typeface="+mn-cs"/>
              </a:rPr>
              <a:t>agent </a:t>
            </a:r>
            <a:r>
              <a:rPr lang="en-US" sz="1200" b="0" i="0" u="none" strike="noStrike" kern="1200" baseline="0" dirty="0">
                <a:solidFill>
                  <a:schemeClr val="tx1"/>
                </a:solidFill>
                <a:latin typeface="+mn-lt"/>
                <a:ea typeface="+mn-ea"/>
                <a:cs typeface="+mn-cs"/>
              </a:rPr>
              <a:t>in this context, observes the environment, selects and performs actions, and is then </a:t>
            </a:r>
            <a:r>
              <a:rPr lang="en-US" sz="1200" b="0" i="1" u="none" strike="noStrike" kern="1200" baseline="0" dirty="0">
                <a:solidFill>
                  <a:schemeClr val="tx1"/>
                </a:solidFill>
                <a:latin typeface="+mn-lt"/>
                <a:ea typeface="+mn-ea"/>
                <a:cs typeface="+mn-cs"/>
              </a:rPr>
              <a:t>rewarded</a:t>
            </a:r>
            <a:r>
              <a:rPr lang="en-US" sz="1200" b="0" i="0" u="none" strike="noStrike" kern="1200" baseline="0" dirty="0">
                <a:solidFill>
                  <a:schemeClr val="tx1"/>
                </a:solidFill>
                <a:latin typeface="+mn-lt"/>
                <a:ea typeface="+mn-ea"/>
                <a:cs typeface="+mn-cs"/>
              </a:rPr>
              <a:t> or </a:t>
            </a:r>
            <a:r>
              <a:rPr lang="en-US" sz="1200" b="0" i="1" u="none" strike="noStrike" kern="1200" baseline="0" dirty="0">
                <a:solidFill>
                  <a:schemeClr val="tx1"/>
                </a:solidFill>
                <a:latin typeface="+mn-lt"/>
                <a:ea typeface="+mn-ea"/>
                <a:cs typeface="+mn-cs"/>
              </a:rPr>
              <a:t>penalized</a:t>
            </a:r>
            <a:r>
              <a:rPr lang="en-US" sz="1200" b="0" i="0" u="none" strike="noStrike" kern="1200" baseline="0" dirty="0">
                <a:solidFill>
                  <a:schemeClr val="tx1"/>
                </a:solidFill>
                <a:latin typeface="+mn-lt"/>
                <a:ea typeface="+mn-ea"/>
                <a:cs typeface="+mn-cs"/>
              </a:rPr>
              <a:t> for each action.  On its own, the agent must discover the best strategy, called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to get the most reward over time.  A </a:t>
            </a:r>
            <a:r>
              <a:rPr lang="en-US" sz="1200" b="0" i="1" u="none" strike="noStrike" kern="1200" baseline="0" dirty="0">
                <a:solidFill>
                  <a:schemeClr val="tx1"/>
                </a:solidFill>
                <a:latin typeface="+mn-lt"/>
                <a:ea typeface="+mn-ea"/>
                <a:cs typeface="+mn-cs"/>
              </a:rPr>
              <a:t>policy</a:t>
            </a:r>
            <a:r>
              <a:rPr lang="en-US" sz="1200" b="0" i="0" u="none" strike="noStrike" kern="1200" baseline="0" dirty="0">
                <a:solidFill>
                  <a:schemeClr val="tx1"/>
                </a:solidFill>
                <a:latin typeface="+mn-lt"/>
                <a:ea typeface="+mn-ea"/>
                <a:cs typeface="+mn-cs"/>
              </a:rPr>
              <a:t> defines what action the agent should choose when it is in a particular situation.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many robots implement Reinforcement Learning algorithms to learn how to walk. DeepMind’s AlphaGo program is also a good example of Reinforcement Learning: it made the headlines in May 2017 when it beat the world champion at the game of Go. It learned its winning policy by analyzing millions of games, and then playing many games against itself.</a:t>
            </a:r>
            <a:endParaRPr lang="en-US" dirty="0"/>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813904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and finally, this image summarizes some of the primary ways in which AI is being used today.   I present these applications because background knowledge is key to helping you imagine AI possibilities in your domain.  And it’s the reason why I asked Jim Cusick to provide additional bibliographic support.  Of course, the challenge is to take an application in another area and then modify it, so it works in yours.  I believe this is where a lot of innovation is going to happen in the near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quickly summarize what we covered in today’s workshop.</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noted in an earlier presentation, AI, Machine Learning, and Deep Learning are distinct domains, with AI encompassing the other two.  Interestingly, AI has a long and distinguished history.  In fact, a lot of interesting AI research happened in the 1950s.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Artificial intelligence (AI) is the overarching discipline that concerns itself with the development of computer systems capable of performing tasks that humans are good at; for example, recognizing objects, making sense of speech, and decision making in a constrained environment.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Machine learning is defined as the field of AI that applies statistical methods to enable computer systems to learn from data to achieve an end goal.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Deep learning is a field of machine learning which focuses on neural networks.  A neural network is a special type of learning algorithm, inspired by billions of interconnected neurons in the human brain.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945833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AI has experienced multiple “winters.”  The early 1980s and 1990s were two such periods where funding dried up and interest waned.  Whether the individual who created this graphic intended it or not, the period under the garbage can is one of those slumps.  The problem is one of over-promising and under-delivering.  But here are some key points to keep in mind</a:t>
            </a:r>
          </a:p>
          <a:p>
            <a:endParaRPr lang="en-US" sz="1200" b="0" i="0" kern="1200" dirty="0">
              <a:solidFill>
                <a:schemeClr val="tx1"/>
              </a:solidFill>
              <a:effectLst/>
              <a:latin typeface="+mn-lt"/>
              <a:ea typeface="+mn-ea"/>
              <a:cs typeface="+mn-cs"/>
            </a:endParaRP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researchers have been making steady progress since the 1950s.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is seductive.</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winters were mostly about over-hyped commercial and government interest and expectations.</a:t>
            </a:r>
          </a:p>
          <a:p>
            <a:pPr marL="0" marR="0" lvl="0" indent="0" algn="l" hangingPunct="0">
              <a:lnSpc>
                <a:spcPct val="100000"/>
              </a:lnSpc>
              <a:spcBef>
                <a:spcPts val="0"/>
              </a:spcBef>
              <a:spcAft>
                <a:spcPts val="1440"/>
              </a:spcAft>
              <a:buSzPct val="45000"/>
              <a:buFont typeface="StarSymbol"/>
              <a:buChar char="●"/>
              <a:tabLst/>
            </a:pPr>
            <a:r>
              <a:rPr lang="en-US" sz="1200" b="0" i="0" u="none" strike="noStrike" kern="1200" cap="none" dirty="0">
                <a:ln>
                  <a:noFill/>
                </a:ln>
                <a:latin typeface="Arial" pitchFamily="34"/>
                <a:ea typeface="Arial" pitchFamily="34"/>
                <a:cs typeface="Arial" pitchFamily="34"/>
              </a:rPr>
              <a:t> AI winters weren't really about failures of AI. AI technologies, including many “failures” are relevant and widely useful today.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18110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Before we get to the heart of today’s presentation, let’s review a couple definitions of machine learning.  I especially like the first definition, coined by Arthur Samuel in 1959.  This one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In fact, deep learning is not possible without data.  The age of </a:t>
            </a:r>
            <a:r>
              <a:rPr lang="en-US" sz="1200" b="1" i="0" kern="1200" dirty="0">
                <a:solidFill>
                  <a:schemeClr val="tx1"/>
                </a:solidFill>
                <a:effectLst/>
                <a:latin typeface="+mn-lt"/>
                <a:ea typeface="+mn-ea"/>
                <a:cs typeface="+mn-cs"/>
              </a:rPr>
              <a:t>big data</a:t>
            </a:r>
            <a:r>
              <a:rPr lang="en-US" sz="1200" b="0" i="0" kern="1200" dirty="0">
                <a:solidFill>
                  <a:schemeClr val="tx1"/>
                </a:solidFill>
                <a:effectLst/>
                <a:latin typeface="+mn-lt"/>
                <a:ea typeface="+mn-ea"/>
                <a:cs typeface="+mn-cs"/>
              </a:rPr>
              <a:t> is upon us…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steps one usually takes in a typical machine learning project.  Note that the entire process is completely dependent on “Lots” of data.  This truth can be stated simply as, “No data. No machine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31313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spcBef>
                <a:spcPts val="0"/>
              </a:spcBef>
              <a:spcAft>
                <a:spcPts val="0"/>
              </a:spcAft>
              <a:buNone/>
            </a:pPr>
            <a:r>
              <a:rPr lang="en-US" sz="1200" dirty="0">
                <a:effectLst/>
                <a:latin typeface="Palatino Linotype" panose="02040502050505030304" pitchFamily="18" charset="0"/>
                <a:ea typeface="Calibri" panose="020F0502020204030204" pitchFamily="34" charset="0"/>
              </a:rPr>
              <a:t>15 minutes: students develop a model with teachable machine.</a:t>
            </a:r>
          </a:p>
          <a:p>
            <a:pPr marL="0" marR="0" indent="0">
              <a:spcBef>
                <a:spcPts val="0"/>
              </a:spcBef>
              <a:spcAft>
                <a:spcPts val="0"/>
              </a:spcAft>
              <a:buNone/>
            </a:pPr>
            <a:endParaRPr lang="en-US" sz="1200" dirty="0">
              <a:effectLst/>
              <a:latin typeface="Palatino Linotype" panose="0204050205050503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06652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that you’ve trained a model using Google’s Teachable Machine, I want to introduce you to the different kinds of A.I. learning systems.  There are four principal types of machine learning (supervised, semi-supervised, unsupervised, and reinforcement).  Imagine these as four paint cans, with each taking a distinctive approach (color) to machine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18792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get us started, consider these high-level definitions.  Semi-supervised learning, of course, lies in-between supervised and unsupervised learning.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kind of learning is supervised learning.  Supervised learning are algorithms which work with data that is labelled (annotated).  In this example, we present the algorithm with the image of a dog and its label.  The label is the correct answer.  And through the process of training, the system uses these labels to assess its predictions, correcting and then adjusting itself as it does so.  Eventually, the algorithm is fully trained and should make accurate predictions.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Here’s a concrete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7166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8/8/2021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8/8/2021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831850" y="1709739"/>
            <a:ext cx="10515600" cy="1500188"/>
          </a:xfrm>
          <a:noFill/>
        </p:spPr>
        <p:txBody>
          <a:bodyPr>
            <a:normAutofit/>
          </a:bodyPr>
          <a:lstStyle/>
          <a:p>
            <a:r>
              <a:rPr lang="en-US" sz="5400" dirty="0">
                <a:solidFill>
                  <a:srgbClr val="6C9AC3"/>
                </a:solidFill>
                <a:latin typeface="Palatino Linotype" panose="02040502050505030304" pitchFamily="18" charset="0"/>
                <a:cs typeface="Segoe UI Light" panose="020B0502040204020203" pitchFamily="34" charset="0"/>
              </a:rPr>
              <a:t>What is AI?</a:t>
            </a: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31850" y="3429000"/>
            <a:ext cx="10515600" cy="2660652"/>
          </a:xfrm>
        </p:spPr>
        <p:txBody>
          <a:bodyPr/>
          <a:lstStyle/>
          <a:p>
            <a:r>
              <a:rPr lang="en-US" dirty="0">
                <a:latin typeface="Palatino Linotype" panose="02040502050505030304" pitchFamily="18" charset="0"/>
                <a:cs typeface="Segoe UI" panose="020B0502040204020203" pitchFamily="34" charset="0"/>
              </a:rPr>
              <a:t>AI Systems</a:t>
            </a:r>
          </a:p>
        </p:txBody>
      </p:sp>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783729CF-DB62-41BE-BEA7-FAD770B63717}"/>
              </a:ext>
            </a:extLst>
          </p:cNvPr>
          <p:cNvPicPr>
            <a:picLocks noChangeAspect="1"/>
          </p:cNvPicPr>
          <p:nvPr/>
        </p:nvPicPr>
        <p:blipFill>
          <a:blip r:embed="rId3"/>
          <a:stretch>
            <a:fillRect/>
          </a:stretch>
        </p:blipFill>
        <p:spPr>
          <a:xfrm>
            <a:off x="1801550" y="2379100"/>
            <a:ext cx="8588899" cy="2743405"/>
          </a:xfrm>
          <a:prstGeom prst="rect">
            <a:avLst/>
          </a:prstGeom>
        </p:spPr>
      </p:pic>
      <p:sp>
        <p:nvSpPr>
          <p:cNvPr id="7" name="TextBox 6">
            <a:extLst>
              <a:ext uri="{FF2B5EF4-FFF2-40B4-BE49-F238E27FC236}">
                <a16:creationId xmlns:a16="http://schemas.microsoft.com/office/drawing/2014/main" id="{EECDF27D-83A7-47B8-91B2-09145046C104}"/>
              </a:ext>
            </a:extLst>
          </p:cNvPr>
          <p:cNvSpPr txBox="1"/>
          <p:nvPr/>
        </p:nvSpPr>
        <p:spPr>
          <a:xfrm>
            <a:off x="1801550" y="5665458"/>
            <a:ext cx="6419461" cy="371448"/>
          </a:xfrm>
          <a:prstGeom prst="rect">
            <a:avLst/>
          </a:prstGeom>
          <a:noFill/>
        </p:spPr>
        <p:txBody>
          <a:bodyPr wrap="square" rtlCol="0">
            <a:spAutoFit/>
          </a:bodyPr>
          <a:lstStyle/>
          <a:p>
            <a:r>
              <a:rPr lang="en-US" i="1" dirty="0">
                <a:latin typeface="MinionPro-It"/>
              </a:rPr>
              <a:t>Figure 1-1. A labeled training set for spam classification.</a:t>
            </a:r>
            <a:endParaRPr lang="en-US" dirty="0">
              <a:latin typeface="MinionPro-It"/>
            </a:endParaRPr>
          </a:p>
        </p:txBody>
      </p:sp>
    </p:spTree>
    <p:extLst>
      <p:ext uri="{BB962C8B-B14F-4D97-AF65-F5344CB8AC3E}">
        <p14:creationId xmlns:p14="http://schemas.microsoft.com/office/powerpoint/2010/main" val="6150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3" name="Picture 2">
            <a:extLst>
              <a:ext uri="{FF2B5EF4-FFF2-40B4-BE49-F238E27FC236}">
                <a16:creationId xmlns:a16="http://schemas.microsoft.com/office/drawing/2014/main" id="{09795969-437A-4997-8374-F1E20DB6D276}"/>
              </a:ext>
            </a:extLst>
          </p:cNvPr>
          <p:cNvPicPr>
            <a:picLocks noChangeAspect="1"/>
          </p:cNvPicPr>
          <p:nvPr/>
        </p:nvPicPr>
        <p:blipFill>
          <a:blip r:embed="rId3"/>
          <a:stretch>
            <a:fillRect/>
          </a:stretch>
        </p:blipFill>
        <p:spPr>
          <a:xfrm>
            <a:off x="3108110" y="2166567"/>
            <a:ext cx="6558405" cy="3326295"/>
          </a:xfrm>
          <a:prstGeom prst="rect">
            <a:avLst/>
          </a:prstGeom>
        </p:spPr>
      </p:pic>
      <p:sp>
        <p:nvSpPr>
          <p:cNvPr id="7" name="TextBox 6">
            <a:extLst>
              <a:ext uri="{FF2B5EF4-FFF2-40B4-BE49-F238E27FC236}">
                <a16:creationId xmlns:a16="http://schemas.microsoft.com/office/drawing/2014/main" id="{27FA1CAB-D95C-4B75-935E-90398B1AB8D8}"/>
              </a:ext>
            </a:extLst>
          </p:cNvPr>
          <p:cNvSpPr txBox="1"/>
          <p:nvPr/>
        </p:nvSpPr>
        <p:spPr>
          <a:xfrm>
            <a:off x="3108110" y="5756988"/>
            <a:ext cx="7024935" cy="369332"/>
          </a:xfrm>
          <a:prstGeom prst="rect">
            <a:avLst/>
          </a:prstGeom>
          <a:noFill/>
        </p:spPr>
        <p:txBody>
          <a:bodyPr wrap="square" rtlCol="0">
            <a:spAutoFit/>
          </a:bodyPr>
          <a:lstStyle/>
          <a:p>
            <a:r>
              <a:rPr lang="en-US" i="1" dirty="0">
                <a:latin typeface="MinionPro-It"/>
              </a:rPr>
              <a:t>Figure 1-2. A regression problem: predict a value, given an input feature.</a:t>
            </a:r>
            <a:endParaRPr lang="en-US" dirty="0">
              <a:latin typeface="MinionPro-It"/>
            </a:endParaRPr>
          </a:p>
        </p:txBody>
      </p:sp>
    </p:spTree>
    <p:extLst>
      <p:ext uri="{BB962C8B-B14F-4D97-AF65-F5344CB8AC3E}">
        <p14:creationId xmlns:p14="http://schemas.microsoft.com/office/powerpoint/2010/main" val="360578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4" name="Picture 3">
            <a:extLst>
              <a:ext uri="{FF2B5EF4-FFF2-40B4-BE49-F238E27FC236}">
                <a16:creationId xmlns:a16="http://schemas.microsoft.com/office/drawing/2014/main" id="{020FE876-B9EF-492F-A22E-49EE94076E8B}"/>
              </a:ext>
            </a:extLst>
          </p:cNvPr>
          <p:cNvPicPr>
            <a:picLocks noChangeAspect="1"/>
          </p:cNvPicPr>
          <p:nvPr/>
        </p:nvPicPr>
        <p:blipFill>
          <a:blip r:embed="rId3"/>
          <a:stretch>
            <a:fillRect/>
          </a:stretch>
        </p:blipFill>
        <p:spPr>
          <a:xfrm>
            <a:off x="4192778" y="2649667"/>
            <a:ext cx="3781425" cy="2038350"/>
          </a:xfrm>
          <a:prstGeom prst="rect">
            <a:avLst/>
          </a:prstGeom>
        </p:spPr>
      </p:pic>
    </p:spTree>
    <p:extLst>
      <p:ext uri="{BB962C8B-B14F-4D97-AF65-F5344CB8AC3E}">
        <p14:creationId xmlns:p14="http://schemas.microsoft.com/office/powerpoint/2010/main" val="40053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95A9097A-6FD6-4082-A3E5-B7346D9922A4}"/>
              </a:ext>
            </a:extLst>
          </p:cNvPr>
          <p:cNvPicPr>
            <a:picLocks noChangeAspect="1"/>
          </p:cNvPicPr>
          <p:nvPr/>
        </p:nvPicPr>
        <p:blipFill>
          <a:blip r:embed="rId3"/>
          <a:stretch>
            <a:fillRect/>
          </a:stretch>
        </p:blipFill>
        <p:spPr>
          <a:xfrm>
            <a:off x="2968150" y="2352345"/>
            <a:ext cx="6087178" cy="2889070"/>
          </a:xfrm>
          <a:prstGeom prst="rect">
            <a:avLst/>
          </a:prstGeom>
        </p:spPr>
      </p:pic>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3" name="Picture 2">
            <a:extLst>
              <a:ext uri="{FF2B5EF4-FFF2-40B4-BE49-F238E27FC236}">
                <a16:creationId xmlns:a16="http://schemas.microsoft.com/office/drawing/2014/main" id="{4FC615C4-0F52-42F0-AD58-8B5E167BA56B}"/>
              </a:ext>
            </a:extLst>
          </p:cNvPr>
          <p:cNvPicPr>
            <a:picLocks noChangeAspect="1"/>
          </p:cNvPicPr>
          <p:nvPr/>
        </p:nvPicPr>
        <p:blipFill>
          <a:blip r:embed="rId3"/>
          <a:stretch>
            <a:fillRect/>
          </a:stretch>
        </p:blipFill>
        <p:spPr>
          <a:xfrm>
            <a:off x="3004301" y="2496731"/>
            <a:ext cx="6183398" cy="2981865"/>
          </a:xfrm>
          <a:prstGeom prst="rect">
            <a:avLst/>
          </a:prstGeom>
        </p:spPr>
      </p:pic>
    </p:spTree>
    <p:extLst>
      <p:ext uri="{BB962C8B-B14F-4D97-AF65-F5344CB8AC3E}">
        <p14:creationId xmlns:p14="http://schemas.microsoft.com/office/powerpoint/2010/main" val="424694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596E405-F35C-4BF5-AB4F-3B909D8A6505}"/>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Unsupervised Learning</a:t>
            </a:r>
          </a:p>
        </p:txBody>
      </p:sp>
      <p:pic>
        <p:nvPicPr>
          <p:cNvPr id="2" name="Picture 1">
            <a:extLst>
              <a:ext uri="{FF2B5EF4-FFF2-40B4-BE49-F238E27FC236}">
                <a16:creationId xmlns:a16="http://schemas.microsoft.com/office/drawing/2014/main" id="{639E0481-B443-4707-A805-D590CBDB6169}"/>
              </a:ext>
            </a:extLst>
          </p:cNvPr>
          <p:cNvPicPr>
            <a:picLocks noChangeAspect="1"/>
          </p:cNvPicPr>
          <p:nvPr/>
        </p:nvPicPr>
        <p:blipFill>
          <a:blip r:embed="rId3"/>
          <a:stretch>
            <a:fillRect/>
          </a:stretch>
        </p:blipFill>
        <p:spPr>
          <a:xfrm>
            <a:off x="2903254" y="1872039"/>
            <a:ext cx="5484359" cy="3595699"/>
          </a:xfrm>
          <a:prstGeom prst="rect">
            <a:avLst/>
          </a:prstGeom>
        </p:spPr>
      </p:pic>
      <p:sp>
        <p:nvSpPr>
          <p:cNvPr id="3" name="Rectangle 2">
            <a:extLst>
              <a:ext uri="{FF2B5EF4-FFF2-40B4-BE49-F238E27FC236}">
                <a16:creationId xmlns:a16="http://schemas.microsoft.com/office/drawing/2014/main" id="{CFA9AEAA-2326-4C95-AA59-AC0DAD268854}"/>
              </a:ext>
            </a:extLst>
          </p:cNvPr>
          <p:cNvSpPr/>
          <p:nvPr/>
        </p:nvSpPr>
        <p:spPr>
          <a:xfrm>
            <a:off x="2903254" y="5714851"/>
            <a:ext cx="6096000" cy="369332"/>
          </a:xfrm>
          <a:prstGeom prst="rect">
            <a:avLst/>
          </a:prstGeom>
        </p:spPr>
        <p:txBody>
          <a:bodyPr>
            <a:spAutoFit/>
          </a:bodyPr>
          <a:lstStyle/>
          <a:p>
            <a:r>
              <a:rPr lang="en-US" i="1" dirty="0">
                <a:latin typeface="MinionPro-It"/>
                <a:cs typeface="Calibri" panose="020F0502020204030204" pitchFamily="34" charset="0"/>
              </a:rPr>
              <a:t>Figure 1-6. Data visualization.</a:t>
            </a:r>
            <a:endParaRPr lang="en-US" dirty="0">
              <a:latin typeface="MinionPro-It"/>
              <a:cs typeface="Calibri" panose="020F0502020204030204" pitchFamily="34" charset="0"/>
            </a:endParaRPr>
          </a:p>
        </p:txBody>
      </p:sp>
    </p:spTree>
    <p:extLst>
      <p:ext uri="{BB962C8B-B14F-4D97-AF65-F5344CB8AC3E}">
        <p14:creationId xmlns:p14="http://schemas.microsoft.com/office/powerpoint/2010/main" val="185963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Semi-Supervised Learning</a:t>
            </a:r>
          </a:p>
        </p:txBody>
      </p:sp>
      <p:pic>
        <p:nvPicPr>
          <p:cNvPr id="5" name="Picture 4">
            <a:extLst>
              <a:ext uri="{FF2B5EF4-FFF2-40B4-BE49-F238E27FC236}">
                <a16:creationId xmlns:a16="http://schemas.microsoft.com/office/drawing/2014/main" id="{893814E3-F219-45ED-8098-13DEC3583CCB}"/>
              </a:ext>
            </a:extLst>
          </p:cNvPr>
          <p:cNvPicPr>
            <a:picLocks noChangeAspect="1"/>
          </p:cNvPicPr>
          <p:nvPr/>
        </p:nvPicPr>
        <p:blipFill>
          <a:blip r:embed="rId3"/>
          <a:stretch>
            <a:fillRect/>
          </a:stretch>
        </p:blipFill>
        <p:spPr>
          <a:xfrm>
            <a:off x="2269053" y="2075326"/>
            <a:ext cx="7653893" cy="3690992"/>
          </a:xfrm>
          <a:prstGeom prst="rect">
            <a:avLst/>
          </a:prstGeom>
        </p:spPr>
      </p:pic>
    </p:spTree>
    <p:extLst>
      <p:ext uri="{BB962C8B-B14F-4D97-AF65-F5344CB8AC3E}">
        <p14:creationId xmlns:p14="http://schemas.microsoft.com/office/powerpoint/2010/main" val="1463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Reinforcement Learning</a:t>
            </a:r>
          </a:p>
        </p:txBody>
      </p:sp>
      <p:pic>
        <p:nvPicPr>
          <p:cNvPr id="7" name="Picture 6">
            <a:extLst>
              <a:ext uri="{FF2B5EF4-FFF2-40B4-BE49-F238E27FC236}">
                <a16:creationId xmlns:a16="http://schemas.microsoft.com/office/drawing/2014/main" id="{4A30E165-C137-4B3A-9370-2DC85C26B6F7}"/>
              </a:ext>
            </a:extLst>
          </p:cNvPr>
          <p:cNvPicPr>
            <a:picLocks noChangeAspect="1"/>
          </p:cNvPicPr>
          <p:nvPr/>
        </p:nvPicPr>
        <p:blipFill>
          <a:blip r:embed="rId3"/>
          <a:stretch>
            <a:fillRect/>
          </a:stretch>
        </p:blipFill>
        <p:spPr>
          <a:xfrm>
            <a:off x="3919131" y="1606799"/>
            <a:ext cx="4835602" cy="4430099"/>
          </a:xfrm>
          <a:prstGeom prst="rect">
            <a:avLst/>
          </a:prstGeom>
        </p:spPr>
      </p:pic>
    </p:spTree>
    <p:extLst>
      <p:ext uri="{BB962C8B-B14F-4D97-AF65-F5344CB8AC3E}">
        <p14:creationId xmlns:p14="http://schemas.microsoft.com/office/powerpoint/2010/main" val="160374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 – Practicum Intro</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Summary</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5046881"/>
          </a:xfrm>
        </p:spPr>
        <p:txBody>
          <a:bodyPr>
            <a:normAutofit/>
          </a:bodyPr>
          <a:lstStyle/>
          <a:p>
            <a:pPr marL="0" indent="0">
              <a:buNone/>
            </a:pPr>
            <a:r>
              <a:rPr lang="en-US" sz="2400" i="1" dirty="0">
                <a:latin typeface="Palatino Linotype" panose="02040502050505030304" pitchFamily="18" charset="0"/>
              </a:rPr>
              <a:t>      </a:t>
            </a:r>
          </a:p>
          <a:p>
            <a:pPr marL="0" indent="0">
              <a:buNone/>
            </a:pP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p>
          <a:p>
            <a:pPr>
              <a:lnSpc>
                <a:spcPct val="100000"/>
              </a:lnSpc>
              <a:spcBef>
                <a:spcPts val="0"/>
              </a:spcBef>
              <a:buFont typeface="Courier New" panose="02070309020205020404" pitchFamily="49" charset="0"/>
              <a:buChar char="o"/>
            </a:pPr>
            <a:r>
              <a:rPr lang="en-US" sz="2400" dirty="0">
                <a:latin typeface="Palatino Linotype" panose="02040502050505030304" pitchFamily="18" charset="0"/>
              </a:rPr>
              <a:t> </a:t>
            </a:r>
            <a:endParaRPr lang="en-US" dirty="0">
              <a:latin typeface="Palatino Linotype" panose="02040502050505030304" pitchFamily="18" charset="0"/>
            </a:endParaRP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icture containing graphical user interface&#10;&#10;Description automatically generated">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p:spPr>
      </p:pic>
    </p:spTree>
    <p:extLst>
      <p:ext uri="{BB962C8B-B14F-4D97-AF65-F5344CB8AC3E}">
        <p14:creationId xmlns:p14="http://schemas.microsoft.com/office/powerpoint/2010/main" val="56518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ABBCD2-7D2C-459F-9C42-17A2338F39A5}"/>
              </a:ext>
            </a:extLst>
          </p:cNvPr>
          <p:cNvSpPr txBox="1">
            <a:spLocks/>
          </p:cNvSpPr>
          <p:nvPr/>
        </p:nvSpPr>
        <p:spPr>
          <a:xfrm>
            <a:off x="518616" y="447014"/>
            <a:ext cx="11054686" cy="767638"/>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cs typeface="Segoe UI Light" panose="020B0502040204020203" pitchFamily="34" charset="0"/>
              </a:rPr>
              <a:t>References</a:t>
            </a:r>
          </a:p>
        </p:txBody>
      </p:sp>
      <p:sp>
        <p:nvSpPr>
          <p:cNvPr id="4" name="Content Placeholder 3">
            <a:extLst>
              <a:ext uri="{FF2B5EF4-FFF2-40B4-BE49-F238E27FC236}">
                <a16:creationId xmlns:a16="http://schemas.microsoft.com/office/drawing/2014/main" id="{20414504-ECEC-4701-8B42-B13F0354C16C}"/>
              </a:ext>
            </a:extLst>
          </p:cNvPr>
          <p:cNvSpPr>
            <a:spLocks noGrp="1"/>
          </p:cNvSpPr>
          <p:nvPr>
            <p:ph sz="half" idx="1"/>
          </p:nvPr>
        </p:nvSpPr>
        <p:spPr>
          <a:xfrm>
            <a:off x="838200" y="1364105"/>
            <a:ext cx="10546582" cy="4812859"/>
          </a:xfrm>
        </p:spPr>
        <p:txBody>
          <a:bodyPr>
            <a:normAutofit/>
          </a:bodyPr>
          <a:lstStyle/>
          <a:p>
            <a:pPr marL="0" indent="0">
              <a:buNone/>
            </a:pPr>
            <a:r>
              <a:rPr lang="en-US" sz="2400" i="1" dirty="0">
                <a:latin typeface="Palatino Linotype" panose="02040502050505030304" pitchFamily="18" charset="0"/>
              </a:rPr>
              <a:t>      </a:t>
            </a:r>
            <a:endParaRPr lang="en-US" sz="2400" dirty="0">
              <a:latin typeface="Palatino Linotype" panose="02040502050505030304" pitchFamily="18" charset="0"/>
            </a:endParaRPr>
          </a:p>
          <a:p>
            <a:pPr>
              <a:lnSpc>
                <a:spcPct val="100000"/>
              </a:lnSpc>
              <a:spcBef>
                <a:spcPts val="0"/>
              </a:spcBef>
              <a:buFont typeface="Courier New" panose="02070309020205020404" pitchFamily="49" charset="0"/>
              <a:buChar char="o"/>
            </a:pPr>
            <a:r>
              <a:rPr lang="en-US" sz="2400" dirty="0">
                <a:solidFill>
                  <a:schemeClr val="tx1">
                    <a:lumMod val="85000"/>
                    <a:lumOff val="15000"/>
                  </a:schemeClr>
                </a:solidFill>
                <a:latin typeface="Palatino Linotype" panose="02040502050505030304" pitchFamily="18" charset="0"/>
              </a:rPr>
              <a:t>  Geron, A. (2019). </a:t>
            </a:r>
            <a:r>
              <a:rPr lang="en-US" sz="2400" i="1" dirty="0">
                <a:solidFill>
                  <a:schemeClr val="tx1">
                    <a:lumMod val="85000"/>
                    <a:lumOff val="15000"/>
                  </a:schemeClr>
                </a:solidFill>
                <a:latin typeface="Palatino Linotype" panose="02040502050505030304" pitchFamily="18" charset="0"/>
              </a:rPr>
              <a:t>Hands-on machine learning with Scikit-Learn, Keras</a:t>
            </a:r>
          </a:p>
          <a:p>
            <a:pPr marL="0" indent="0">
              <a:lnSpc>
                <a:spcPct val="100000"/>
              </a:lnSpc>
              <a:spcBef>
                <a:spcPts val="0"/>
              </a:spcBef>
              <a:buNone/>
            </a:pPr>
            <a:r>
              <a:rPr lang="en-US" sz="2400" i="1" dirty="0">
                <a:latin typeface="Palatino Linotype" panose="02040502050505030304" pitchFamily="18" charset="0"/>
              </a:rPr>
              <a:t>    &amp; Tensorflow </a:t>
            </a:r>
            <a:r>
              <a:rPr lang="en-US" sz="2400" dirty="0">
                <a:latin typeface="Palatino Linotype" panose="02040502050505030304" pitchFamily="18" charset="0"/>
              </a:rPr>
              <a:t>(2</a:t>
            </a:r>
            <a:r>
              <a:rPr lang="en-US" sz="2400" baseline="30000" dirty="0">
                <a:latin typeface="Palatino Linotype" panose="02040502050505030304" pitchFamily="18" charset="0"/>
              </a:rPr>
              <a:t>nd</a:t>
            </a:r>
            <a:r>
              <a:rPr lang="en-US" sz="2400" dirty="0">
                <a:latin typeface="Palatino Linotype" panose="02040502050505030304" pitchFamily="18" charset="0"/>
              </a:rPr>
              <a:t> ed.).  Sebastopol, CA: O’Reilly Media, Inc.</a:t>
            </a:r>
          </a:p>
          <a:p>
            <a:pPr marL="0" indent="0">
              <a:lnSpc>
                <a:spcPct val="100000"/>
              </a:lnSpc>
              <a:spcBef>
                <a:spcPts val="0"/>
              </a:spcBef>
              <a:buNone/>
            </a:pPr>
            <a:br>
              <a:rPr lang="en-US" dirty="0"/>
            </a:br>
            <a:endParaRPr lang="en-US" dirty="0"/>
          </a:p>
        </p:txBody>
      </p:sp>
    </p:spTree>
    <p:extLst>
      <p:ext uri="{BB962C8B-B14F-4D97-AF65-F5344CB8AC3E}">
        <p14:creationId xmlns:p14="http://schemas.microsoft.com/office/powerpoint/2010/main" val="187136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18" y="1265974"/>
            <a:ext cx="7603363" cy="432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BDB90-DEEA-4DE3-A3F9-5E48C44137B9}"/>
              </a:ext>
            </a:extLst>
          </p:cNvPr>
          <p:cNvPicPr>
            <a:picLocks noChangeAspect="1"/>
          </p:cNvPicPr>
          <p:nvPr/>
        </p:nvPicPr>
        <p:blipFill>
          <a:blip r:embed="rId3"/>
          <a:stretch>
            <a:fillRect/>
          </a:stretch>
        </p:blipFill>
        <p:spPr>
          <a:xfrm>
            <a:off x="1929114" y="978061"/>
            <a:ext cx="8333772" cy="4901878"/>
          </a:xfrm>
          <a:prstGeom prst="rect">
            <a:avLst/>
          </a:prstGeom>
        </p:spPr>
      </p:pic>
    </p:spTree>
    <p:extLst>
      <p:ext uri="{BB962C8B-B14F-4D97-AF65-F5344CB8AC3E}">
        <p14:creationId xmlns:p14="http://schemas.microsoft.com/office/powerpoint/2010/main" val="309012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039510-9FB4-4DE2-BBA1-1246681F0104}"/>
              </a:ext>
            </a:extLst>
          </p:cNvPr>
          <p:cNvSpPr>
            <a:spLocks noGrp="1"/>
          </p:cNvSpPr>
          <p:nvPr>
            <p:ph type="title"/>
          </p:nvPr>
        </p:nvSpPr>
        <p:spPr/>
        <p:txBody>
          <a:bodyPr/>
          <a:lstStyle/>
          <a:p>
            <a:pPr algn="ct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E3B4FD5-17E5-444B-94C8-CD1174E8FBB6}"/>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8" name="Title 1">
            <a:extLst>
              <a:ext uri="{FF2B5EF4-FFF2-40B4-BE49-F238E27FC236}">
                <a16:creationId xmlns:a16="http://schemas.microsoft.com/office/drawing/2014/main" id="{17A758CD-2125-4598-B9A5-52FB7CBBAED3}"/>
              </a:ext>
            </a:extLst>
          </p:cNvPr>
          <p:cNvSpPr txBox="1">
            <a:spLocks/>
          </p:cNvSpPr>
          <p:nvPr/>
        </p:nvSpPr>
        <p:spPr>
          <a:xfrm>
            <a:off x="0" y="2678906"/>
            <a:ext cx="12192000" cy="150018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4B83B5"/>
                </a:solidFill>
                <a:latin typeface="Palatino Linotype" panose="02040502050505030304" pitchFamily="18" charset="0"/>
                <a:cs typeface="Segoe UI Light" panose="020B0502040204020203" pitchFamily="34" charset="0"/>
              </a:rPr>
              <a:t>https://teachablemachine.withgoogle.com/</a:t>
            </a:r>
          </a:p>
        </p:txBody>
      </p:sp>
    </p:spTree>
    <p:extLst>
      <p:ext uri="{BB962C8B-B14F-4D97-AF65-F5344CB8AC3E}">
        <p14:creationId xmlns:p14="http://schemas.microsoft.com/office/powerpoint/2010/main" val="15430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5" y="484026"/>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pic>
        <p:nvPicPr>
          <p:cNvPr id="19" name="Picture 18" descr="Chart, funnel chart&#10;&#10;Description automatically generated">
            <a:extLst>
              <a:ext uri="{FF2B5EF4-FFF2-40B4-BE49-F238E27FC236}">
                <a16:creationId xmlns:a16="http://schemas.microsoft.com/office/drawing/2014/main" id="{0810DBA9-117D-4170-944A-E7155602F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3145" y="3309376"/>
            <a:ext cx="6387521" cy="3548624"/>
          </a:xfrm>
          <a:prstGeom prst="rect">
            <a:avLst/>
          </a:prstGeom>
        </p:spPr>
      </p:pic>
      <p:sp>
        <p:nvSpPr>
          <p:cNvPr id="21" name="TextBox 20">
            <a:extLst>
              <a:ext uri="{FF2B5EF4-FFF2-40B4-BE49-F238E27FC236}">
                <a16:creationId xmlns:a16="http://schemas.microsoft.com/office/drawing/2014/main" id="{8BC49554-8BCC-4463-BFEC-012DE8382E2C}"/>
              </a:ext>
            </a:extLst>
          </p:cNvPr>
          <p:cNvSpPr txBox="1"/>
          <p:nvPr/>
        </p:nvSpPr>
        <p:spPr>
          <a:xfrm rot="17969273">
            <a:off x="3666379" y="2767355"/>
            <a:ext cx="1460656" cy="400110"/>
          </a:xfrm>
          <a:prstGeom prst="rect">
            <a:avLst/>
          </a:prstGeom>
          <a:noFill/>
        </p:spPr>
        <p:txBody>
          <a:bodyPr wrap="none" rtlCol="0">
            <a:spAutoFit/>
          </a:bodyPr>
          <a:lstStyle/>
          <a:p>
            <a:r>
              <a:rPr lang="en-US" sz="2000" dirty="0">
                <a:latin typeface="Palatino Linotype" panose="02040502050505030304" pitchFamily="18" charset="0"/>
              </a:rPr>
              <a:t>Supervised</a:t>
            </a:r>
          </a:p>
        </p:txBody>
      </p:sp>
      <p:sp>
        <p:nvSpPr>
          <p:cNvPr id="22" name="TextBox 21">
            <a:extLst>
              <a:ext uri="{FF2B5EF4-FFF2-40B4-BE49-F238E27FC236}">
                <a16:creationId xmlns:a16="http://schemas.microsoft.com/office/drawing/2014/main" id="{CE8B938B-2F70-4932-88EC-09A1B892BEC5}"/>
              </a:ext>
            </a:extLst>
          </p:cNvPr>
          <p:cNvSpPr txBox="1"/>
          <p:nvPr/>
        </p:nvSpPr>
        <p:spPr>
          <a:xfrm rot="17844313">
            <a:off x="6477977" y="2667895"/>
            <a:ext cx="1782860" cy="400110"/>
          </a:xfrm>
          <a:prstGeom prst="rect">
            <a:avLst/>
          </a:prstGeom>
          <a:noFill/>
        </p:spPr>
        <p:txBody>
          <a:bodyPr wrap="none" rtlCol="0">
            <a:spAutoFit/>
          </a:bodyPr>
          <a:lstStyle/>
          <a:p>
            <a:r>
              <a:rPr lang="en-US" sz="2000" dirty="0">
                <a:latin typeface="Palatino Linotype" panose="02040502050505030304" pitchFamily="18" charset="0"/>
              </a:rPr>
              <a:t>Unsupervised</a:t>
            </a:r>
          </a:p>
        </p:txBody>
      </p:sp>
      <p:sp>
        <p:nvSpPr>
          <p:cNvPr id="23" name="TextBox 22">
            <a:extLst>
              <a:ext uri="{FF2B5EF4-FFF2-40B4-BE49-F238E27FC236}">
                <a16:creationId xmlns:a16="http://schemas.microsoft.com/office/drawing/2014/main" id="{76FFCAF8-479C-4A65-94F0-044B0B2723F2}"/>
              </a:ext>
            </a:extLst>
          </p:cNvPr>
          <p:cNvSpPr txBox="1"/>
          <p:nvPr/>
        </p:nvSpPr>
        <p:spPr>
          <a:xfrm rot="17776781">
            <a:off x="7890645" y="2667894"/>
            <a:ext cx="1848583" cy="400110"/>
          </a:xfrm>
          <a:prstGeom prst="rect">
            <a:avLst/>
          </a:prstGeom>
          <a:noFill/>
        </p:spPr>
        <p:txBody>
          <a:bodyPr wrap="none" rtlCol="0">
            <a:spAutoFit/>
          </a:bodyPr>
          <a:lstStyle/>
          <a:p>
            <a:r>
              <a:rPr lang="en-US" sz="2000" dirty="0">
                <a:latin typeface="Palatino Linotype" panose="02040502050505030304" pitchFamily="18" charset="0"/>
              </a:rPr>
              <a:t>Reinforcement</a:t>
            </a:r>
          </a:p>
        </p:txBody>
      </p:sp>
      <p:sp>
        <p:nvSpPr>
          <p:cNvPr id="24" name="TextBox 23">
            <a:extLst>
              <a:ext uri="{FF2B5EF4-FFF2-40B4-BE49-F238E27FC236}">
                <a16:creationId xmlns:a16="http://schemas.microsoft.com/office/drawing/2014/main" id="{2C01BC85-DB25-408E-9806-FCD01930EE09}"/>
              </a:ext>
            </a:extLst>
          </p:cNvPr>
          <p:cNvSpPr txBox="1"/>
          <p:nvPr/>
        </p:nvSpPr>
        <p:spPr>
          <a:xfrm rot="17944405">
            <a:off x="4910435" y="2536296"/>
            <a:ext cx="2105063" cy="400110"/>
          </a:xfrm>
          <a:prstGeom prst="rect">
            <a:avLst/>
          </a:prstGeom>
          <a:noFill/>
        </p:spPr>
        <p:txBody>
          <a:bodyPr wrap="none" rtlCol="0">
            <a:spAutoFit/>
          </a:bodyPr>
          <a:lstStyle/>
          <a:p>
            <a:r>
              <a:rPr lang="en-US" sz="2000" dirty="0">
                <a:latin typeface="Palatino Linotype" panose="02040502050505030304" pitchFamily="18" charset="0"/>
              </a:rPr>
              <a:t>Semi-Supervised</a:t>
            </a:r>
          </a:p>
        </p:txBody>
      </p:sp>
    </p:spTree>
    <p:extLst>
      <p:ext uri="{BB962C8B-B14F-4D97-AF65-F5344CB8AC3E}">
        <p14:creationId xmlns:p14="http://schemas.microsoft.com/office/powerpoint/2010/main" val="248730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5" y="484026"/>
            <a:ext cx="10735103" cy="827416"/>
          </a:xfrm>
        </p:spPr>
        <p:txBody>
          <a:bodyPr>
            <a:normAutofit/>
          </a:bodyPr>
          <a:lstStyle/>
          <a:p>
            <a:pPr algn="ctr"/>
            <a:endParaRPr lang="en-US" sz="3600" dirty="0">
              <a:latin typeface="Palatino Linotype" panose="02040502050505030304" pitchFamily="18" charset="0"/>
              <a:cs typeface="Segoe UI Light" panose="020B0502040204020203" pitchFamily="34" charset="0"/>
            </a:endParaRPr>
          </a:p>
        </p:txBody>
      </p:sp>
      <p:sp>
        <p:nvSpPr>
          <p:cNvPr id="5" name="Content Placeholder 3">
            <a:extLst>
              <a:ext uri="{FF2B5EF4-FFF2-40B4-BE49-F238E27FC236}">
                <a16:creationId xmlns:a16="http://schemas.microsoft.com/office/drawing/2014/main" id="{9D8D7698-BDCF-4095-949B-D5767A9BDC29}"/>
              </a:ext>
            </a:extLst>
          </p:cNvPr>
          <p:cNvSpPr>
            <a:spLocks noGrp="1"/>
          </p:cNvSpPr>
          <p:nvPr>
            <p:ph idx="1"/>
          </p:nvPr>
        </p:nvSpPr>
        <p:spPr>
          <a:xfrm>
            <a:off x="1920240" y="1490346"/>
            <a:ext cx="9433560" cy="4351338"/>
          </a:xfrm>
        </p:spPr>
        <p:txBody>
          <a:bodyPr/>
          <a:lstStyle/>
          <a:p>
            <a:pPr marL="0" indent="0">
              <a:buNone/>
            </a:pPr>
            <a:endParaRPr lang="en-US" dirty="0">
              <a:latin typeface="Palatino Linotype" panose="02040502050505030304" pitchFamily="18" charset="0"/>
            </a:endParaRPr>
          </a:p>
          <a:p>
            <a:pPr marL="0" indent="0">
              <a:buNone/>
            </a:pPr>
            <a:r>
              <a:rPr lang="en-US" sz="2400" dirty="0">
                <a:latin typeface="Palatino Linotype" panose="02040502050505030304" pitchFamily="18" charset="0"/>
              </a:rPr>
              <a:t>Supervised Learning is </a:t>
            </a:r>
            <a:r>
              <a:rPr lang="en-US" sz="2400" dirty="0">
                <a:solidFill>
                  <a:srgbClr val="80BE63"/>
                </a:solidFill>
                <a:latin typeface="Palatino Linotype" panose="02040502050505030304" pitchFamily="18" charset="0"/>
              </a:rPr>
              <a:t>Task Driven</a:t>
            </a: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(Predict next value)</a:t>
            </a:r>
          </a:p>
          <a:p>
            <a:pPr marL="0" indent="0">
              <a:buNone/>
            </a:pPr>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Unsupervised Learning is </a:t>
            </a:r>
            <a:r>
              <a:rPr lang="en-US" sz="2400" dirty="0">
                <a:solidFill>
                  <a:srgbClr val="80BE63"/>
                </a:solidFill>
                <a:latin typeface="Palatino Linotype" panose="02040502050505030304" pitchFamily="18" charset="0"/>
              </a:rPr>
              <a:t>Data Driven</a:t>
            </a:r>
            <a:r>
              <a:rPr lang="en-US" sz="2400" dirty="0">
                <a:solidFill>
                  <a:srgbClr val="0021A5"/>
                </a:solidFill>
                <a:latin typeface="Palatino Linotype" panose="02040502050505030304" pitchFamily="18" charset="0"/>
              </a:rPr>
              <a:t> </a:t>
            </a:r>
            <a:r>
              <a:rPr lang="en-US" sz="2400" dirty="0">
                <a:latin typeface="Palatino Linotype" panose="02040502050505030304" pitchFamily="18" charset="0"/>
              </a:rPr>
              <a:t>(Identify Clusters)</a:t>
            </a:r>
          </a:p>
          <a:p>
            <a:pPr marL="0" indent="0">
              <a:buNone/>
            </a:pPr>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Reinforcement Learning is </a:t>
            </a:r>
            <a:r>
              <a:rPr lang="en-US" sz="2400" dirty="0">
                <a:solidFill>
                  <a:srgbClr val="80BE63"/>
                </a:solidFill>
                <a:latin typeface="Palatino Linotype" panose="02040502050505030304" pitchFamily="18" charset="0"/>
              </a:rPr>
              <a:t>Experience Driven </a:t>
            </a:r>
            <a:r>
              <a:rPr lang="en-US" sz="2400" dirty="0">
                <a:latin typeface="Palatino Linotype" panose="02040502050505030304" pitchFamily="18" charset="0"/>
              </a:rPr>
              <a:t>(Learn from Mistakes)</a:t>
            </a:r>
          </a:p>
        </p:txBody>
      </p:sp>
      <p:pic>
        <p:nvPicPr>
          <p:cNvPr id="4" name="Picture 3">
            <a:extLst>
              <a:ext uri="{FF2B5EF4-FFF2-40B4-BE49-F238E27FC236}">
                <a16:creationId xmlns:a16="http://schemas.microsoft.com/office/drawing/2014/main" id="{E6993CE1-9F4D-4DF0-B5C3-034EBA6DF239}"/>
              </a:ext>
            </a:extLst>
          </p:cNvPr>
          <p:cNvPicPr>
            <a:picLocks noChangeAspect="1"/>
          </p:cNvPicPr>
          <p:nvPr/>
        </p:nvPicPr>
        <p:blipFill>
          <a:blip r:embed="rId3">
            <a:clrChange>
              <a:clrFrom>
                <a:srgbClr val="FAFAFA"/>
              </a:clrFrom>
              <a:clrTo>
                <a:srgbClr val="FAFAFA">
                  <a:alpha val="0"/>
                </a:srgbClr>
              </a:clrTo>
            </a:clrChange>
          </a:blip>
          <a:stretch>
            <a:fillRect/>
          </a:stretch>
        </p:blipFill>
        <p:spPr>
          <a:xfrm>
            <a:off x="618695" y="1732434"/>
            <a:ext cx="1132253" cy="827416"/>
          </a:xfrm>
          <a:prstGeom prst="rect">
            <a:avLst/>
          </a:prstGeom>
        </p:spPr>
      </p:pic>
      <p:pic>
        <p:nvPicPr>
          <p:cNvPr id="7" name="Picture 6">
            <a:extLst>
              <a:ext uri="{FF2B5EF4-FFF2-40B4-BE49-F238E27FC236}">
                <a16:creationId xmlns:a16="http://schemas.microsoft.com/office/drawing/2014/main" id="{14943B8E-9938-46EA-A784-8671AFFCB2B0}"/>
              </a:ext>
            </a:extLst>
          </p:cNvPr>
          <p:cNvPicPr>
            <a:picLocks noChangeAspect="1"/>
          </p:cNvPicPr>
          <p:nvPr/>
        </p:nvPicPr>
        <p:blipFill>
          <a:blip r:embed="rId4"/>
          <a:stretch>
            <a:fillRect/>
          </a:stretch>
        </p:blipFill>
        <p:spPr>
          <a:xfrm>
            <a:off x="618695" y="3151665"/>
            <a:ext cx="1009650" cy="971550"/>
          </a:xfrm>
          <a:prstGeom prst="rect">
            <a:avLst/>
          </a:prstGeom>
        </p:spPr>
      </p:pic>
      <p:pic>
        <p:nvPicPr>
          <p:cNvPr id="9" name="Picture 8">
            <a:extLst>
              <a:ext uri="{FF2B5EF4-FFF2-40B4-BE49-F238E27FC236}">
                <a16:creationId xmlns:a16="http://schemas.microsoft.com/office/drawing/2014/main" id="{8607284E-0792-4515-AF06-F4972B1E9ACE}"/>
              </a:ext>
            </a:extLst>
          </p:cNvPr>
          <p:cNvPicPr>
            <a:picLocks noChangeAspect="1"/>
          </p:cNvPicPr>
          <p:nvPr/>
        </p:nvPicPr>
        <p:blipFill>
          <a:blip r:embed="rId5"/>
          <a:stretch>
            <a:fillRect/>
          </a:stretch>
        </p:blipFill>
        <p:spPr>
          <a:xfrm>
            <a:off x="618695" y="4427220"/>
            <a:ext cx="933450" cy="114300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15404"/>
          </a:xfrm>
        </p:spPr>
        <p:txBody>
          <a:bodyPr>
            <a:normAutofit/>
          </a:bodyPr>
          <a:lstStyle/>
          <a:p>
            <a:pPr algn="ctr"/>
            <a:r>
              <a:rPr lang="en-US" dirty="0">
                <a:latin typeface="Palatino Linotype" panose="02040502050505030304" pitchFamily="18" charset="0"/>
                <a:cs typeface="Segoe UI Light" panose="020B0502040204020203" pitchFamily="34" charset="0"/>
              </a:rPr>
              <a:t>Supervised Learning</a:t>
            </a:r>
          </a:p>
        </p:txBody>
      </p:sp>
      <p:pic>
        <p:nvPicPr>
          <p:cNvPr id="7" name="Picture 6">
            <a:extLst>
              <a:ext uri="{FF2B5EF4-FFF2-40B4-BE49-F238E27FC236}">
                <a16:creationId xmlns:a16="http://schemas.microsoft.com/office/drawing/2014/main" id="{10BCCF7B-0BA8-4F8D-98C9-A7AFC5076A57}"/>
              </a:ext>
            </a:extLst>
          </p:cNvPr>
          <p:cNvPicPr>
            <a:picLocks noChangeAspect="1"/>
          </p:cNvPicPr>
          <p:nvPr/>
        </p:nvPicPr>
        <p:blipFill>
          <a:blip r:embed="rId3"/>
          <a:stretch>
            <a:fillRect/>
          </a:stretch>
        </p:blipFill>
        <p:spPr>
          <a:xfrm>
            <a:off x="4214812" y="2629213"/>
            <a:ext cx="3762375" cy="2019300"/>
          </a:xfrm>
          <a:prstGeom prst="rect">
            <a:avLst/>
          </a:prstGeom>
        </p:spPr>
      </p:pic>
    </p:spTree>
    <p:extLst>
      <p:ext uri="{BB962C8B-B14F-4D97-AF65-F5344CB8AC3E}">
        <p14:creationId xmlns:p14="http://schemas.microsoft.com/office/powerpoint/2010/main" val="16228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8220</TotalTime>
  <Words>1781</Words>
  <Application>Microsoft Office PowerPoint</Application>
  <PresentationFormat>Widescreen</PresentationFormat>
  <Paragraphs>133</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Courier New</vt:lpstr>
      <vt:lpstr>MinionPro-It</vt:lpstr>
      <vt:lpstr>Palatino Linotype</vt:lpstr>
      <vt:lpstr>StarSymbol</vt:lpstr>
      <vt:lpstr>Office Theme</vt:lpstr>
      <vt:lpstr>What is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Learning</vt:lpstr>
      <vt:lpstr>Supervised Learning</vt:lpstr>
      <vt:lpstr>Supervised Learning</vt:lpstr>
      <vt:lpstr>Unsupervised Learning</vt:lpstr>
      <vt:lpstr>Unsupervised Learning</vt:lpstr>
      <vt:lpstr>Unsupervised Learning</vt:lpstr>
      <vt:lpstr>Unsupervised Learning</vt:lpstr>
      <vt:lpstr>Semi-Supervised Learning</vt:lpstr>
      <vt:lpstr>Reinforcement Learning</vt:lpstr>
      <vt:lpstr>Applications – Practicum Intro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881</cp:revision>
  <dcterms:created xsi:type="dcterms:W3CDTF">2020-06-14T19:48:25Z</dcterms:created>
  <dcterms:modified xsi:type="dcterms:W3CDTF">2021-08-08T20:29:17Z</dcterms:modified>
</cp:coreProperties>
</file>