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278" r:id="rId3"/>
    <p:sldId id="311" r:id="rId4"/>
    <p:sldId id="301" r:id="rId5"/>
    <p:sldId id="324" r:id="rId6"/>
    <p:sldId id="281" r:id="rId7"/>
    <p:sldId id="323" r:id="rId8"/>
    <p:sldId id="316" r:id="rId9"/>
    <p:sldId id="310" r:id="rId10"/>
    <p:sldId id="307" r:id="rId11"/>
    <p:sldId id="308" r:id="rId12"/>
    <p:sldId id="309" r:id="rId13"/>
    <p:sldId id="315" r:id="rId14"/>
    <p:sldId id="303" r:id="rId15"/>
    <p:sldId id="312" r:id="rId16"/>
    <p:sldId id="305"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48520" autoAdjust="0"/>
  </p:normalViewPr>
  <p:slideViewPr>
    <p:cSldViewPr snapToGrid="0" showGuides="1">
      <p:cViewPr varScale="1">
        <p:scale>
          <a:sx n="34" d="100"/>
          <a:sy n="34" d="100"/>
        </p:scale>
        <p:origin x="1088"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Nathaniel_Rochester_(computer_scientist)" TargetMode="External"/><Relationship Id="rId3" Type="http://schemas.openxmlformats.org/officeDocument/2006/relationships/hyperlink" Target="https://en.wikipedia.org/wiki/John_McCarthy_(computer_scientist)" TargetMode="External"/><Relationship Id="rId7" Type="http://schemas.openxmlformats.org/officeDocument/2006/relationships/hyperlink" Target="https://en.wikipedia.org/wiki/Marvin_Minsk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Information_theory" TargetMode="External"/><Relationship Id="rId5" Type="http://schemas.openxmlformats.org/officeDocument/2006/relationships/hyperlink" Target="https://en.wikipedia.org/wiki/Claude_Shannon" TargetMode="External"/><Relationship Id="rId4" Type="http://schemas.openxmlformats.org/officeDocument/2006/relationships/hyperlink" Target="https://en.wikipedia.org/wiki/Rockefeller_Founda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10</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pPr algn="l"/>
            <a:r>
              <a:rPr lang="en-US" b="0" i="0" dirty="0">
                <a:solidFill>
                  <a:srgbClr val="202122"/>
                </a:solidFill>
                <a:effectLst/>
                <a:latin typeface="Arial" panose="020B0604020202020204" pitchFamily="34" charset="0"/>
              </a:rPr>
              <a:t>In 1955, </a:t>
            </a:r>
            <a:r>
              <a:rPr lang="en-US" b="0" i="0" u="none" strike="noStrike" dirty="0">
                <a:solidFill>
                  <a:srgbClr val="0645AD"/>
                </a:solidFill>
                <a:effectLst/>
                <a:latin typeface="Arial" panose="020B0604020202020204" pitchFamily="34" charset="0"/>
                <a:hlinkClick r:id="rId3" tooltip="John McCarthy (computer scientist)"/>
              </a:rPr>
              <a:t>John McCarthy</a:t>
            </a:r>
            <a:r>
              <a:rPr lang="en-US" b="0" i="0" u="none" strike="noStrike" dirty="0">
                <a:solidFill>
                  <a:srgbClr val="202122"/>
                </a:solidFill>
                <a:effectLst/>
                <a:latin typeface="Arial" panose="020B0604020202020204" pitchFamily="34" charset="0"/>
              </a:rPr>
              <a:t> accepted a position as an Assistant Professor of Mathematics at Dartmouth College.  Soon after, he </a:t>
            </a:r>
            <a:r>
              <a:rPr lang="en-US" b="0" i="0" dirty="0">
                <a:solidFill>
                  <a:srgbClr val="202122"/>
                </a:solidFill>
                <a:effectLst/>
                <a:latin typeface="Arial" panose="020B0604020202020204" pitchFamily="34" charset="0"/>
              </a:rPr>
              <a:t>decided to organize a group to clarify and develop ideas about thinking machines.  McCarthy picked the name 'Artificial Intelligence' for the new field.  He chose it partly for its neutrality.  But he also wanted to avoid any phrase that might place him in conflict with Norbert Wiener, the assertive founder of cybernetics.</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Later that year, McCarthy approached the </a:t>
            </a:r>
            <a:r>
              <a:rPr lang="en-US" b="0" i="0" u="none" strike="noStrike" dirty="0">
                <a:solidFill>
                  <a:srgbClr val="0645AD"/>
                </a:solidFill>
                <a:effectLst/>
                <a:latin typeface="Arial" panose="020B0604020202020204" pitchFamily="34" charset="0"/>
                <a:hlinkClick r:id="rId4" tooltip="Rockefeller Foundation"/>
              </a:rPr>
              <a:t>Rockefeller Foundation</a:t>
            </a:r>
            <a:r>
              <a:rPr lang="en-US" b="0" i="0" dirty="0">
                <a:solidFill>
                  <a:srgbClr val="202122"/>
                </a:solidFill>
                <a:effectLst/>
                <a:latin typeface="Arial" panose="020B0604020202020204" pitchFamily="34" charset="0"/>
              </a:rPr>
              <a:t> to request funding for a summer seminar at Dartmouth for about 10 participants. In June, he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(a founder of </a:t>
            </a:r>
            <a:r>
              <a:rPr lang="en-US" b="0" i="0" u="none" strike="noStrike" dirty="0">
                <a:solidFill>
                  <a:srgbClr val="0645AD"/>
                </a:solidFill>
                <a:effectLst/>
                <a:latin typeface="Arial" panose="020B0604020202020204" pitchFamily="34" charset="0"/>
                <a:hlinkClick r:id="rId6" tooltip="Information theory"/>
              </a:rPr>
              <a:t>information theory</a:t>
            </a:r>
            <a:r>
              <a:rPr lang="en-US" b="0" i="0" u="none" strike="noStrike" dirty="0">
                <a:solidFill>
                  <a:srgbClr val="0645AD"/>
                </a:solidFill>
                <a:effectLst/>
                <a:latin typeface="Arial" panose="020B0604020202020204" pitchFamily="34" charset="0"/>
              </a:rPr>
              <a:t>)</a:t>
            </a:r>
            <a:r>
              <a:rPr lang="en-US" b="0" i="0" dirty="0">
                <a:solidFill>
                  <a:srgbClr val="202122"/>
                </a:solidFill>
                <a:effectLst/>
                <a:latin typeface="Arial" panose="020B0604020202020204" pitchFamily="34" charset="0"/>
              </a:rPr>
              <a:t> met with Robert Morison, Director of Biological and Medical Research to discuss the idea and possible funding, though Morison was unsure whether money would be made available for such a visionary project.</a:t>
            </a:r>
            <a:endParaRPr lang="en-US" b="0" i="0" u="none" strike="noStrike"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On September 2, 1955, John McCarthy, </a:t>
            </a:r>
            <a:r>
              <a:rPr lang="en-US" b="0" i="0" u="none" strike="noStrike" dirty="0">
                <a:solidFill>
                  <a:srgbClr val="0645AD"/>
                </a:solidFill>
                <a:effectLst/>
                <a:latin typeface="Arial" panose="020B0604020202020204" pitchFamily="34" charset="0"/>
                <a:hlinkClick r:id="rId7" tooltip="Marvin Minsky"/>
              </a:rPr>
              <a:t>Marvin Minsky</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Nathaniel Rochester (computer scientist)"/>
              </a:rPr>
              <a:t>Nathaniel Rochester</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Claude Shannon"/>
              </a:rPr>
              <a:t>Claude Shannon</a:t>
            </a:r>
            <a:r>
              <a:rPr lang="en-US" b="0" i="0" u="none" strike="noStrike" dirty="0">
                <a:solidFill>
                  <a:srgbClr val="0645AD"/>
                </a:solidFill>
                <a:effectLst/>
                <a:latin typeface="Arial" panose="020B0604020202020204" pitchFamily="34" charset="0"/>
              </a:rPr>
              <a:t> submitted the proposal to the foundation.  Today, it </a:t>
            </a:r>
            <a:r>
              <a:rPr lang="en-US" b="0" i="0" dirty="0">
                <a:solidFill>
                  <a:srgbClr val="202122"/>
                </a:solidFill>
                <a:effectLst/>
                <a:latin typeface="Arial" panose="020B0604020202020204" pitchFamily="34" charset="0"/>
              </a:rPr>
              <a:t>is credited with introducing the term 'artificial intelligence’.  Fortunately, the Rockefeller Foundation funded the proposal and the rest, as they say, “is history…”</a:t>
            </a:r>
          </a:p>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history in place, let’s consider some definitions – starting with the one advanced in the Dartmouth Proposal…</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dirty="0"/>
              <a:t>… and some more definitions to consider.</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Okay – given these definitions and your reading for this week – has your initial definition of A.I. changed?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Let’s discuss these questions in the breakout rooms.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28425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This week’s reading introduced you to Alan Turing and the foundational work he did in the field of artificial intelligence.  The Turing test of intelligence was first proposed in 1950, in an article entitled, </a:t>
            </a:r>
            <a:r>
              <a:rPr lang="en-US" sz="1200" b="0" i="1" u="none" strike="noStrike" kern="1200" cap="none" dirty="0">
                <a:ln>
                  <a:noFill/>
                </a:ln>
                <a:latin typeface="Arial" pitchFamily="18"/>
                <a:ea typeface="Arial" pitchFamily="34"/>
                <a:cs typeface="Arial" pitchFamily="34"/>
              </a:rPr>
              <a:t>Computing Machinery and Intelligence.  </a:t>
            </a:r>
            <a:r>
              <a:rPr lang="en-US" sz="1200" b="0" i="0" u="none" strike="noStrike" kern="1200" cap="none" dirty="0">
                <a:ln>
                  <a:noFill/>
                </a:ln>
                <a:latin typeface="Arial" pitchFamily="18"/>
                <a:ea typeface="Arial" pitchFamily="34"/>
                <a:cs typeface="Arial" pitchFamily="34"/>
              </a:rPr>
              <a:t>This is a foundational document…  Let’s review that part of the reading…</a:t>
            </a:r>
            <a:endParaRPr lang="en-US" sz="1200" b="0" i="1" u="none" strike="noStrike" kern="1200" cap="none" dirty="0">
              <a:ln>
                <a:noFill/>
              </a:ln>
              <a:latin typeface="Arial" pitchFamily="18"/>
              <a:ea typeface="Arial" pitchFamily="34"/>
              <a:cs typeface="Arial" pitchFamily="34"/>
            </a:endParaRPr>
          </a:p>
          <a:p>
            <a:pPr marL="0" indent="0">
              <a:buNone/>
            </a:pPr>
            <a:endParaRPr lang="en-US" sz="1200" b="0" i="0" u="none" strike="noStrike" kern="1200" cap="none" dirty="0">
              <a:ln>
                <a:noFill/>
              </a:ln>
              <a:latin typeface="Arial" pitchFamily="18"/>
              <a:ea typeface="Arial" pitchFamily="34"/>
              <a:cs typeface="Arial" pitchFamily="34"/>
            </a:endParaRPr>
          </a:p>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860523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This test has been hugely influential since Turing first described it in 1950.  </a:t>
            </a:r>
          </a:p>
          <a:p>
            <a:endParaRPr lang="en-US" dirty="0"/>
          </a:p>
          <a:p>
            <a:pPr marL="228600" indent="-228600">
              <a:buAutoNum type="arabicPeriod"/>
            </a:pPr>
            <a:r>
              <a:rPr lang="en-US" dirty="0"/>
              <a:t>Turing got the idea from a Victorian parlor game where a man and a woman sat in a separate room.  The other players then passed a series of written questions to them and would try to guess the sex of the respondent by the answers they gave.</a:t>
            </a:r>
          </a:p>
          <a:p>
            <a:pPr marL="228600" indent="-228600">
              <a:buAutoNum type="arabicPeriod"/>
            </a:pPr>
            <a:r>
              <a:rPr lang="en-US" dirty="0"/>
              <a:t>The Turing Test is a computer version of that game.  In the image here, we see a Human questioner in the middle, sending questions to both a computer and another human.  The interaction is purely in the form of text and answers: the human questioner types a question, and a response is displayed.  Now the task of that person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questioners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r>
              <a:rPr lang="en-US" dirty="0"/>
              <a:t>https://searchenterpriseai.techtarget.com/definition/Turing-test</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Michael Woolridge discusses ELIZA, a computer program written in the 1960’s by the German MIT computer scientist Joseph Weizenbaum.  Eliza takes the role of a psychiatrist talking to a patient to get the interviewee to contemplate themselves.  Strangely, they discovered that many humans preferred Eliza over </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we will focus on in our first set of presentations.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field of AI is expansive…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the terms AI, Machine Learning, and Deep Learning are used interchangeably.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as pictured here, they are distinct domains, with AI encompassing the other two.  Indeed, AI has a long and distinguished history.  In fact, a lot of interesting AI research happened in the 1950s.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b="0" i="0" dirty="0">
                <a:solidFill>
                  <a:srgbClr val="000000"/>
                </a:solidFill>
                <a:effectLst/>
                <a:latin typeface="DINPro"/>
              </a:rPr>
              <a:t>Machine learning at its most basic is the practice of using algorithms to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deep learning is a subfield of machine learning which focuses on neural networks.  A neural network is a special type of learning algorithm, inspired by billions of interconnected neurons in the human brain.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couple definitions…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https://blogs.nvidia.com/blog/2016/07/29/whats-difference-artificial-intelligence-machine-learning-deep-learning-ai/</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our class (Frontiers of AI).  So, let’s start with Course goals…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680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Interestingly, AI now enables auto-grading in a significant number of educational packages.  For example, Perusall – the popular social e-reader – uses an AI algorithm to grade the quality of written posts.  How would you like to have your posts graded by an algorithm?  It’s largely a black box, though the software does allow the instructors to adjust multiple settings.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2037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In last week’s class, we asked the question, “What is intelligence?  And what criteria would you use to assess whether an entity is intelligent?  This question is directly considered in a Star Trek: The Next Generation episode entitled “The Measure of a Man.” In this episode,  Data finds himself on trial for his life — not for a crime but simply for being.  Starfleet scientist Bruce Maddox wants to perform experiments on Data, but Data is worried he won't survive them. And when Maddox forces the issue, Data tries to resign his commission. Maddox argues Data is a machine – Starfleet property – and doesn't have the right to resign his commission, so Picard is forced to face-off against Riker in a legal proceeding to determine whether Data has sentience. He famously tells the judge, "Your Honor, Starfleet was founded to seek out new life." Then, pointing to Data, he says, "Well, there it sits.“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As you can see, the question of what constitutes intelligence is important, and it lies at the heart of this emerging field.  For without a clear definition, how do we know when we have succeeded?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this point, I’d like to jump back in time to the 1950’s and consider how the definition of intelligence in this field has evolved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ln>
                <a:noFill/>
              </a:ln>
              <a:latin typeface="Arial" pitchFamily="34"/>
              <a:ea typeface="Aria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https://fineartamerica.com/featured/lieutenant-commander-data-star-trek-tng-giulia-riva.html</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13624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11/21/2021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11/21/2021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1</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4314001"/>
          </a:xfrm>
          <a:prstGeom prst="rect">
            <a:avLst/>
          </a:prstGeom>
          <a:noFill/>
        </p:spPr>
        <p:txBody>
          <a:bodyPr wrap="square">
            <a:spAutoFit/>
          </a:bodyPr>
          <a:lstStyle/>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a:p>
            <a:pPr marL="0" marR="0" lvl="0" indent="0" algn="l" hangingPunct="0">
              <a:lnSpc>
                <a:spcPct val="100000"/>
              </a:lnSpc>
              <a:spcBef>
                <a:spcPts val="0"/>
              </a:spcBef>
              <a:spcAft>
                <a:spcPts val="1440"/>
              </a:spcAft>
              <a:buSzPct val="45000"/>
              <a:tabLst/>
            </a:pPr>
            <a:endParaRPr lang="en-US" sz="1800" b="1" i="0" u="none" strike="noStrike" kern="1200" cap="none" dirty="0">
              <a:ln>
                <a:noFill/>
              </a:ln>
              <a:solidFill>
                <a:srgbClr val="4B83B5"/>
              </a:solidFill>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4134465"/>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
        <p:nvSpPr>
          <p:cNvPr id="5" name="TextBox 4">
            <a:extLst>
              <a:ext uri="{FF2B5EF4-FFF2-40B4-BE49-F238E27FC236}">
                <a16:creationId xmlns:a16="http://schemas.microsoft.com/office/drawing/2014/main" id="{38313A4B-4189-4EC0-A3D0-505C6303CCF9}"/>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https://worqiq.com/2018/09/open-to-think-pure-thinking-power/</a:t>
            </a:r>
          </a:p>
          <a:p>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260067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extBox 2">
            <a:extLst>
              <a:ext uri="{FF2B5EF4-FFF2-40B4-BE49-F238E27FC236}">
                <a16:creationId xmlns:a16="http://schemas.microsoft.com/office/drawing/2014/main" id="{B4D9A26C-FC21-4659-AAC5-142DB285F178}"/>
              </a:ext>
            </a:extLst>
          </p:cNvPr>
          <p:cNvSpPr txBox="1"/>
          <p:nvPr/>
        </p:nvSpPr>
        <p:spPr>
          <a:xfrm>
            <a:off x="0" y="6550223"/>
            <a:ext cx="12192000" cy="307777"/>
          </a:xfrm>
          <a:prstGeom prst="rect">
            <a:avLst/>
          </a:prstGeom>
          <a:noFill/>
        </p:spPr>
        <p:txBody>
          <a:bodyPr wrap="square" rtlCol="0">
            <a:spAutoFit/>
          </a:bodyPr>
          <a:lstStyle/>
          <a:p>
            <a:pPr marL="0" indent="0">
              <a:buNone/>
            </a:pPr>
            <a:r>
              <a:rPr lang="en-US" sz="1400" dirty="0">
                <a:solidFill>
                  <a:schemeClr val="tx1">
                    <a:lumMod val="65000"/>
                    <a:lumOff val="35000"/>
                  </a:schemeClr>
                </a:solidFill>
                <a:latin typeface="+mj-lt"/>
                <a:ea typeface="Verdana" panose="020B0604030504040204" pitchFamily="34" charset="0"/>
              </a:rPr>
              <a:t>Image Credit: </a:t>
            </a:r>
            <a:r>
              <a:rPr lang="en-US" sz="1400" b="0" dirty="0">
                <a:solidFill>
                  <a:schemeClr val="tx1">
                    <a:lumMod val="65000"/>
                    <a:lumOff val="35000"/>
                  </a:schemeClr>
                </a:solidFill>
                <a:latin typeface="+mj-lt"/>
              </a:rPr>
              <a:t>https://www.dreamstime.com/alan-turing-famous-vector-sketch-portrait-isolated-image189405803</a:t>
            </a:r>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58E030E-9A33-448B-BB6F-D15B1E2CDD9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https://searchenterpriseai.techtarget.com/definition/Turing-test</a:t>
            </a:r>
          </a:p>
        </p:txBody>
      </p:sp>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615953" y="1873083"/>
            <a:ext cx="11222986" cy="348001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2400" b="0" i="1" u="none" strike="noStrike" kern="1200" cap="none" dirty="0">
                <a:ln>
                  <a:noFill/>
                </a:ln>
                <a:latin typeface="Palatino Linotype" panose="02040502050505030304" pitchFamily="18" charset="0"/>
                <a:ea typeface="Arial" pitchFamily="34"/>
                <a:cs typeface="Arial" pitchFamily="34"/>
              </a:rPr>
              <a:t>not</a:t>
            </a:r>
            <a:r>
              <a:rPr lang="en-US" sz="24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Learning Goals</a:t>
            </a:r>
          </a:p>
        </p:txBody>
      </p:sp>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What is Artificial Intelligence?</a:t>
            </a: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1" y="245052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What is </a:t>
            </a:r>
            <a:r>
              <a:rPr lang="en-US" sz="2400" i="1" dirty="0">
                <a:latin typeface="Palatino Linotype" panose="02040502050505030304" pitchFamily="18" charset="0"/>
                <a:ea typeface="Arial" pitchFamily="34"/>
                <a:cs typeface="Arial" pitchFamily="34"/>
              </a:rPr>
              <a:t>a short phrase</a:t>
            </a:r>
            <a:r>
              <a:rPr lang="en-US" sz="2400" b="0" i="0" u="none" strike="noStrike" kern="1200" cap="none" dirty="0">
                <a:ln>
                  <a:noFill/>
                </a:ln>
                <a:latin typeface="Palatino Linotype" panose="02040502050505030304" pitchFamily="18" charset="0"/>
                <a:ea typeface="Arial" pitchFamily="34"/>
                <a:cs typeface="Arial" pitchFamily="34"/>
              </a:rPr>
              <a:t> that describes artificial intelligence?</a:t>
            </a:r>
          </a:p>
          <a:p>
            <a:pPr marL="0" marR="0" lvl="0" indent="0" algn="ctr" hangingPunct="0">
              <a:lnSpc>
                <a:spcPct val="100000"/>
              </a:lnSpc>
              <a:spcBef>
                <a:spcPts val="0"/>
              </a:spcBef>
              <a:spcAft>
                <a:spcPts val="1440"/>
              </a:spcAft>
              <a:buNone/>
              <a:tabLst/>
            </a:pPr>
            <a:endParaRPr lang="en-US" sz="2400" b="0" i="0" u="none" strike="noStrike" kern="1200" cap="none" dirty="0">
              <a:ln>
                <a:noFill/>
              </a:ln>
              <a:latin typeface="Palatino Linotype" panose="02040502050505030304" pitchFamily="18" charset="0"/>
              <a:ea typeface="Arial" pitchFamily="34"/>
              <a:cs typeface="Arial" pitchFamily="34"/>
            </a:endParaRPr>
          </a:p>
          <a:p>
            <a:pPr lvl="0" algn="ctr" hangingPunct="0">
              <a:spcAft>
                <a:spcPts val="1440"/>
              </a:spcAft>
            </a:pPr>
            <a:r>
              <a:rPr lang="en-US" sz="2400" b="0" i="0" u="none" strike="noStrike" kern="1200" cap="none" dirty="0">
                <a:ln>
                  <a:noFill/>
                </a:ln>
                <a:latin typeface="Palatino Linotype" panose="02040502050505030304" pitchFamily="18" charset="0"/>
                <a:ea typeface="Arial" pitchFamily="34"/>
                <a:cs typeface="Arial" pitchFamily="34"/>
              </a:rPr>
              <a:t>Please go to </a:t>
            </a:r>
            <a:r>
              <a:rPr lang="en-US" sz="2400" b="1" dirty="0">
                <a:latin typeface="Palatino Linotype" panose="02040502050505030304" pitchFamily="18" charset="0"/>
                <a:ea typeface="Arial" pitchFamily="34"/>
                <a:cs typeface="Arial" pitchFamily="34"/>
              </a:rPr>
              <a:t>PollEv.com/mattg252</a:t>
            </a:r>
            <a:r>
              <a:rPr lang="en-US" sz="2400" dirty="0">
                <a:latin typeface="Palatino Linotype" panose="02040502050505030304" pitchFamily="18" charset="0"/>
                <a:ea typeface="Arial" pitchFamily="34"/>
                <a:cs typeface="Arial" pitchFamily="34"/>
              </a:rPr>
              <a:t> and record your response</a:t>
            </a:r>
            <a:endParaRPr lang="en-US" sz="2400" b="1" dirty="0">
              <a:latin typeface="Palatino Linotype" panose="02040502050505030304" pitchFamily="18" charset="0"/>
              <a:ea typeface="Arial" pitchFamily="34"/>
              <a:cs typeface="Arial" pitchFamily="34"/>
            </a:endParaRP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What is AI – Part 2</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26347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usall">
            <a:extLst>
              <a:ext uri="{FF2B5EF4-FFF2-40B4-BE49-F238E27FC236}">
                <a16:creationId xmlns:a16="http://schemas.microsoft.com/office/drawing/2014/main" id="{C7495DC7-25F8-4987-AD6F-4B6C4C647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366" y="2082558"/>
            <a:ext cx="4311267" cy="269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4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eutenant Commander Data Star Trek TNG Painting by Giulia Riva">
            <a:extLst>
              <a:ext uri="{FF2B5EF4-FFF2-40B4-BE49-F238E27FC236}">
                <a16:creationId xmlns:a16="http://schemas.microsoft.com/office/drawing/2014/main" id="{45BE35C2-1ED3-4D78-A810-01C2B3D3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922" y="950494"/>
            <a:ext cx="3674155" cy="495701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07F1E6-C27B-4D7C-A37E-5749C6DA422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https://fineartamerica.com/featured/lieutenant-commander-data-star-trek-tng-giulia-riva.html</a:t>
            </a:r>
            <a:r>
              <a:rPr lang="en-US" sz="1400" dirty="0">
                <a:solidFill>
                  <a:schemeClr val="tx1">
                    <a:lumMod val="65000"/>
                    <a:lumOff val="35000"/>
                  </a:schemeClr>
                </a:solidFill>
                <a:latin typeface="+mj-lt"/>
                <a:ea typeface="Verdana" panose="020B0604030504040204" pitchFamily="34" charset="0"/>
              </a:rPr>
              <a:t> </a:t>
            </a:r>
          </a:p>
        </p:txBody>
      </p:sp>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8088</TotalTime>
  <Words>2131</Words>
  <Application>Microsoft Office PowerPoint</Application>
  <PresentationFormat>Widescreen</PresentationFormat>
  <Paragraphs>121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DINPro</vt:lpstr>
      <vt:lpstr>Liberation Sans</vt:lpstr>
      <vt:lpstr>StarSymbol</vt:lpstr>
      <vt:lpstr>Arial</vt:lpstr>
      <vt:lpstr>Calibri</vt:lpstr>
      <vt:lpstr>Calibri Light</vt:lpstr>
      <vt:lpstr>Palatino Linotype</vt:lpstr>
      <vt:lpstr>Office Theme</vt:lpstr>
      <vt:lpstr>PowerPoint Presentation</vt:lpstr>
      <vt:lpstr>Learning Goals</vt:lpstr>
      <vt:lpstr>PowerPoint Presentation</vt:lpstr>
      <vt:lpstr>PowerPoint Presentation</vt:lpstr>
      <vt:lpstr>AI is Expansive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850</cp:revision>
  <dcterms:created xsi:type="dcterms:W3CDTF">2020-06-14T19:48:25Z</dcterms:created>
  <dcterms:modified xsi:type="dcterms:W3CDTF">2021-11-21T15:05:58Z</dcterms:modified>
</cp:coreProperties>
</file>