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78" r:id="rId3"/>
    <p:sldId id="311" r:id="rId4"/>
    <p:sldId id="301" r:id="rId5"/>
    <p:sldId id="313" r:id="rId6"/>
    <p:sldId id="316" r:id="rId7"/>
    <p:sldId id="310" r:id="rId8"/>
    <p:sldId id="307" r:id="rId9"/>
    <p:sldId id="308" r:id="rId10"/>
    <p:sldId id="309" r:id="rId11"/>
    <p:sldId id="315" r:id="rId12"/>
    <p:sldId id="303" r:id="rId13"/>
    <p:sldId id="312" r:id="rId14"/>
    <p:sldId id="305" r:id="rId15"/>
    <p:sldId id="304" r:id="rId16"/>
    <p:sldId id="306" r:id="rId17"/>
    <p:sldId id="314"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83B5"/>
    <a:srgbClr val="598CBB"/>
    <a:srgbClr val="6C9AC3"/>
    <a:srgbClr val="80BE63"/>
    <a:srgbClr val="E28F41"/>
    <a:srgbClr val="FA4616"/>
    <a:srgbClr val="0021A5"/>
    <a:srgbClr val="6666FF"/>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88331" autoAdjust="0"/>
  </p:normalViewPr>
  <p:slideViewPr>
    <p:cSldViewPr snapToGrid="0" showGuides="1">
      <p:cViewPr varScale="1">
        <p:scale>
          <a:sx n="58" d="100"/>
          <a:sy n="58" d="100"/>
        </p:scale>
        <p:origin x="180" y="56"/>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8/30/2021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en.wikipedia.org/wiki/Information_theory" TargetMode="External"/><Relationship Id="rId3" Type="http://schemas.openxmlformats.org/officeDocument/2006/relationships/hyperlink" Target="https://en.wikipedia.org/wiki/John_McCarthy_(computer_scientist)" TargetMode="External"/><Relationship Id="rId7" Type="http://schemas.openxmlformats.org/officeDocument/2006/relationships/hyperlink" Target="https://en.wikipedia.org/wiki/Claude_Shannon"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en.wikipedia.org/wiki/Rockefeller_Foundation" TargetMode="External"/><Relationship Id="rId11" Type="http://schemas.openxmlformats.org/officeDocument/2006/relationships/hyperlink" Target="https://en.wikipedia.org/wiki/Nathaniel_Rochester_(computer_scientist)" TargetMode="External"/><Relationship Id="rId5" Type="http://schemas.openxmlformats.org/officeDocument/2006/relationships/hyperlink" Target="https://en.wikipedia.org/wiki/Norbert_Wiener" TargetMode="External"/><Relationship Id="rId10" Type="http://schemas.openxmlformats.org/officeDocument/2006/relationships/hyperlink" Target="https://en.wikipedia.org/wiki/Marvin_Minsky" TargetMode="External"/><Relationship Id="rId4" Type="http://schemas.openxmlformats.org/officeDocument/2006/relationships/hyperlink" Target="https://en.wikipedia.org/wiki/Dartmouth_College" TargetMode="External"/><Relationship Id="rId9" Type="http://schemas.openxmlformats.org/officeDocument/2006/relationships/hyperlink" Target="https://en.wikipedia.org/wiki/Bell_Lab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Hello and welcome to our class (Frontiers of AI).  So, let’s start with Course goals…</a:t>
            </a: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dirty="0"/>
              <a:t>… and some more definitions to consider.</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4028108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dirty="0">
                <a:ln>
                  <a:noFill/>
                </a:ln>
                <a:latin typeface="Arial" pitchFamily="34"/>
                <a:ea typeface="Arial" pitchFamily="34"/>
                <a:cs typeface="Arial" pitchFamily="34"/>
              </a:rPr>
              <a:t>Okay – given these definitions and the assigned reading for this week – has your initial definition of A.I. changed?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cap="none" dirty="0">
              <a:ln>
                <a:noFill/>
              </a:ln>
              <a:latin typeface="Arial" pitchFamily="34"/>
              <a:ea typeface="Aria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dirty="0">
                <a:ln>
                  <a:noFill/>
                </a:ln>
                <a:latin typeface="Arial" pitchFamily="34"/>
                <a:ea typeface="Arial" pitchFamily="34"/>
                <a:cs typeface="Arial" pitchFamily="34"/>
              </a:rPr>
              <a:t>Let’s discuss these questions in the breakout rooms.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1284256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u="none" strike="noStrike" kern="1200" cap="none" dirty="0">
                <a:ln>
                  <a:noFill/>
                </a:ln>
                <a:latin typeface="Arial" pitchFamily="18"/>
                <a:ea typeface="Arial" pitchFamily="34"/>
                <a:cs typeface="Arial" pitchFamily="34"/>
              </a:rPr>
              <a:t>This week’s reading introduced you to Alan Turing and the foundational work he did in the field of artificial intelligence.  The Turing test of intelligence was first proposed in 1950, in an article entitled, </a:t>
            </a:r>
            <a:r>
              <a:rPr lang="en-US" sz="1200" b="0" i="1" u="none" strike="noStrike" kern="1200" cap="none" dirty="0">
                <a:ln>
                  <a:noFill/>
                </a:ln>
                <a:latin typeface="Arial" pitchFamily="18"/>
                <a:ea typeface="Arial" pitchFamily="34"/>
                <a:cs typeface="Arial" pitchFamily="34"/>
              </a:rPr>
              <a:t>Computing Machinery and Intelligence.  </a:t>
            </a:r>
            <a:r>
              <a:rPr lang="en-US" sz="1200" b="0" i="0" u="none" strike="noStrike" kern="1200" cap="none" dirty="0">
                <a:ln>
                  <a:noFill/>
                </a:ln>
                <a:latin typeface="Arial" pitchFamily="18"/>
                <a:ea typeface="Arial" pitchFamily="34"/>
                <a:cs typeface="Arial" pitchFamily="34"/>
              </a:rPr>
              <a:t>This is a foundational document…  Let’s review the Turing test.</a:t>
            </a:r>
            <a:endParaRPr lang="en-US" sz="1200" b="0" i="1" u="none" strike="noStrike" kern="1200" cap="none" dirty="0">
              <a:ln>
                <a:noFill/>
              </a:ln>
              <a:latin typeface="Arial" pitchFamily="18"/>
              <a:ea typeface="Arial" pitchFamily="34"/>
              <a:cs typeface="Arial" pitchFamily="34"/>
            </a:endParaRPr>
          </a:p>
          <a:p>
            <a:pPr marL="0" indent="0">
              <a:buNone/>
            </a:pPr>
            <a:endParaRPr lang="en-US" sz="1200" b="0" i="0" u="none" strike="noStrike" kern="1200" cap="none" dirty="0">
              <a:ln>
                <a:noFill/>
              </a:ln>
              <a:latin typeface="Arial" pitchFamily="18"/>
              <a:ea typeface="Arial" pitchFamily="34"/>
              <a:cs typeface="Arial" pitchFamily="34"/>
            </a:endParaRPr>
          </a:p>
          <a:p>
            <a:pPr marL="0" indent="0">
              <a:buNone/>
            </a:pPr>
            <a:r>
              <a:rPr lang="en-US" sz="1200" b="0" i="0" u="none" strike="noStrike" kern="1200" cap="none" dirty="0">
                <a:ln>
                  <a:noFill/>
                </a:ln>
                <a:latin typeface="Arial" pitchFamily="18"/>
                <a:ea typeface="Arial" pitchFamily="34"/>
                <a:cs typeface="Arial" pitchFamily="34"/>
              </a:rPr>
              <a:t>Turing, AM (1950) Computing Machinery and Intelligence. </a:t>
            </a:r>
            <a:r>
              <a:rPr lang="en-US" sz="1200" b="0" i="1" u="none" strike="noStrike" kern="1200" cap="none" dirty="0">
                <a:ln>
                  <a:noFill/>
                </a:ln>
                <a:latin typeface="Arial" pitchFamily="18"/>
                <a:ea typeface="Arial" pitchFamily="34"/>
                <a:cs typeface="Arial" pitchFamily="34"/>
              </a:rPr>
              <a:t>Mind</a:t>
            </a:r>
            <a:r>
              <a:rPr lang="en-US" sz="1200" b="0" i="0" u="none" strike="noStrike" kern="1200" cap="none" dirty="0">
                <a:ln>
                  <a:noFill/>
                </a:ln>
                <a:latin typeface="Arial" pitchFamily="18"/>
                <a:ea typeface="Arial" pitchFamily="34"/>
                <a:cs typeface="Arial" pitchFamily="34"/>
              </a:rPr>
              <a:t>: 54</a:t>
            </a:r>
            <a:endParaRPr lang="en-US" b="1"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1860523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heart of our reading this week is the Turing test.  In fact, the entire chapter is named after Turing.  This test has been hugely influential since 1950 since he first described it.  </a:t>
            </a:r>
          </a:p>
          <a:p>
            <a:endParaRPr lang="en-US" dirty="0"/>
          </a:p>
          <a:p>
            <a:pPr marL="228600" indent="-228600">
              <a:buAutoNum type="arabicPeriod"/>
            </a:pPr>
            <a:r>
              <a:rPr lang="en-US" dirty="0"/>
              <a:t>Victorian parlor game – someone tries to tell if another person is a man or a woman simply on the basis of answers they gave to questions posed to them.</a:t>
            </a:r>
          </a:p>
          <a:p>
            <a:pPr marL="228600" indent="-228600">
              <a:buAutoNum type="arabicPeriod"/>
            </a:pPr>
            <a:r>
              <a:rPr lang="en-US" dirty="0"/>
              <a:t>Human interacts with a computer – does not know if it is another human or an intelligent system.  The interaction is purely in the form of textual questions and answers: the interrogator types a question, and a response is displayed.  The task of the interrogator is to determine whether the thing being interrogated is a person or a computer program.</a:t>
            </a:r>
          </a:p>
          <a:p>
            <a:pPr marL="228600" indent="-228600">
              <a:buAutoNum type="arabicPeriod"/>
            </a:pPr>
            <a:r>
              <a:rPr lang="en-US" dirty="0"/>
              <a:t>Now, suppose that the thing being interrogated is indeed a computer program, but after some reasonable amount of time, the interrogators cannot reliably tell whether they are interacting with a program or a person.  Then surely, Turing argued, you should accept that the program has some sort of human level intelligence because the system is doing something that makes it </a:t>
            </a:r>
            <a:r>
              <a:rPr lang="en-US" b="1" dirty="0"/>
              <a:t>indistinguishable </a:t>
            </a:r>
            <a:r>
              <a:rPr lang="en-US" b="0" dirty="0"/>
              <a:t>from the real thing.  The key word here is indistinguishable…</a:t>
            </a:r>
          </a:p>
          <a:p>
            <a:pPr marL="228600" indent="-228600">
              <a:buAutoNum type="arabicPeriod"/>
            </a:pPr>
            <a:endParaRPr lang="en-US" b="0"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2968338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Woolridge discusses ELIZA, a computer program written in the 1960’s by the German MIT computer scientist Joseph Weizenbaum.  Eliza takes the role of a psychiatrist talking to a patient to get the interviewee to contemplate themselves.</a:t>
            </a:r>
          </a:p>
          <a:p>
            <a:endParaRPr lang="en-US" b="0" dirty="0"/>
          </a:p>
          <a:p>
            <a:r>
              <a:rPr lang="en-US" b="0" dirty="0"/>
              <a:t>ELIZA’s legacy lives on to this day, in the form of the annual Loebner Prize competition.  It is unclear whether Turing imagined that anyone would ever actually try out his test for real, but in 1990 that is precisely what American millionaire inventory Hugh Loebner decided to do.  Every year, the Loebner Prize invites the submission of computer programs to engage in the Turing test, attempting to convince a panel of judges that they are in fact people.  </a:t>
            </a:r>
          </a:p>
          <a:p>
            <a:endParaRPr lang="en-US" b="0" dirty="0"/>
          </a:p>
          <a:p>
            <a:r>
              <a:rPr lang="en-US" b="0" dirty="0"/>
              <a:t>We’re going to give you time to chat with this year’s winner of the Loebner prize.  Her name is Kuki…</a:t>
            </a:r>
          </a:p>
          <a:p>
            <a:endParaRPr lang="en-US" b="0" dirty="0"/>
          </a:p>
          <a:p>
            <a:r>
              <a:rPr lang="en-US" b="0" dirty="0"/>
              <a:t>Woolridge concludes, “ELIZA is the direct ancestor of a phenomenon that makes AI researchers groan whenever it is mentioned: the internet chatbot.</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4034031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spcBef>
                <a:spcPts val="0"/>
              </a:spcBef>
              <a:spcAft>
                <a:spcPts val="0"/>
              </a:spcAft>
              <a:buNone/>
            </a:pPr>
            <a:r>
              <a:rPr lang="en-US" sz="1200" dirty="0">
                <a:effectLst/>
                <a:latin typeface="Palatino Linotype" panose="02040502050505030304" pitchFamily="18" charset="0"/>
                <a:ea typeface="Calibri" panose="020F0502020204030204" pitchFamily="34" charset="0"/>
              </a:rPr>
              <a:t>Breakout conversations – Is Kuki exhibiting intelligent behavior, is this intelligence? (Yes/No)</a:t>
            </a:r>
          </a:p>
          <a:p>
            <a:pPr marL="0" marR="0" indent="0">
              <a:spcBef>
                <a:spcPts val="0"/>
              </a:spcBef>
              <a:spcAft>
                <a:spcPts val="0"/>
              </a:spcAft>
              <a:buNone/>
            </a:pPr>
            <a:endParaRPr lang="en-US" sz="1200" dirty="0">
              <a:effectLst/>
              <a:latin typeface="Palatino Linotype" panose="02040502050505030304" pitchFamily="18" charset="0"/>
              <a:ea typeface="Calibri" panose="020F0502020204030204" pitchFamily="34" charset="0"/>
            </a:endParaRPr>
          </a:p>
          <a:p>
            <a:pPr marL="0" marR="0" indent="0">
              <a:spcBef>
                <a:spcPts val="0"/>
              </a:spcBef>
              <a:spcAft>
                <a:spcPts val="0"/>
              </a:spcAft>
              <a:buNone/>
            </a:pPr>
            <a:r>
              <a:rPr lang="en-US" sz="1200" dirty="0">
                <a:effectLst/>
                <a:latin typeface="Palatino Linotype" panose="02040502050505030304" pitchFamily="18" charset="0"/>
                <a:ea typeface="Calibri" panose="020F0502020204030204" pitchFamily="34" charset="0"/>
              </a:rPr>
              <a:t>Team debate </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066522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4007547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253102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 let’s quickly summarize what we covered in today’s learning experience.</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4007547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7792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Here’s the question we will focus on in our first set of presentations.  What are we talking about?</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955762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621801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Hello and welcome to our 2</a:t>
            </a:r>
            <a:r>
              <a:rPr lang="en-US" baseline="30000" dirty="0">
                <a:latin typeface="Palatino Linotype" panose="02040502050505030304" pitchFamily="18" charset="0"/>
              </a:rPr>
              <a:t>nd</a:t>
            </a:r>
            <a:r>
              <a:rPr lang="en-US" dirty="0">
                <a:latin typeface="Palatino Linotype" panose="02040502050505030304" pitchFamily="18" charset="0"/>
              </a:rPr>
              <a:t> learning experience in this course…</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142283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Surprise!  Perusall uses an AI algorithm to grade the quality of your written posts.  How does it feel to have an algorithm and not a human grading your work?  It’s largely a black box, though the software does allow the instructors to adjust multiple settings.</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220379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dirty="0">
                <a:ln>
                  <a:noFill/>
                </a:ln>
                <a:latin typeface="Arial" pitchFamily="34"/>
                <a:ea typeface="Arial" pitchFamily="34"/>
                <a:cs typeface="Arial" pitchFamily="34"/>
              </a:rPr>
              <a:t>In last week’s class, we asked the question, “What is intelligence?  And what criteria would you use to assess whether an entity is intelligent?   Back in the day, I was a fan of Star Trek: The Next Generation.  And this is a painting of Lieutenant Commander Data, the resident Android. Among the first two seasons of TNG, few episodes are as impressive as "The Measure of a Man," in which Data finds himself on trial for his life — not for a crime but simply for being.  Starfleet scientist Bruce Maddox (Brian Brophy) wants to perform experiments on Data, but Data is worried he won't survive them. When Maddox forces the issue, Data tries to resign his commission. Maddox argues Data is a machine, Starfleet's property and doesn't have the right to resign his commission, so Picard is forced to face-off against Riker in a legal proceeding to determine whether or not Data has sentience. He famously tells the judge, "Your Honor, Starfleet was founded to seek out new life." Then, pointing to Data, he says, "Well, there it sits.“  As you can see, one’s definition of intelligence is important, and it lies at the heart of this emerging field.  For without a clear definition of intelligence, how will we know when we have succeeded?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cap="none" dirty="0">
              <a:ln>
                <a:noFill/>
              </a:ln>
              <a:latin typeface="Arial" pitchFamily="34"/>
              <a:ea typeface="Aria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Now that we’ve got you thinking…  I’d like to take a few minutes to talk about the history of AI.</a:t>
            </a:r>
          </a:p>
          <a:p>
            <a:pPr algn="l"/>
            <a:endParaRPr lang="en-US" b="0" i="0" dirty="0">
              <a:solidFill>
                <a:srgbClr val="202122"/>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cap="none" dirty="0">
              <a:ln>
                <a:noFill/>
              </a:ln>
              <a:latin typeface="Arial" pitchFamily="34"/>
              <a:ea typeface="Aria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cap="none" dirty="0">
              <a:ln>
                <a:noFill/>
              </a:ln>
              <a:latin typeface="Arial" pitchFamily="34"/>
              <a:ea typeface="Arial" pitchFamily="34"/>
              <a:cs typeface="Arial" pitchFamily="34"/>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136242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B543A9C-E520-124D-A26C-727E7A91B5A6}"/>
              </a:ext>
            </a:extLst>
          </p:cNvPr>
          <p:cNvSpPr txBox="1">
            <a:spLocks noGrp="1"/>
          </p:cNvSpPr>
          <p:nvPr>
            <p:ph type="sldNum" sz="quarter" idx="5"/>
          </p:nvPr>
        </p:nvSpPr>
        <p:spPr>
          <a:ln/>
        </p:spPr>
        <p:txBody>
          <a:bodyPr lIns="0" tIns="0" rIns="0" bIns="0" anchor="b" anchorCtr="0">
            <a:noAutofit/>
          </a:bodyPr>
          <a:lstStyle/>
          <a:p>
            <a:pPr lvl="0"/>
            <a:fld id="{F26ADB32-8A69-2C4E-BA54-385F30C1B140}" type="slidenum">
              <a:t>8</a:t>
            </a:fld>
            <a:endParaRPr lang="en-US"/>
          </a:p>
        </p:txBody>
      </p:sp>
      <p:sp>
        <p:nvSpPr>
          <p:cNvPr id="2" name="Slide Image Placeholder 1">
            <a:extLst>
              <a:ext uri="{FF2B5EF4-FFF2-40B4-BE49-F238E27FC236}">
                <a16:creationId xmlns:a16="http://schemas.microsoft.com/office/drawing/2014/main" id="{A02321D2-BA00-8D41-B3B0-CF9117442E2A}"/>
              </a:ext>
            </a:extLst>
          </p:cNvPr>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04CBDCA-B8FC-AE47-9EA8-9C1755746D8B}"/>
              </a:ext>
            </a:extLst>
          </p:cNvPr>
          <p:cNvSpPr txBox="1">
            <a:spLocks noGrp="1"/>
          </p:cNvSpPr>
          <p:nvPr>
            <p:ph type="body" sz="quarter" idx="1"/>
          </p:nvPr>
        </p:nvSpPr>
        <p:spPr/>
        <p:txBody>
          <a:bodyPr>
            <a:spAutoFit/>
          </a:bodyPr>
          <a:lstStyle/>
          <a:p>
            <a:pPr algn="l"/>
            <a:r>
              <a:rPr lang="en-US" b="0" i="0" dirty="0">
                <a:solidFill>
                  <a:srgbClr val="202122"/>
                </a:solidFill>
                <a:effectLst/>
                <a:latin typeface="Arial" panose="020B0604020202020204" pitchFamily="34" charset="0"/>
              </a:rPr>
              <a:t>In the mid-1950’s, </a:t>
            </a:r>
            <a:r>
              <a:rPr lang="en-US" b="0" i="0" u="none" strike="noStrike" dirty="0">
                <a:solidFill>
                  <a:srgbClr val="0645AD"/>
                </a:solidFill>
                <a:effectLst/>
                <a:latin typeface="Arial" panose="020B0604020202020204" pitchFamily="34" charset="0"/>
                <a:hlinkClick r:id="rId3" tooltip="John McCarthy (computer scientist)"/>
              </a:rPr>
              <a:t>John McCarthy</a:t>
            </a:r>
            <a:r>
              <a:rPr lang="en-US" b="0" i="0" dirty="0">
                <a:solidFill>
                  <a:srgbClr val="202122"/>
                </a:solidFill>
                <a:effectLst/>
                <a:latin typeface="Arial" panose="020B0604020202020204" pitchFamily="34" charset="0"/>
              </a:rPr>
              <a:t>, then a young Assistant Professor of Mathematics at </a:t>
            </a:r>
            <a:r>
              <a:rPr lang="en-US" b="0" i="0" u="none" strike="noStrike" dirty="0">
                <a:solidFill>
                  <a:srgbClr val="0645AD"/>
                </a:solidFill>
                <a:effectLst/>
                <a:latin typeface="Arial" panose="020B0604020202020204" pitchFamily="34" charset="0"/>
                <a:hlinkClick r:id="rId4" tooltip="Dartmouth College"/>
              </a:rPr>
              <a:t>Dartmouth College</a:t>
            </a:r>
            <a:r>
              <a:rPr lang="en-US" b="0" i="0" dirty="0">
                <a:solidFill>
                  <a:srgbClr val="202122"/>
                </a:solidFill>
                <a:effectLst/>
                <a:latin typeface="Arial" panose="020B0604020202020204" pitchFamily="34" charset="0"/>
              </a:rPr>
              <a:t>, decided to organize a group to clarify and develop ideas about thinking machines. He picked the name 'Artificial Intelligence' for the new field. He chose the name partly for its neutrality; avoiding a focus on narrow automata theory while avoiding cybernetics which was heavily focused on analog feedback, as well as him potentially having to accept the assertive </a:t>
            </a:r>
            <a:r>
              <a:rPr lang="en-US" b="0" i="0" u="none" strike="noStrike" dirty="0">
                <a:solidFill>
                  <a:srgbClr val="0645AD"/>
                </a:solidFill>
                <a:effectLst/>
                <a:latin typeface="Arial" panose="020B0604020202020204" pitchFamily="34" charset="0"/>
                <a:hlinkClick r:id="rId5" tooltip="Norbert Wiener"/>
              </a:rPr>
              <a:t>Norbert Wiener</a:t>
            </a:r>
            <a:r>
              <a:rPr lang="en-US" b="0" i="0" dirty="0">
                <a:solidFill>
                  <a:srgbClr val="202122"/>
                </a:solidFill>
                <a:effectLst/>
                <a:latin typeface="Arial" panose="020B0604020202020204" pitchFamily="34" charset="0"/>
              </a:rPr>
              <a:t> as guru or having to argue with him.</a:t>
            </a:r>
            <a:endParaRPr lang="en-US" b="0" i="0" u="none" strike="noStrike" baseline="30000" dirty="0">
              <a:solidFill>
                <a:srgbClr val="0645AD"/>
              </a:solidFill>
              <a:effectLst/>
              <a:latin typeface="Arial" panose="020B0604020202020204" pitchFamily="34" charset="0"/>
            </a:endParaRPr>
          </a:p>
          <a:p>
            <a:pPr algn="l"/>
            <a:endParaRPr lang="en-US" b="0" i="0" dirty="0">
              <a:solidFill>
                <a:srgbClr val="202122"/>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In early 1955, McCarthy approached the </a:t>
            </a:r>
            <a:r>
              <a:rPr lang="en-US" b="0" i="0" u="none" strike="noStrike" dirty="0">
                <a:solidFill>
                  <a:srgbClr val="0645AD"/>
                </a:solidFill>
                <a:effectLst/>
                <a:latin typeface="Arial" panose="020B0604020202020204" pitchFamily="34" charset="0"/>
                <a:hlinkClick r:id="rId6" tooltip="Rockefeller Foundation"/>
              </a:rPr>
              <a:t>Rockefeller Foundation</a:t>
            </a:r>
            <a:r>
              <a:rPr lang="en-US" b="0" i="0" dirty="0">
                <a:solidFill>
                  <a:srgbClr val="202122"/>
                </a:solidFill>
                <a:effectLst/>
                <a:latin typeface="Arial" panose="020B0604020202020204" pitchFamily="34" charset="0"/>
              </a:rPr>
              <a:t> to request funding for a summer seminar at Dartmouth for about 10 participants. In June, he and </a:t>
            </a:r>
            <a:r>
              <a:rPr lang="en-US" b="0" i="0" u="none" strike="noStrike" dirty="0">
                <a:solidFill>
                  <a:srgbClr val="0645AD"/>
                </a:solidFill>
                <a:effectLst/>
                <a:latin typeface="Arial" panose="020B0604020202020204" pitchFamily="34" charset="0"/>
                <a:hlinkClick r:id="rId7" tooltip="Claude Shannon"/>
              </a:rPr>
              <a:t>Claude Shannon</a:t>
            </a:r>
            <a:r>
              <a:rPr lang="en-US" b="0" i="0" dirty="0">
                <a:solidFill>
                  <a:srgbClr val="202122"/>
                </a:solidFill>
                <a:effectLst/>
                <a:latin typeface="Arial" panose="020B0604020202020204" pitchFamily="34" charset="0"/>
              </a:rPr>
              <a:t>, a founder of </a:t>
            </a:r>
            <a:r>
              <a:rPr lang="en-US" b="0" i="0" u="none" strike="noStrike" dirty="0">
                <a:solidFill>
                  <a:srgbClr val="0645AD"/>
                </a:solidFill>
                <a:effectLst/>
                <a:latin typeface="Arial" panose="020B0604020202020204" pitchFamily="34" charset="0"/>
                <a:hlinkClick r:id="rId8" tooltip="Information theory"/>
              </a:rPr>
              <a:t>information theory</a:t>
            </a:r>
            <a:r>
              <a:rPr lang="en-US" b="0" i="0" dirty="0">
                <a:solidFill>
                  <a:srgbClr val="202122"/>
                </a:solidFill>
                <a:effectLst/>
                <a:latin typeface="Arial" panose="020B0604020202020204" pitchFamily="34" charset="0"/>
              </a:rPr>
              <a:t> then at </a:t>
            </a:r>
            <a:r>
              <a:rPr lang="en-US" b="0" i="0" u="none" strike="noStrike" dirty="0">
                <a:solidFill>
                  <a:srgbClr val="0645AD"/>
                </a:solidFill>
                <a:effectLst/>
                <a:latin typeface="Arial" panose="020B0604020202020204" pitchFamily="34" charset="0"/>
                <a:hlinkClick r:id="rId9" tooltip="Bell Labs"/>
              </a:rPr>
              <a:t>Bell Labs</a:t>
            </a:r>
            <a:r>
              <a:rPr lang="en-US" b="0" i="0" dirty="0">
                <a:solidFill>
                  <a:srgbClr val="202122"/>
                </a:solidFill>
                <a:effectLst/>
                <a:latin typeface="Arial" panose="020B0604020202020204" pitchFamily="34" charset="0"/>
              </a:rPr>
              <a:t>, met with Robert Morison, Director of Biological and Medical Research to discuss the idea and possible funding, though Morison was unsure whether money would be made available for such a visionary project.</a:t>
            </a:r>
            <a:endParaRPr lang="en-US" b="0" i="0" u="none" strike="noStrike" baseline="30000" dirty="0">
              <a:solidFill>
                <a:srgbClr val="0645AD"/>
              </a:solidFill>
              <a:effectLst/>
              <a:latin typeface="Arial" panose="020B0604020202020204" pitchFamily="34" charset="0"/>
            </a:endParaRPr>
          </a:p>
          <a:p>
            <a:pPr algn="l"/>
            <a:endParaRPr lang="en-US" b="0" i="0" dirty="0">
              <a:solidFill>
                <a:srgbClr val="202122"/>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On September 2, 1955, the project was formally proposed by McCarthy, </a:t>
            </a:r>
            <a:r>
              <a:rPr lang="en-US" b="0" i="0" u="none" strike="noStrike" dirty="0">
                <a:solidFill>
                  <a:srgbClr val="0645AD"/>
                </a:solidFill>
                <a:effectLst/>
                <a:latin typeface="Arial" panose="020B0604020202020204" pitchFamily="34" charset="0"/>
                <a:hlinkClick r:id="rId10" tooltip="Marvin Minsky"/>
              </a:rPr>
              <a:t>Marvin Minsky</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11" tooltip="Nathaniel Rochester (computer scientist)"/>
              </a:rPr>
              <a:t>Nathaniel Rochester</a:t>
            </a:r>
            <a:r>
              <a:rPr lang="en-US" b="0" i="0" dirty="0">
                <a:solidFill>
                  <a:srgbClr val="202122"/>
                </a:solidFill>
                <a:effectLst/>
                <a:latin typeface="Arial" panose="020B0604020202020204" pitchFamily="34" charset="0"/>
              </a:rPr>
              <a:t> and </a:t>
            </a:r>
            <a:r>
              <a:rPr lang="en-US" b="0" i="0" u="none" strike="noStrike" dirty="0">
                <a:solidFill>
                  <a:srgbClr val="0645AD"/>
                </a:solidFill>
                <a:effectLst/>
                <a:latin typeface="Arial" panose="020B0604020202020204" pitchFamily="34" charset="0"/>
                <a:hlinkClick r:id="rId7" tooltip="Claude Shannon"/>
              </a:rPr>
              <a:t>Claude Shannon</a:t>
            </a:r>
            <a:r>
              <a:rPr lang="en-US" b="0" i="0" dirty="0">
                <a:solidFill>
                  <a:srgbClr val="202122"/>
                </a:solidFill>
                <a:effectLst/>
                <a:latin typeface="Arial" panose="020B0604020202020204" pitchFamily="34" charset="0"/>
              </a:rPr>
              <a:t>. The proposal is credited with introducing the term 'artificial intelligence’.  The Rockefeller Foundation funded the proposal and the rest, as they say, “is history…”</a:t>
            </a:r>
          </a:p>
          <a:p>
            <a:endParaRPr lang="en-US" dirty="0"/>
          </a:p>
        </p:txBody>
      </p:sp>
    </p:spTree>
    <p:extLst>
      <p:ext uri="{BB962C8B-B14F-4D97-AF65-F5344CB8AC3E}">
        <p14:creationId xmlns:p14="http://schemas.microsoft.com/office/powerpoint/2010/main" val="2400027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history in place, let’s consider some definitions – starting with the one advanced in the Dartmouth Proposal…</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011519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8/30/2021</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8/30/2021</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8/30/2021</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8/30/2021</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8/30/2021</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8/30/2021</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8/30/2021</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8/30/2021</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8/30/2021</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8/30/2021</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8/30/2021</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8/30/2021</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31850" y="3429000"/>
            <a:ext cx="10515600" cy="2660652"/>
          </a:xfrm>
        </p:spPr>
        <p:txBody>
          <a:bodyPr/>
          <a:lstStyle/>
          <a:p>
            <a:r>
              <a:rPr lang="en-US" dirty="0">
                <a:latin typeface="Palatino Linotype" panose="02040502050505030304" pitchFamily="18" charset="0"/>
                <a:cs typeface="Segoe UI" panose="020B0502040204020203" pitchFamily="34" charset="0"/>
              </a:rPr>
              <a:t>What is AI – Part I</a:t>
            </a:r>
          </a:p>
        </p:txBody>
      </p:sp>
      <p:pic>
        <p:nvPicPr>
          <p:cNvPr id="5" name="Picture 4">
            <a:extLst>
              <a:ext uri="{FF2B5EF4-FFF2-40B4-BE49-F238E27FC236}">
                <a16:creationId xmlns:a16="http://schemas.microsoft.com/office/drawing/2014/main" id="{438EE269-1815-4C57-9623-CF2B9A6B7F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0" y="2219814"/>
            <a:ext cx="4606424" cy="1209186"/>
          </a:xfrm>
          <a:prstGeom prst="rect">
            <a:avLst/>
          </a:prstGeom>
        </p:spPr>
      </p:pic>
    </p:spTree>
    <p:extLst>
      <p:ext uri="{BB962C8B-B14F-4D97-AF65-F5344CB8AC3E}">
        <p14:creationId xmlns:p14="http://schemas.microsoft.com/office/powerpoint/2010/main" val="954088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2BF5D3-E0FE-421D-887E-591AC19A8449}"/>
              </a:ext>
            </a:extLst>
          </p:cNvPr>
          <p:cNvSpPr txBox="1"/>
          <p:nvPr/>
        </p:nvSpPr>
        <p:spPr>
          <a:xfrm>
            <a:off x="1107743" y="905232"/>
            <a:ext cx="9976513" cy="4134465"/>
          </a:xfrm>
          <a:prstGeom prst="rect">
            <a:avLst/>
          </a:prstGeom>
          <a:noFill/>
        </p:spPr>
        <p:txBody>
          <a:bodyPr wrap="square">
            <a:spAutoFit/>
          </a:bodyPr>
          <a:lstStyle/>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McCarthy</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(2007): “Intelligence is the computational part of the ability to achieve goals in the world. Varying kinds and degrees of intelligence occur in people, many animals and some machines.”</a:t>
            </a:r>
          </a:p>
          <a:p>
            <a:pPr marL="0" marR="0" lvl="0" indent="0" algn="l" hangingPunct="0">
              <a:lnSpc>
                <a:spcPct val="100000"/>
              </a:lnSpc>
              <a:spcBef>
                <a:spcPts val="0"/>
              </a:spcBef>
              <a:spcAft>
                <a:spcPts val="1440"/>
              </a:spcAft>
              <a:buSzPct val="45000"/>
              <a:tabLst/>
            </a:pPr>
            <a:endParaRPr lang="en-US" sz="1800" b="0" i="0" u="none" strike="noStrike" kern="1200" cap="none" dirty="0">
              <a:ln>
                <a:noFill/>
              </a:ln>
              <a:latin typeface="Arial" pitchFamily="34"/>
              <a:ea typeface="Arial" pitchFamily="34"/>
              <a:cs typeface="Arial" pitchFamily="34"/>
            </a:endParaRPr>
          </a:p>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Allen Newell</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(1990): An intelligent system “operates in real-time; exploits vast amounts of knowledge; tolerates erroneous, unexpected, and possibly unknown inputs; uses symbols and abstractions; communicates using some form of natural language; learns from the environment; and exhibits adaptive goal-oriented behavior.”</a:t>
            </a:r>
          </a:p>
          <a:p>
            <a:pPr marL="0" marR="0" lvl="0" indent="0" algn="l" hangingPunct="0">
              <a:lnSpc>
                <a:spcPct val="100000"/>
              </a:lnSpc>
              <a:spcBef>
                <a:spcPts val="0"/>
              </a:spcBef>
              <a:spcAft>
                <a:spcPts val="1440"/>
              </a:spcAft>
              <a:buSzPct val="45000"/>
              <a:tabLst/>
            </a:pPr>
            <a:endParaRPr lang="en-US" sz="1800" b="0" i="0" u="none" strike="noStrike" kern="1200" cap="none" dirty="0">
              <a:ln>
                <a:noFill/>
              </a:ln>
              <a:latin typeface="Arial" pitchFamily="34"/>
              <a:ea typeface="Arial" pitchFamily="34"/>
              <a:cs typeface="Arial" pitchFamily="34"/>
            </a:endParaRPr>
          </a:p>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Kurzweil</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(1990): “In summary, there appears to be no </a:t>
            </a:r>
            <a:r>
              <a:rPr lang="en-US" sz="1800" b="0" i="1" u="none" strike="noStrike" kern="1200" cap="none" dirty="0">
                <a:ln>
                  <a:noFill/>
                </a:ln>
                <a:latin typeface="Arial" pitchFamily="34"/>
                <a:ea typeface="Arial" pitchFamily="34"/>
                <a:cs typeface="Arial" pitchFamily="34"/>
              </a:rPr>
              <a:t>simple</a:t>
            </a:r>
            <a:r>
              <a:rPr lang="en-US" sz="1800" b="0" i="0" u="none" strike="noStrike" kern="1200" cap="none" dirty="0">
                <a:ln>
                  <a:noFill/>
                </a:ln>
                <a:latin typeface="Arial" pitchFamily="34"/>
                <a:ea typeface="Arial" pitchFamily="34"/>
                <a:cs typeface="Arial" pitchFamily="34"/>
              </a:rPr>
              <a:t> definition of intelligence that is satisfactory to most observers, and most would-be definers of intelligence end up with long checklists of its attributes.”</a:t>
            </a:r>
          </a:p>
        </p:txBody>
      </p:sp>
    </p:spTree>
    <p:extLst>
      <p:ext uri="{BB962C8B-B14F-4D97-AF65-F5344CB8AC3E}">
        <p14:creationId xmlns:p14="http://schemas.microsoft.com/office/powerpoint/2010/main" val="2498052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80213F-0526-4F87-BFD0-77AFE4C83667}"/>
              </a:ext>
            </a:extLst>
          </p:cNvPr>
          <p:cNvSpPr>
            <a:spLocks noGrp="1"/>
          </p:cNvSpPr>
          <p:nvPr>
            <p:ph type="title"/>
          </p:nvPr>
        </p:nvSpPr>
        <p:spPr>
          <a:xfrm>
            <a:off x="0" y="271472"/>
            <a:ext cx="12192000" cy="1500188"/>
          </a:xfrm>
          <a:noFill/>
        </p:spPr>
        <p:txBody>
          <a:bodyPr>
            <a:normAutofit/>
          </a:bodyPr>
          <a:lstStyle/>
          <a:p>
            <a:pPr marL="0" marR="0" lvl="0" indent="0" algn="ctr" hangingPunct="0">
              <a:lnSpc>
                <a:spcPct val="100000"/>
              </a:lnSpc>
              <a:spcBef>
                <a:spcPts val="0"/>
              </a:spcBef>
              <a:spcAft>
                <a:spcPts val="1440"/>
              </a:spcAft>
              <a:buNone/>
              <a:tabLst/>
            </a:pPr>
            <a:r>
              <a:rPr lang="en-US" sz="2800" b="0" i="0" u="none" strike="noStrike" kern="1200" cap="none" dirty="0">
                <a:ln>
                  <a:noFill/>
                </a:ln>
                <a:latin typeface="Palatino Linotype" panose="02040502050505030304" pitchFamily="18" charset="0"/>
                <a:ea typeface="Arial" pitchFamily="34"/>
                <a:cs typeface="Arial" pitchFamily="34"/>
              </a:rPr>
              <a:t>What do you think?  What is the defining feature of “intelligence”?</a:t>
            </a:r>
          </a:p>
        </p:txBody>
      </p:sp>
      <p:pic>
        <p:nvPicPr>
          <p:cNvPr id="7" name="Picture 6">
            <a:extLst>
              <a:ext uri="{FF2B5EF4-FFF2-40B4-BE49-F238E27FC236}">
                <a16:creationId xmlns:a16="http://schemas.microsoft.com/office/drawing/2014/main" id="{D64AE8E3-29B7-4073-93F4-02E3DBB76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238" y="2018319"/>
            <a:ext cx="11809523" cy="4825397"/>
          </a:xfrm>
          <a:prstGeom prst="rect">
            <a:avLst/>
          </a:prstGeom>
        </p:spPr>
      </p:pic>
    </p:spTree>
    <p:extLst>
      <p:ext uri="{BB962C8B-B14F-4D97-AF65-F5344CB8AC3E}">
        <p14:creationId xmlns:p14="http://schemas.microsoft.com/office/powerpoint/2010/main" val="2600672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F37756A-9B35-4F19-B2A5-2E41774808F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45908" y="1900858"/>
            <a:ext cx="2900183" cy="3056284"/>
          </a:xfrm>
        </p:spPr>
      </p:pic>
      <p:sp>
        <p:nvSpPr>
          <p:cNvPr id="3" name="Title 2">
            <a:extLst>
              <a:ext uri="{FF2B5EF4-FFF2-40B4-BE49-F238E27FC236}">
                <a16:creationId xmlns:a16="http://schemas.microsoft.com/office/drawing/2014/main" id="{C204E8C3-6FEB-4D36-A61E-FE422C89B2D6}"/>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529707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Timeline&#10;&#10;Description automatically generated">
            <a:extLst>
              <a:ext uri="{FF2B5EF4-FFF2-40B4-BE49-F238E27FC236}">
                <a16:creationId xmlns:a16="http://schemas.microsoft.com/office/drawing/2014/main" id="{1B1F8104-0AF1-4BDA-AACA-CAB442AE7B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120" y="484354"/>
            <a:ext cx="9051760" cy="5889291"/>
          </a:xfrm>
          <a:prstGeom prst="rect">
            <a:avLst/>
          </a:prstGeom>
          <a:ln w="3175">
            <a:solidFill>
              <a:schemeClr val="tx1">
                <a:lumMod val="75000"/>
                <a:lumOff val="2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72348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6C8D218-2D56-40BC-AC60-89E854D3E63B}"/>
              </a:ext>
            </a:extLst>
          </p:cNvPr>
          <p:cNvSpPr txBox="1">
            <a:spLocks/>
          </p:cNvSpPr>
          <p:nvPr/>
        </p:nvSpPr>
        <p:spPr>
          <a:xfrm>
            <a:off x="838200" y="2678906"/>
            <a:ext cx="10515600" cy="1500188"/>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rgbClr val="4B83B5"/>
                </a:solidFill>
                <a:latin typeface="Palatino Linotype" panose="02040502050505030304" pitchFamily="18" charset="0"/>
                <a:cs typeface="Segoe UI Light" panose="020B0502040204020203" pitchFamily="34" charset="0"/>
              </a:rPr>
              <a:t>ELIZA</a:t>
            </a:r>
          </a:p>
        </p:txBody>
      </p:sp>
      <p:sp>
        <p:nvSpPr>
          <p:cNvPr id="5" name="Title 4">
            <a:extLst>
              <a:ext uri="{FF2B5EF4-FFF2-40B4-BE49-F238E27FC236}">
                <a16:creationId xmlns:a16="http://schemas.microsoft.com/office/drawing/2014/main" id="{D2C58B67-0AB1-4C0E-9AC7-05C4FEFA7ED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2681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C039510-9FB4-4DE2-BBA1-1246681F0104}"/>
              </a:ext>
            </a:extLst>
          </p:cNvPr>
          <p:cNvSpPr>
            <a:spLocks noGrp="1"/>
          </p:cNvSpPr>
          <p:nvPr>
            <p:ph type="title"/>
          </p:nvPr>
        </p:nvSpPr>
        <p:spPr/>
        <p:txBody>
          <a:bodyPr/>
          <a:lstStyle/>
          <a:p>
            <a:pPr algn="ctr"/>
            <a:endParaRPr lang="en-US"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5E3B4FD5-17E5-444B-94C8-CD1174E8FBB6}"/>
              </a:ext>
            </a:extLst>
          </p:cNvPr>
          <p:cNvSpPr>
            <a:spLocks noGrp="1"/>
          </p:cNvSpPr>
          <p:nvPr>
            <p:ph idx="1"/>
          </p:nvPr>
        </p:nvSpPr>
        <p:spPr/>
        <p:txBody>
          <a:bodyPr/>
          <a:lstStyle/>
          <a:p>
            <a:pPr marL="0" indent="0">
              <a:buNone/>
            </a:pPr>
            <a:endParaRPr lang="en-US" dirty="0"/>
          </a:p>
          <a:p>
            <a:pPr marL="0" indent="0">
              <a:buNone/>
            </a:pPr>
            <a:endParaRPr lang="en-US" dirty="0"/>
          </a:p>
        </p:txBody>
      </p:sp>
      <p:sp>
        <p:nvSpPr>
          <p:cNvPr id="8" name="Title 1">
            <a:extLst>
              <a:ext uri="{FF2B5EF4-FFF2-40B4-BE49-F238E27FC236}">
                <a16:creationId xmlns:a16="http://schemas.microsoft.com/office/drawing/2014/main" id="{17A758CD-2125-4598-B9A5-52FB7CBBAED3}"/>
              </a:ext>
            </a:extLst>
          </p:cNvPr>
          <p:cNvSpPr txBox="1">
            <a:spLocks/>
          </p:cNvSpPr>
          <p:nvPr/>
        </p:nvSpPr>
        <p:spPr>
          <a:xfrm>
            <a:off x="838200" y="2678906"/>
            <a:ext cx="10515600" cy="1500188"/>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rgbClr val="4B83B5"/>
                </a:solidFill>
                <a:latin typeface="Palatino Linotype" panose="02040502050505030304" pitchFamily="18" charset="0"/>
                <a:cs typeface="Segoe UI Light" panose="020B0502040204020203" pitchFamily="34" charset="0"/>
              </a:rPr>
              <a:t>kuki.ai</a:t>
            </a:r>
          </a:p>
        </p:txBody>
      </p:sp>
    </p:spTree>
    <p:extLst>
      <p:ext uri="{BB962C8B-B14F-4D97-AF65-F5344CB8AC3E}">
        <p14:creationId xmlns:p14="http://schemas.microsoft.com/office/powerpoint/2010/main" val="1543091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ABBCD2-7D2C-459F-9C42-17A2338F39A5}"/>
              </a:ext>
            </a:extLst>
          </p:cNvPr>
          <p:cNvSpPr txBox="1">
            <a:spLocks/>
          </p:cNvSpPr>
          <p:nvPr/>
        </p:nvSpPr>
        <p:spPr>
          <a:xfrm>
            <a:off x="518616" y="447014"/>
            <a:ext cx="11054686" cy="767638"/>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Palatino Linotype" panose="02040502050505030304" pitchFamily="18" charset="0"/>
                <a:cs typeface="Segoe UI Light" panose="020B0502040204020203" pitchFamily="34" charset="0"/>
              </a:rPr>
              <a:t>References</a:t>
            </a:r>
          </a:p>
        </p:txBody>
      </p:sp>
      <p:sp>
        <p:nvSpPr>
          <p:cNvPr id="4" name="Content Placeholder 3">
            <a:extLst>
              <a:ext uri="{FF2B5EF4-FFF2-40B4-BE49-F238E27FC236}">
                <a16:creationId xmlns:a16="http://schemas.microsoft.com/office/drawing/2014/main" id="{20414504-ECEC-4701-8B42-B13F0354C16C}"/>
              </a:ext>
            </a:extLst>
          </p:cNvPr>
          <p:cNvSpPr>
            <a:spLocks noGrp="1"/>
          </p:cNvSpPr>
          <p:nvPr>
            <p:ph sz="half" idx="1"/>
          </p:nvPr>
        </p:nvSpPr>
        <p:spPr>
          <a:xfrm>
            <a:off x="838200" y="1364105"/>
            <a:ext cx="10546582" cy="4812859"/>
          </a:xfrm>
        </p:spPr>
        <p:txBody>
          <a:bodyPr>
            <a:normAutofit/>
          </a:bodyPr>
          <a:lstStyle/>
          <a:p>
            <a:pPr marL="0" indent="0">
              <a:buNone/>
            </a:pPr>
            <a:r>
              <a:rPr lang="en-US" sz="2400" i="1" dirty="0">
                <a:latin typeface="Palatino Linotype" panose="02040502050505030304" pitchFamily="18" charset="0"/>
              </a:rPr>
              <a:t>      </a:t>
            </a:r>
            <a:endParaRPr lang="en-US" sz="2400" dirty="0">
              <a:latin typeface="Palatino Linotype" panose="02040502050505030304" pitchFamily="18" charset="0"/>
            </a:endParaRPr>
          </a:p>
          <a:p>
            <a:pPr>
              <a:lnSpc>
                <a:spcPct val="100000"/>
              </a:lnSpc>
              <a:spcBef>
                <a:spcPts val="0"/>
              </a:spcBef>
              <a:buFont typeface="Courier New" panose="02070309020205020404" pitchFamily="49" charset="0"/>
              <a:buChar char="o"/>
            </a:pPr>
            <a:r>
              <a:rPr lang="en-US" sz="2400" dirty="0">
                <a:solidFill>
                  <a:srgbClr val="0021A5"/>
                </a:solidFill>
                <a:latin typeface="Palatino Linotype" panose="02040502050505030304" pitchFamily="18" charset="0"/>
              </a:rPr>
              <a:t> </a:t>
            </a:r>
            <a:r>
              <a:rPr lang="en-US" sz="2400" dirty="0">
                <a:latin typeface="Palatino Linotype" panose="02040502050505030304" pitchFamily="18" charset="0"/>
              </a:rPr>
              <a:t>Wooldridge, M. (2021). </a:t>
            </a:r>
            <a:r>
              <a:rPr lang="en-US" sz="2400" i="1" dirty="0">
                <a:latin typeface="Palatino Linotype" panose="02040502050505030304" pitchFamily="18" charset="0"/>
              </a:rPr>
              <a:t>A brief history of artificial intelligence: What it is, where we are, and where we are going.  </a:t>
            </a:r>
            <a:r>
              <a:rPr lang="en-US" sz="2400" dirty="0">
                <a:latin typeface="Palatino Linotype" panose="02040502050505030304" pitchFamily="18" charset="0"/>
              </a:rPr>
              <a:t>New York, NY: Flatiron Books.</a:t>
            </a:r>
            <a:r>
              <a:rPr lang="en-US" sz="2400" i="1" dirty="0">
                <a:latin typeface="Palatino Linotype" panose="02040502050505030304" pitchFamily="18" charset="0"/>
              </a:rPr>
              <a:t>                </a:t>
            </a:r>
            <a:endParaRPr lang="en-US" sz="2400" dirty="0">
              <a:latin typeface="Palatino Linotype" panose="02040502050505030304" pitchFamily="18" charset="0"/>
            </a:endParaRPr>
          </a:p>
          <a:p>
            <a:pPr marL="0" indent="0">
              <a:lnSpc>
                <a:spcPct val="100000"/>
              </a:lnSpc>
              <a:spcBef>
                <a:spcPts val="0"/>
              </a:spcBef>
              <a:buNone/>
            </a:pPr>
            <a:endParaRPr lang="en-US" sz="2400" dirty="0">
              <a:latin typeface="Palatino Linotype" panose="02040502050505030304" pitchFamily="18" charset="0"/>
            </a:endParaRPr>
          </a:p>
          <a:p>
            <a:pPr marL="0" indent="0">
              <a:lnSpc>
                <a:spcPct val="100000"/>
              </a:lnSpc>
              <a:spcBef>
                <a:spcPts val="0"/>
              </a:spcBef>
              <a:buNone/>
            </a:pPr>
            <a:br>
              <a:rPr lang="en-US" dirty="0"/>
            </a:br>
            <a:endParaRPr lang="en-US" dirty="0"/>
          </a:p>
        </p:txBody>
      </p:sp>
    </p:spTree>
    <p:extLst>
      <p:ext uri="{BB962C8B-B14F-4D97-AF65-F5344CB8AC3E}">
        <p14:creationId xmlns:p14="http://schemas.microsoft.com/office/powerpoint/2010/main" val="187136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7116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ABBCD2-7D2C-459F-9C42-17A2338F39A5}"/>
              </a:ext>
            </a:extLst>
          </p:cNvPr>
          <p:cNvSpPr txBox="1">
            <a:spLocks/>
          </p:cNvSpPr>
          <p:nvPr/>
        </p:nvSpPr>
        <p:spPr>
          <a:xfrm>
            <a:off x="518616" y="447014"/>
            <a:ext cx="11054686" cy="767638"/>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Palatino Linotype" panose="02040502050505030304" pitchFamily="18" charset="0"/>
                <a:cs typeface="Segoe UI Light" panose="020B0502040204020203" pitchFamily="34" charset="0"/>
              </a:rPr>
              <a:t>Summary</a:t>
            </a:r>
          </a:p>
        </p:txBody>
      </p:sp>
      <p:sp>
        <p:nvSpPr>
          <p:cNvPr id="4" name="Content Placeholder 3">
            <a:extLst>
              <a:ext uri="{FF2B5EF4-FFF2-40B4-BE49-F238E27FC236}">
                <a16:creationId xmlns:a16="http://schemas.microsoft.com/office/drawing/2014/main" id="{20414504-ECEC-4701-8B42-B13F0354C16C}"/>
              </a:ext>
            </a:extLst>
          </p:cNvPr>
          <p:cNvSpPr>
            <a:spLocks noGrp="1"/>
          </p:cNvSpPr>
          <p:nvPr>
            <p:ph sz="half" idx="1"/>
          </p:nvPr>
        </p:nvSpPr>
        <p:spPr>
          <a:xfrm>
            <a:off x="838200" y="1364105"/>
            <a:ext cx="10546582" cy="5046881"/>
          </a:xfrm>
        </p:spPr>
        <p:txBody>
          <a:bodyPr>
            <a:normAutofit/>
          </a:bodyPr>
          <a:lstStyle/>
          <a:p>
            <a:pPr marL="0" indent="0">
              <a:buNone/>
            </a:pPr>
            <a:r>
              <a:rPr lang="en-US" sz="2400" i="1" dirty="0">
                <a:latin typeface="Palatino Linotype" panose="02040502050505030304" pitchFamily="18" charset="0"/>
              </a:rPr>
              <a:t>      </a:t>
            </a:r>
          </a:p>
          <a:p>
            <a:pPr marL="0" indent="0">
              <a:buNone/>
            </a:pPr>
            <a:endParaRPr lang="en-US" sz="2400" dirty="0">
              <a:latin typeface="Palatino Linotype" panose="02040502050505030304" pitchFamily="18" charset="0"/>
            </a:endParaRPr>
          </a:p>
          <a:p>
            <a:pPr>
              <a:lnSpc>
                <a:spcPct val="100000"/>
              </a:lnSpc>
              <a:spcBef>
                <a:spcPts val="0"/>
              </a:spcBef>
              <a:buFont typeface="Courier New" panose="02070309020205020404" pitchFamily="49" charset="0"/>
              <a:buChar char="o"/>
            </a:pPr>
            <a:r>
              <a:rPr lang="en-US" sz="2400" dirty="0">
                <a:latin typeface="Palatino Linotype" panose="02040502050505030304" pitchFamily="18" charset="0"/>
              </a:rPr>
              <a:t> </a:t>
            </a:r>
          </a:p>
          <a:p>
            <a:pPr>
              <a:lnSpc>
                <a:spcPct val="100000"/>
              </a:lnSpc>
              <a:spcBef>
                <a:spcPts val="0"/>
              </a:spcBef>
              <a:buFont typeface="Courier New" panose="02070309020205020404" pitchFamily="49" charset="0"/>
              <a:buChar char="o"/>
            </a:pPr>
            <a:r>
              <a:rPr lang="en-US" sz="2400" dirty="0">
                <a:latin typeface="Palatino Linotype" panose="02040502050505030304" pitchFamily="18" charset="0"/>
              </a:rPr>
              <a:t> </a:t>
            </a:r>
          </a:p>
          <a:p>
            <a:pPr>
              <a:lnSpc>
                <a:spcPct val="100000"/>
              </a:lnSpc>
              <a:spcBef>
                <a:spcPts val="0"/>
              </a:spcBef>
              <a:buFont typeface="Courier New" panose="02070309020205020404" pitchFamily="49" charset="0"/>
              <a:buChar char="o"/>
            </a:pPr>
            <a:r>
              <a:rPr lang="en-US" sz="2400" dirty="0">
                <a:latin typeface="Palatino Linotype" panose="02040502050505030304" pitchFamily="18" charset="0"/>
              </a:rPr>
              <a:t> </a:t>
            </a:r>
          </a:p>
          <a:p>
            <a:pPr>
              <a:lnSpc>
                <a:spcPct val="100000"/>
              </a:lnSpc>
              <a:spcBef>
                <a:spcPts val="0"/>
              </a:spcBef>
              <a:buFont typeface="Courier New" panose="02070309020205020404" pitchFamily="49" charset="0"/>
              <a:buChar char="o"/>
            </a:pPr>
            <a:r>
              <a:rPr lang="en-US" sz="2400" dirty="0">
                <a:latin typeface="Palatino Linotype" panose="02040502050505030304" pitchFamily="18" charset="0"/>
              </a:rPr>
              <a:t> </a:t>
            </a:r>
            <a:endParaRPr lang="en-US" dirty="0">
              <a:latin typeface="Palatino Linotype" panose="02040502050505030304" pitchFamily="18" charset="0"/>
            </a:endParaRPr>
          </a:p>
          <a:p>
            <a:pPr marL="0" indent="0">
              <a:lnSpc>
                <a:spcPct val="100000"/>
              </a:lnSpc>
              <a:spcBef>
                <a:spcPts val="0"/>
              </a:spcBef>
              <a:buNone/>
            </a:pPr>
            <a:br>
              <a:rPr lang="en-US" dirty="0"/>
            </a:br>
            <a:endParaRPr lang="en-US" dirty="0"/>
          </a:p>
        </p:txBody>
      </p:sp>
    </p:spTree>
    <p:extLst>
      <p:ext uri="{BB962C8B-B14F-4D97-AF65-F5344CB8AC3E}">
        <p14:creationId xmlns:p14="http://schemas.microsoft.com/office/powerpoint/2010/main" val="20180010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1EC0258-69B2-43EE-B364-B0398E9D538A}"/>
              </a:ext>
            </a:extLst>
          </p:cNvPr>
          <p:cNvSpPr txBox="1"/>
          <p:nvPr/>
        </p:nvSpPr>
        <p:spPr>
          <a:xfrm>
            <a:off x="615953" y="1873083"/>
            <a:ext cx="11222986" cy="3480012"/>
          </a:xfrm>
          <a:prstGeom prst="rect">
            <a:avLst/>
          </a:prstGeom>
          <a:noFill/>
          <a:ln>
            <a:noFill/>
          </a:ln>
        </p:spPr>
        <p:txBody>
          <a:bodyPr wrap="none" lIns="90000" tIns="45000" rIns="90000" bIns="45000" anchorCtr="0" compatLnSpc="0">
            <a:spAutoFit/>
          </a:bodyPr>
          <a:lstStyle/>
          <a:p>
            <a:pPr marL="0" marR="0" lvl="0" indent="0" algn="l" hangingPunct="0">
              <a:lnSpc>
                <a:spcPct val="100000"/>
              </a:lnSpc>
              <a:spcBef>
                <a:spcPts val="0"/>
              </a:spcBef>
              <a:spcAft>
                <a:spcPts val="1440"/>
              </a:spcAft>
              <a:buSzPct val="45000"/>
              <a:buFont typeface="StarSymbol"/>
              <a:buChar char="●"/>
              <a:tabLst/>
            </a:pPr>
            <a:r>
              <a:rPr lang="en-US" sz="2400" b="0" i="0" u="none" strike="noStrike" kern="1200" cap="none" dirty="0">
                <a:ln>
                  <a:noFill/>
                </a:ln>
                <a:latin typeface="Palatino Linotype" panose="02040502050505030304" pitchFamily="18" charset="0"/>
                <a:ea typeface="Arial" pitchFamily="34"/>
                <a:cs typeface="Arial" pitchFamily="34"/>
              </a:rPr>
              <a:t> What is artificial intelligence? (What is it </a:t>
            </a:r>
            <a:r>
              <a:rPr lang="en-US" sz="2400" b="0" i="1" u="none" strike="noStrike" kern="1200" cap="none" dirty="0">
                <a:ln>
                  <a:noFill/>
                </a:ln>
                <a:latin typeface="Palatino Linotype" panose="02040502050505030304" pitchFamily="18" charset="0"/>
                <a:ea typeface="Arial" pitchFamily="34"/>
                <a:cs typeface="Arial" pitchFamily="34"/>
              </a:rPr>
              <a:t>not</a:t>
            </a:r>
            <a:r>
              <a:rPr lang="en-US" sz="2400" b="0" i="0" u="none" strike="noStrike" kern="1200" cap="none" dirty="0">
                <a:ln>
                  <a:noFill/>
                </a:ln>
                <a:latin typeface="Palatino Linotype" panose="02040502050505030304" pitchFamily="18" charset="0"/>
                <a:ea typeface="Arial" pitchFamily="34"/>
                <a:cs typeface="Arial" pitchFamily="34"/>
              </a:rPr>
              <a:t>?)</a:t>
            </a:r>
          </a:p>
          <a:p>
            <a:pPr marL="0" marR="0" lvl="0" indent="0" algn="l" hangingPunct="0">
              <a:lnSpc>
                <a:spcPct val="100000"/>
              </a:lnSpc>
              <a:spcBef>
                <a:spcPts val="0"/>
              </a:spcBef>
              <a:spcAft>
                <a:spcPts val="1440"/>
              </a:spcAft>
              <a:buSzPct val="45000"/>
              <a:buFont typeface="StarSymbol"/>
              <a:buChar char="●"/>
              <a:tabLst/>
            </a:pPr>
            <a:r>
              <a:rPr lang="en-US" sz="2400" b="0" i="0" u="none" strike="noStrike" kern="1200" cap="none" dirty="0">
                <a:ln>
                  <a:noFill/>
                </a:ln>
                <a:latin typeface="Palatino Linotype" panose="02040502050505030304" pitchFamily="18" charset="0"/>
                <a:ea typeface="Arial" pitchFamily="34"/>
                <a:cs typeface="Arial" pitchFamily="34"/>
              </a:rPr>
              <a:t> What are the main approaches to AI and how do they work?</a:t>
            </a:r>
          </a:p>
          <a:p>
            <a:pPr marL="0" marR="0" lvl="0" indent="0" algn="l" hangingPunct="0">
              <a:lnSpc>
                <a:spcPct val="100000"/>
              </a:lnSpc>
              <a:spcBef>
                <a:spcPts val="0"/>
              </a:spcBef>
              <a:spcAft>
                <a:spcPts val="1440"/>
              </a:spcAft>
              <a:buSzPct val="45000"/>
              <a:buFont typeface="StarSymbol"/>
              <a:buChar char="●"/>
              <a:tabLst/>
            </a:pPr>
            <a:r>
              <a:rPr lang="en-US" sz="2400" b="0" i="0" u="none" strike="noStrike" kern="1200" cap="none" dirty="0">
                <a:ln>
                  <a:noFill/>
                </a:ln>
                <a:latin typeface="Palatino Linotype" panose="02040502050505030304" pitchFamily="18" charset="0"/>
                <a:ea typeface="Arial" pitchFamily="34"/>
                <a:cs typeface="Arial" pitchFamily="34"/>
              </a:rPr>
              <a:t> How is AI applied to real-world problems?</a:t>
            </a:r>
          </a:p>
          <a:p>
            <a:pPr marL="0" marR="0" lvl="0" indent="0" algn="l" hangingPunct="0">
              <a:lnSpc>
                <a:spcPct val="100000"/>
              </a:lnSpc>
              <a:spcBef>
                <a:spcPts val="0"/>
              </a:spcBef>
              <a:spcAft>
                <a:spcPts val="1440"/>
              </a:spcAft>
              <a:buSzPct val="45000"/>
              <a:buFont typeface="StarSymbol"/>
              <a:buChar char="●"/>
              <a:tabLst/>
            </a:pPr>
            <a:r>
              <a:rPr lang="en-US" sz="2400" b="0" i="0" u="none" strike="noStrike" kern="1200" cap="none" dirty="0">
                <a:ln>
                  <a:noFill/>
                </a:ln>
                <a:latin typeface="Palatino Linotype" panose="02040502050505030304" pitchFamily="18" charset="0"/>
                <a:ea typeface="Arial" pitchFamily="34"/>
                <a:cs typeface="Arial" pitchFamily="34"/>
              </a:rPr>
              <a:t> How are AI systems evaluated?</a:t>
            </a:r>
          </a:p>
          <a:p>
            <a:pPr marL="0" marR="0" lvl="0" indent="0" algn="l" hangingPunct="0">
              <a:lnSpc>
                <a:spcPct val="100000"/>
              </a:lnSpc>
              <a:spcBef>
                <a:spcPts val="0"/>
              </a:spcBef>
              <a:spcAft>
                <a:spcPts val="1440"/>
              </a:spcAft>
              <a:buSzPct val="45000"/>
              <a:buFont typeface="StarSymbol"/>
              <a:buChar char="●"/>
              <a:tabLst/>
            </a:pPr>
            <a:r>
              <a:rPr lang="en-US" sz="2400" b="0" i="0" u="none" strike="noStrike" kern="1200" cap="none" dirty="0">
                <a:ln>
                  <a:noFill/>
                </a:ln>
                <a:latin typeface="Palatino Linotype" panose="02040502050505030304" pitchFamily="18" charset="0"/>
                <a:ea typeface="Arial" pitchFamily="34"/>
                <a:cs typeface="Arial" pitchFamily="34"/>
              </a:rPr>
              <a:t> How can we ensure that AI systems are fair and equitable?</a:t>
            </a:r>
          </a:p>
          <a:p>
            <a:pPr marL="0" marR="0" lvl="0" indent="0" algn="l" hangingPunct="0">
              <a:lnSpc>
                <a:spcPct val="100000"/>
              </a:lnSpc>
              <a:spcBef>
                <a:spcPts val="0"/>
              </a:spcBef>
              <a:spcAft>
                <a:spcPts val="1440"/>
              </a:spcAft>
              <a:buSzPct val="45000"/>
              <a:buFont typeface="StarSymbol"/>
              <a:buChar char="●"/>
              <a:tabLst/>
            </a:pPr>
            <a:r>
              <a:rPr lang="en-US" sz="2400" b="0" i="0" u="none" strike="noStrike" kern="1200" cap="none" dirty="0">
                <a:ln>
                  <a:noFill/>
                </a:ln>
                <a:latin typeface="Palatino Linotype" panose="02040502050505030304" pitchFamily="18" charset="0"/>
                <a:ea typeface="Arial" pitchFamily="34"/>
                <a:cs typeface="Arial" pitchFamily="34"/>
              </a:rPr>
              <a:t> Equip you to think about how AI might be applied in your own areas of interest!</a:t>
            </a:r>
          </a:p>
        </p:txBody>
      </p:sp>
      <p:sp>
        <p:nvSpPr>
          <p:cNvPr id="9" name="Title 1">
            <a:extLst>
              <a:ext uri="{FF2B5EF4-FFF2-40B4-BE49-F238E27FC236}">
                <a16:creationId xmlns:a16="http://schemas.microsoft.com/office/drawing/2014/main" id="{42D73CB9-F53A-41D3-8938-9B80A08BC0F9}"/>
              </a:ext>
            </a:extLst>
          </p:cNvPr>
          <p:cNvSpPr>
            <a:spLocks noGrp="1"/>
          </p:cNvSpPr>
          <p:nvPr>
            <p:ph type="title"/>
          </p:nvPr>
        </p:nvSpPr>
        <p:spPr>
          <a:xfrm>
            <a:off x="838200" y="194837"/>
            <a:ext cx="10515600" cy="1500188"/>
          </a:xfrm>
          <a:noFill/>
        </p:spPr>
        <p:txBody>
          <a:bodyPr>
            <a:normAutofit/>
          </a:bodyPr>
          <a:lstStyle/>
          <a:p>
            <a:pPr algn="ctr"/>
            <a:r>
              <a:rPr lang="en-US" dirty="0">
                <a:solidFill>
                  <a:schemeClr val="tx1">
                    <a:lumMod val="75000"/>
                    <a:lumOff val="25000"/>
                  </a:schemeClr>
                </a:solidFill>
                <a:latin typeface="Palatino Linotype" panose="02040502050505030304" pitchFamily="18" charset="0"/>
                <a:cs typeface="Segoe UI Light" panose="020B0502040204020203" pitchFamily="34" charset="0"/>
              </a:rPr>
              <a:t>Course Goals</a:t>
            </a:r>
          </a:p>
        </p:txBody>
      </p:sp>
    </p:spTree>
    <p:extLst>
      <p:ext uri="{BB962C8B-B14F-4D97-AF65-F5344CB8AC3E}">
        <p14:creationId xmlns:p14="http://schemas.microsoft.com/office/powerpoint/2010/main" val="1291068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4">
            <a:extLst>
              <a:ext uri="{FF2B5EF4-FFF2-40B4-BE49-F238E27FC236}">
                <a16:creationId xmlns:a16="http://schemas.microsoft.com/office/drawing/2014/main" id="{FBFBF73E-2EDC-4C51-9339-B87AEA3DAC75}"/>
              </a:ext>
            </a:extLst>
          </p:cNvPr>
          <p:cNvSpPr txBox="1">
            <a:spLocks/>
          </p:cNvSpPr>
          <p:nvPr/>
        </p:nvSpPr>
        <p:spPr>
          <a:xfrm>
            <a:off x="812801" y="1386840"/>
            <a:ext cx="10540999" cy="374471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endParaRPr lang="en-US" sz="4800" dirty="0">
              <a:solidFill>
                <a:schemeClr val="tx1">
                  <a:lumMod val="65000"/>
                  <a:lumOff val="35000"/>
                </a:schemeClr>
              </a:solidFill>
              <a:latin typeface="Palatino Linotype" panose="02040502050505030304" pitchFamily="18" charset="0"/>
            </a:endParaRPr>
          </a:p>
          <a:p>
            <a:pPr algn="ctr"/>
            <a:endParaRPr lang="en-US" sz="4800" dirty="0">
              <a:solidFill>
                <a:schemeClr val="tx1">
                  <a:lumMod val="65000"/>
                  <a:lumOff val="35000"/>
                </a:schemeClr>
              </a:solidFill>
              <a:latin typeface="Palatino Linotype" panose="02040502050505030304" pitchFamily="18" charset="0"/>
            </a:endParaRPr>
          </a:p>
          <a:p>
            <a:pPr algn="ctr"/>
            <a:r>
              <a:rPr lang="en-US" sz="4800" dirty="0">
                <a:solidFill>
                  <a:schemeClr val="tx1">
                    <a:lumMod val="65000"/>
                    <a:lumOff val="35000"/>
                  </a:schemeClr>
                </a:solidFill>
                <a:latin typeface="Palatino Linotype" panose="02040502050505030304" pitchFamily="18" charset="0"/>
              </a:rPr>
              <a:t>What is Artificial Intelligence?</a:t>
            </a:r>
          </a:p>
        </p:txBody>
      </p:sp>
    </p:spTree>
    <p:extLst>
      <p:ext uri="{BB962C8B-B14F-4D97-AF65-F5344CB8AC3E}">
        <p14:creationId xmlns:p14="http://schemas.microsoft.com/office/powerpoint/2010/main" val="202715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A76122-636D-4B05-A861-582C712949BC}"/>
              </a:ext>
            </a:extLst>
          </p:cNvPr>
          <p:cNvSpPr txBox="1"/>
          <p:nvPr/>
        </p:nvSpPr>
        <p:spPr>
          <a:xfrm>
            <a:off x="1" y="2450520"/>
            <a:ext cx="12192000" cy="1695677"/>
          </a:xfrm>
          <a:prstGeom prst="rect">
            <a:avLst/>
          </a:prstGeom>
          <a:noFill/>
          <a:ln>
            <a:noFill/>
          </a:ln>
        </p:spPr>
        <p:txBody>
          <a:bodyPr wrap="square" lIns="90000" tIns="45000" rIns="90000" bIns="45000" anchorCtr="0" compatLnSpc="0">
            <a:spAutoFit/>
          </a:bodyPr>
          <a:lstStyle/>
          <a:p>
            <a:pPr marL="0" marR="0" lvl="0" indent="0" algn="ctr" hangingPunct="0">
              <a:lnSpc>
                <a:spcPct val="100000"/>
              </a:lnSpc>
              <a:spcBef>
                <a:spcPts val="0"/>
              </a:spcBef>
              <a:spcAft>
                <a:spcPts val="1440"/>
              </a:spcAft>
              <a:buNone/>
              <a:tabLst/>
            </a:pPr>
            <a:r>
              <a:rPr lang="en-US" sz="2400" b="0" i="0" u="none" strike="noStrike" kern="1200" cap="none" dirty="0">
                <a:ln>
                  <a:noFill/>
                </a:ln>
                <a:latin typeface="Palatino Linotype" panose="02040502050505030304" pitchFamily="18" charset="0"/>
                <a:ea typeface="Arial" pitchFamily="34"/>
                <a:cs typeface="Arial" pitchFamily="34"/>
              </a:rPr>
              <a:t>What is </a:t>
            </a:r>
            <a:r>
              <a:rPr lang="en-US" sz="2400" i="1" dirty="0">
                <a:latin typeface="Palatino Linotype" panose="02040502050505030304" pitchFamily="18" charset="0"/>
                <a:ea typeface="Arial" pitchFamily="34"/>
                <a:cs typeface="Arial" pitchFamily="34"/>
              </a:rPr>
              <a:t>a short phrase</a:t>
            </a:r>
            <a:r>
              <a:rPr lang="en-US" sz="2400" b="0" i="0" u="none" strike="noStrike" kern="1200" cap="none" dirty="0">
                <a:ln>
                  <a:noFill/>
                </a:ln>
                <a:latin typeface="Palatino Linotype" panose="02040502050505030304" pitchFamily="18" charset="0"/>
                <a:ea typeface="Arial" pitchFamily="34"/>
                <a:cs typeface="Arial" pitchFamily="34"/>
              </a:rPr>
              <a:t> that describes artificial intelligence?</a:t>
            </a:r>
          </a:p>
          <a:p>
            <a:pPr marL="0" marR="0" lvl="0" indent="0" algn="ctr" hangingPunct="0">
              <a:lnSpc>
                <a:spcPct val="100000"/>
              </a:lnSpc>
              <a:spcBef>
                <a:spcPts val="0"/>
              </a:spcBef>
              <a:spcAft>
                <a:spcPts val="1440"/>
              </a:spcAft>
              <a:buNone/>
              <a:tabLst/>
            </a:pPr>
            <a:endParaRPr lang="en-US" sz="2400" b="0" i="0" u="none" strike="noStrike" kern="1200" cap="none" dirty="0">
              <a:ln>
                <a:noFill/>
              </a:ln>
              <a:latin typeface="Palatino Linotype" panose="02040502050505030304" pitchFamily="18" charset="0"/>
              <a:ea typeface="Arial" pitchFamily="34"/>
              <a:cs typeface="Arial" pitchFamily="34"/>
            </a:endParaRPr>
          </a:p>
          <a:p>
            <a:pPr lvl="0" algn="ctr" hangingPunct="0">
              <a:spcAft>
                <a:spcPts val="1440"/>
              </a:spcAft>
            </a:pPr>
            <a:r>
              <a:rPr lang="en-US" sz="2400" b="0" i="0" u="none" strike="noStrike" kern="1200" cap="none" dirty="0">
                <a:ln>
                  <a:noFill/>
                </a:ln>
                <a:latin typeface="Palatino Linotype" panose="02040502050505030304" pitchFamily="18" charset="0"/>
                <a:ea typeface="Arial" pitchFamily="34"/>
                <a:cs typeface="Arial" pitchFamily="34"/>
              </a:rPr>
              <a:t>Please go to </a:t>
            </a:r>
            <a:r>
              <a:rPr lang="en-US" sz="2400" b="1" dirty="0">
                <a:latin typeface="Palatino Linotype" panose="02040502050505030304" pitchFamily="18" charset="0"/>
                <a:ea typeface="Arial" pitchFamily="34"/>
                <a:cs typeface="Arial" pitchFamily="34"/>
              </a:rPr>
              <a:t>PollEv.com/mattg252</a:t>
            </a:r>
            <a:r>
              <a:rPr lang="en-US" sz="2400" dirty="0">
                <a:latin typeface="Palatino Linotype" panose="02040502050505030304" pitchFamily="18" charset="0"/>
                <a:ea typeface="Arial" pitchFamily="34"/>
                <a:cs typeface="Arial" pitchFamily="34"/>
              </a:rPr>
              <a:t> and record your response</a:t>
            </a:r>
            <a:endParaRPr lang="en-US" sz="2400" b="1" dirty="0">
              <a:latin typeface="Palatino Linotype" panose="02040502050505030304" pitchFamily="18" charset="0"/>
              <a:ea typeface="Arial" pitchFamily="34"/>
              <a:cs typeface="Arial" pitchFamily="34"/>
            </a:endParaRPr>
          </a:p>
        </p:txBody>
      </p:sp>
    </p:spTree>
    <p:extLst>
      <p:ext uri="{BB962C8B-B14F-4D97-AF65-F5344CB8AC3E}">
        <p14:creationId xmlns:p14="http://schemas.microsoft.com/office/powerpoint/2010/main" val="3343902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31850" y="3429000"/>
            <a:ext cx="10515600" cy="2660652"/>
          </a:xfrm>
        </p:spPr>
        <p:txBody>
          <a:bodyPr/>
          <a:lstStyle/>
          <a:p>
            <a:r>
              <a:rPr lang="en-US" dirty="0">
                <a:latin typeface="Palatino Linotype" panose="02040502050505030304" pitchFamily="18" charset="0"/>
                <a:cs typeface="Segoe UI" panose="020B0502040204020203" pitchFamily="34" charset="0"/>
              </a:rPr>
              <a:t>What is AI – Part II</a:t>
            </a:r>
          </a:p>
        </p:txBody>
      </p:sp>
      <p:pic>
        <p:nvPicPr>
          <p:cNvPr id="6" name="Picture 5">
            <a:extLst>
              <a:ext uri="{FF2B5EF4-FFF2-40B4-BE49-F238E27FC236}">
                <a16:creationId xmlns:a16="http://schemas.microsoft.com/office/drawing/2014/main" id="{AF5DD71E-701E-41F4-A039-59B7E93974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0" y="2219814"/>
            <a:ext cx="4606424" cy="1209186"/>
          </a:xfrm>
          <a:prstGeom prst="rect">
            <a:avLst/>
          </a:prstGeom>
        </p:spPr>
      </p:pic>
    </p:spTree>
    <p:extLst>
      <p:ext uri="{BB962C8B-B14F-4D97-AF65-F5344CB8AC3E}">
        <p14:creationId xmlns:p14="http://schemas.microsoft.com/office/powerpoint/2010/main" val="3183367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erusall">
            <a:extLst>
              <a:ext uri="{FF2B5EF4-FFF2-40B4-BE49-F238E27FC236}">
                <a16:creationId xmlns:a16="http://schemas.microsoft.com/office/drawing/2014/main" id="{C7495DC7-25F8-4987-AD6F-4B6C4C6475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0366" y="2082558"/>
            <a:ext cx="4311267" cy="2692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461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eutenant Commander Data Star Trek TNG Painting by Giulia Riva">
            <a:extLst>
              <a:ext uri="{FF2B5EF4-FFF2-40B4-BE49-F238E27FC236}">
                <a16:creationId xmlns:a16="http://schemas.microsoft.com/office/drawing/2014/main" id="{45BE35C2-1ED3-4D78-A810-01C2B3D30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8922" y="950494"/>
            <a:ext cx="3674155" cy="4957011"/>
          </a:xfrm>
          <a:prstGeom prst="rect">
            <a:avLst/>
          </a:prstGeom>
          <a:noFill/>
          <a:ln w="6350">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102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Graphical user interface, text, application&#10;&#10;Description automatically generated">
            <a:extLst>
              <a:ext uri="{FF2B5EF4-FFF2-40B4-BE49-F238E27FC236}">
                <a16:creationId xmlns:a16="http://schemas.microsoft.com/office/drawing/2014/main" id="{09104287-4E98-4FF7-AA1F-438B80025177}"/>
              </a:ext>
            </a:extLst>
          </p:cNvPr>
          <p:cNvPicPr>
            <a:picLocks noChangeAspect="1"/>
          </p:cNvPicPr>
          <p:nvPr/>
        </p:nvPicPr>
        <p:blipFill>
          <a:blip r:embed="rId3"/>
          <a:stretch>
            <a:fillRect/>
          </a:stretch>
        </p:blipFill>
        <p:spPr>
          <a:xfrm>
            <a:off x="1567627" y="805941"/>
            <a:ext cx="8734296" cy="5564453"/>
          </a:xfrm>
          <a:prstGeom prst="rect">
            <a:avLst/>
          </a:prstGeom>
          <a:effectLst>
            <a:outerShdw blurRad="50800" dist="38100" dir="2700000" algn="tl" rotWithShape="0">
              <a:prstClr val="black">
                <a:alpha val="40000"/>
              </a:prstClr>
            </a:outerShdw>
          </a:effectLst>
        </p:spPr>
      </p:pic>
      <p:sp>
        <p:nvSpPr>
          <p:cNvPr id="4" name="Freeform 3">
            <a:extLst>
              <a:ext uri="{FF2B5EF4-FFF2-40B4-BE49-F238E27FC236}">
                <a16:creationId xmlns:a16="http://schemas.microsoft.com/office/drawing/2014/main" id="{72F388E7-FFD5-364E-BF53-8CCD1310DA72}"/>
              </a:ext>
            </a:extLst>
          </p:cNvPr>
          <p:cNvSpPr/>
          <p:nvPr/>
        </p:nvSpPr>
        <p:spPr>
          <a:xfrm>
            <a:off x="6895413" y="1943362"/>
            <a:ext cx="2918216" cy="41524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6720">
            <a:solidFill>
              <a:srgbClr val="4B83B5"/>
            </a:solidFill>
            <a:prstDash val="solid"/>
          </a:ln>
        </p:spPr>
        <p:txBody>
          <a:bodyPr wrap="none" lIns="97935" tIns="57128" rIns="97935" bIns="57128" anchor="ctr" anchorCtr="0" compatLnSpc="0">
            <a:noAutofit/>
          </a:bodyPr>
          <a:lstStyle/>
          <a:p>
            <a:pPr hangingPunct="0"/>
            <a:endParaRPr lang="en-US" sz="1632">
              <a:latin typeface="Liberation Sans" pitchFamily="18"/>
              <a:ea typeface="Noto Sans CJK SC" pitchFamily="2"/>
              <a:cs typeface="Lohit Devanagari" pitchFamily="2"/>
            </a:endParaRPr>
          </a:p>
        </p:txBody>
      </p:sp>
      <p:sp>
        <p:nvSpPr>
          <p:cNvPr id="5" name="TextBox 4">
            <a:extLst>
              <a:ext uri="{FF2B5EF4-FFF2-40B4-BE49-F238E27FC236}">
                <a16:creationId xmlns:a16="http://schemas.microsoft.com/office/drawing/2014/main" id="{2CE17FFA-5D59-BB41-B748-BE6766FD0BC6}"/>
              </a:ext>
            </a:extLst>
          </p:cNvPr>
          <p:cNvSpPr txBox="1"/>
          <p:nvPr/>
        </p:nvSpPr>
        <p:spPr>
          <a:xfrm>
            <a:off x="9732272" y="1262194"/>
            <a:ext cx="1759037" cy="396277"/>
          </a:xfrm>
          <a:prstGeom prst="rect">
            <a:avLst/>
          </a:prstGeom>
          <a:noFill/>
          <a:ln>
            <a:noFill/>
          </a:ln>
        </p:spPr>
        <p:txBody>
          <a:bodyPr wrap="none" lIns="81612" tIns="40806" rIns="81612" bIns="40806" anchorCtr="0" compatLnSpc="0">
            <a:spAutoFit/>
          </a:bodyPr>
          <a:lstStyle/>
          <a:p>
            <a:pPr hangingPunct="0"/>
            <a:r>
              <a:rPr lang="en-US" sz="1814" b="1" dirty="0">
                <a:solidFill>
                  <a:srgbClr val="4B83B5"/>
                </a:solidFill>
                <a:latin typeface="Palatino Linotype" panose="02040502050505030304" pitchFamily="18" charset="0"/>
                <a:ea typeface="Noto Sans CJK SC" pitchFamily="2"/>
                <a:cs typeface="Lohit Devanagari" pitchFamily="2"/>
              </a:rPr>
              <a:t>Origin of “AI”!</a:t>
            </a:r>
          </a:p>
        </p:txBody>
      </p:sp>
      <p:sp>
        <p:nvSpPr>
          <p:cNvPr id="6" name="Freeform 5">
            <a:extLst>
              <a:ext uri="{FF2B5EF4-FFF2-40B4-BE49-F238E27FC236}">
                <a16:creationId xmlns:a16="http://schemas.microsoft.com/office/drawing/2014/main" id="{C042DD61-FF93-A64F-B173-0E7577692753}"/>
              </a:ext>
            </a:extLst>
          </p:cNvPr>
          <p:cNvSpPr/>
          <p:nvPr/>
        </p:nvSpPr>
        <p:spPr>
          <a:xfrm>
            <a:off x="9914974" y="1601048"/>
            <a:ext cx="552459" cy="342314"/>
          </a:xfrm>
          <a:custGeom>
            <a:avLst/>
            <a:gdLst/>
            <a:ahLst/>
            <a:cxnLst>
              <a:cxn ang="3cd4">
                <a:pos x="hc" y="t"/>
              </a:cxn>
              <a:cxn ang="cd2">
                <a:pos x="l" y="vc"/>
              </a:cxn>
              <a:cxn ang="cd4">
                <a:pos x="hc" y="b"/>
              </a:cxn>
              <a:cxn ang="0">
                <a:pos x="r" y="vc"/>
              </a:cxn>
            </a:cxnLst>
            <a:rect l="l" t="t" r="r" b="b"/>
            <a:pathLst>
              <a:path w="508" h="994" fill="none">
                <a:moveTo>
                  <a:pt x="508" y="0"/>
                </a:moveTo>
                <a:lnTo>
                  <a:pt x="0" y="994"/>
                </a:lnTo>
              </a:path>
            </a:pathLst>
          </a:custGeom>
          <a:noFill/>
          <a:ln w="36720">
            <a:solidFill>
              <a:srgbClr val="4B83B5"/>
            </a:solidFill>
            <a:prstDash val="solid"/>
            <a:tailEnd type="triangle"/>
          </a:ln>
        </p:spPr>
        <p:txBody>
          <a:bodyPr wrap="none" lIns="97935" tIns="57128" rIns="97935" bIns="57128" anchor="ctr" anchorCtr="0" compatLnSpc="0"/>
          <a:lstStyle/>
          <a:p>
            <a:pPr hangingPunct="0"/>
            <a:endParaRPr lang="en-US" sz="1632">
              <a:latin typeface="Liberation Sans" pitchFamily="18"/>
              <a:ea typeface="Noto Sans CJK SC" pitchFamily="2"/>
              <a:cs typeface="Lohit Devanagari" pitchFamily="2"/>
            </a:endParaRPr>
          </a:p>
        </p:txBody>
      </p:sp>
      <p:sp>
        <p:nvSpPr>
          <p:cNvPr id="7" name="Freeform 6">
            <a:extLst>
              <a:ext uri="{FF2B5EF4-FFF2-40B4-BE49-F238E27FC236}">
                <a16:creationId xmlns:a16="http://schemas.microsoft.com/office/drawing/2014/main" id="{4C4F8A0F-D954-BD43-92C0-DEBFA4D0AB68}"/>
              </a:ext>
            </a:extLst>
          </p:cNvPr>
          <p:cNvSpPr/>
          <p:nvPr/>
        </p:nvSpPr>
        <p:spPr>
          <a:xfrm>
            <a:off x="2210937" y="3588167"/>
            <a:ext cx="7409217" cy="119343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6720">
            <a:solidFill>
              <a:srgbClr val="4B83B5"/>
            </a:solidFill>
            <a:prstDash val="solid"/>
          </a:ln>
        </p:spPr>
        <p:txBody>
          <a:bodyPr wrap="none" lIns="97935" tIns="57128" rIns="97935" bIns="57128" anchor="ctr" anchorCtr="0" compatLnSpc="0">
            <a:noAutofit/>
          </a:bodyPr>
          <a:lstStyle/>
          <a:p>
            <a:pPr hangingPunct="0"/>
            <a:endParaRPr lang="en-US" sz="1632">
              <a:latin typeface="Liberation Sans" pitchFamily="18"/>
              <a:ea typeface="Noto Sans CJK SC" pitchFamily="2"/>
              <a:cs typeface="Lohit Devanagari" pitchFamily="2"/>
            </a:endParaRPr>
          </a:p>
        </p:txBody>
      </p:sp>
    </p:spTree>
    <p:extLst>
      <p:ext uri="{BB962C8B-B14F-4D97-AF65-F5344CB8AC3E}">
        <p14:creationId xmlns:p14="http://schemas.microsoft.com/office/powerpoint/2010/main" val="1401767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Class="entr"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2BF5D3-E0FE-421D-887E-591AC19A8449}"/>
              </a:ext>
            </a:extLst>
          </p:cNvPr>
          <p:cNvSpPr txBox="1"/>
          <p:nvPr/>
        </p:nvSpPr>
        <p:spPr>
          <a:xfrm>
            <a:off x="1050878" y="1267716"/>
            <a:ext cx="9976513" cy="4314001"/>
          </a:xfrm>
          <a:prstGeom prst="rect">
            <a:avLst/>
          </a:prstGeom>
          <a:noFill/>
        </p:spPr>
        <p:txBody>
          <a:bodyPr wrap="square">
            <a:spAutoFit/>
          </a:bodyPr>
          <a:lstStyle/>
          <a:p>
            <a:pPr hangingPunct="0">
              <a:spcAft>
                <a:spcPts val="1440"/>
              </a:spcAft>
              <a:buSzPct val="45000"/>
            </a:pPr>
            <a:r>
              <a:rPr lang="en-US" sz="1800" b="1" i="0" u="none" strike="noStrike" kern="1200" cap="none" dirty="0">
                <a:ln>
                  <a:noFill/>
                </a:ln>
                <a:solidFill>
                  <a:srgbClr val="4B83B5"/>
                </a:solidFill>
                <a:latin typeface="Arial" pitchFamily="34"/>
                <a:ea typeface="Arial" pitchFamily="34"/>
                <a:cs typeface="Arial" pitchFamily="34"/>
              </a:rPr>
              <a:t>Dartmouth Proposal</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(McCarthy et al. 1955): “The study is to proceed on the basis of the conjecture that every aspect of learning or any other feature of intelligence can in principle be so precisely described that a machine can be made to simulate it.”</a:t>
            </a:r>
          </a:p>
          <a:p>
            <a:pPr marL="0" marR="0" lvl="0" indent="0" algn="l" hangingPunct="0">
              <a:lnSpc>
                <a:spcPct val="100000"/>
              </a:lnSpc>
              <a:spcBef>
                <a:spcPts val="0"/>
              </a:spcBef>
              <a:spcAft>
                <a:spcPts val="1440"/>
              </a:spcAft>
              <a:buSzPct val="45000"/>
              <a:tabLst/>
            </a:pPr>
            <a:endParaRPr lang="en-US" sz="1800" b="1" i="0" u="none" strike="noStrike" kern="1200" cap="none" dirty="0">
              <a:ln>
                <a:noFill/>
              </a:ln>
              <a:solidFill>
                <a:srgbClr val="4B83B5"/>
              </a:solidFill>
              <a:latin typeface="Arial" pitchFamily="34"/>
              <a:ea typeface="Arial" pitchFamily="34"/>
              <a:cs typeface="Arial" pitchFamily="34"/>
            </a:endParaRPr>
          </a:p>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John McCarthy</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(2007): “It is the science and engineering of making intelligent machines, especially intelligent computer programs.” “The ultimate effort is to make computer programs that can solve problems and achieve goals in the world as well as humans.”</a:t>
            </a:r>
          </a:p>
          <a:p>
            <a:pPr marL="0" marR="0" lvl="0" indent="0" algn="l" hangingPunct="0">
              <a:lnSpc>
                <a:spcPct val="100000"/>
              </a:lnSpc>
              <a:spcBef>
                <a:spcPts val="0"/>
              </a:spcBef>
              <a:spcAft>
                <a:spcPts val="1440"/>
              </a:spcAft>
              <a:buSzPct val="45000"/>
              <a:tabLst/>
            </a:pPr>
            <a:endParaRPr lang="en-US" sz="1800" b="0" i="0" u="none" strike="noStrike" kern="1200" cap="none" dirty="0">
              <a:ln>
                <a:noFill/>
              </a:ln>
              <a:latin typeface="Arial" pitchFamily="34"/>
              <a:ea typeface="Arial" pitchFamily="34"/>
              <a:cs typeface="Arial" pitchFamily="34"/>
            </a:endParaRPr>
          </a:p>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Wallace Marshall</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(1987): “Artificial stupidity (AS) may be defined as the attempt by computer scientists to create computer programs capable of causing problems of a type normally associated with human thought.”</a:t>
            </a:r>
          </a:p>
          <a:p>
            <a:pPr marL="0" marR="0" lvl="0" indent="0" algn="l" hangingPunct="0">
              <a:lnSpc>
                <a:spcPct val="100000"/>
              </a:lnSpc>
              <a:spcBef>
                <a:spcPts val="0"/>
              </a:spcBef>
              <a:spcAft>
                <a:spcPts val="1440"/>
              </a:spcAft>
              <a:buSzPct val="45000"/>
              <a:tabLst/>
            </a:pPr>
            <a:endParaRPr lang="en-US" sz="1800" b="0" i="0" u="none" strike="noStrike" kern="1200" cap="none" dirty="0">
              <a:ln>
                <a:noFill/>
              </a:ln>
              <a:latin typeface="Arial" pitchFamily="34"/>
              <a:ea typeface="Arial" pitchFamily="34"/>
              <a:cs typeface="Arial" pitchFamily="34"/>
            </a:endParaRPr>
          </a:p>
        </p:txBody>
      </p:sp>
    </p:spTree>
    <p:extLst>
      <p:ext uri="{BB962C8B-B14F-4D97-AF65-F5344CB8AC3E}">
        <p14:creationId xmlns:p14="http://schemas.microsoft.com/office/powerpoint/2010/main" val="55415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7854</TotalTime>
  <Words>1606</Words>
  <Application>Microsoft Office PowerPoint</Application>
  <PresentationFormat>Widescreen</PresentationFormat>
  <Paragraphs>99</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Courier New</vt:lpstr>
      <vt:lpstr>Liberation Sans</vt:lpstr>
      <vt:lpstr>Palatino Linotype</vt:lpstr>
      <vt:lpstr>StarSymbol</vt:lpstr>
      <vt:lpstr>Office Theme</vt:lpstr>
      <vt:lpstr>PowerPoint Presentation</vt:lpstr>
      <vt:lpstr>Course Goals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do you think?  What is the defining feature of “intelligence”?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815</cp:revision>
  <dcterms:created xsi:type="dcterms:W3CDTF">2020-06-14T19:48:25Z</dcterms:created>
  <dcterms:modified xsi:type="dcterms:W3CDTF">2021-08-30T16:33:28Z</dcterms:modified>
</cp:coreProperties>
</file>